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3"/>
  </p:notesMasterIdLst>
  <p:handoutMasterIdLst>
    <p:handoutMasterId r:id="rId14"/>
  </p:handoutMasterIdLst>
  <p:sldIdLst>
    <p:sldId id="256" r:id="rId3"/>
    <p:sldId id="266" r:id="rId4"/>
    <p:sldId id="272" r:id="rId5"/>
    <p:sldId id="267" r:id="rId6"/>
    <p:sldId id="268" r:id="rId7"/>
    <p:sldId id="263" r:id="rId8"/>
    <p:sldId id="269" r:id="rId9"/>
    <p:sldId id="270" r:id="rId10"/>
    <p:sldId id="271" r:id="rId11"/>
    <p:sldId id="135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8238BA"/>
    <a:srgbClr val="AF00AF"/>
    <a:srgbClr val="000000"/>
    <a:srgbClr val="7800AF"/>
    <a:srgbClr val="7800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ED800B-3369-4124-94E6-3F24AB2FADA6}" v="1" dt="2023-09-01T15:18:45.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3" autoAdjust="0"/>
    <p:restoredTop sz="75140" autoAdjust="0"/>
  </p:normalViewPr>
  <p:slideViewPr>
    <p:cSldViewPr snapToGrid="0" showGuides="1">
      <p:cViewPr varScale="1">
        <p:scale>
          <a:sx n="64" d="100"/>
          <a:sy n="64" d="100"/>
        </p:scale>
        <p:origin x="1987"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28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y, Susan - TEP" userId="9681aa21-a1ee-44df-bf08-3502f889cb15" providerId="ADAL" clId="{9AED800B-3369-4124-94E6-3F24AB2FADA6}"/>
    <pc:docChg chg="custSel delSld modSld">
      <pc:chgData name="Denny, Susan - TEP" userId="9681aa21-a1ee-44df-bf08-3502f889cb15" providerId="ADAL" clId="{9AED800B-3369-4124-94E6-3F24AB2FADA6}" dt="2023-09-01T15:18:27.214" v="9" actId="47"/>
      <pc:docMkLst>
        <pc:docMk/>
      </pc:docMkLst>
      <pc:sldChg chg="modSp mod">
        <pc:chgData name="Denny, Susan - TEP" userId="9681aa21-a1ee-44df-bf08-3502f889cb15" providerId="ADAL" clId="{9AED800B-3369-4124-94E6-3F24AB2FADA6}" dt="2023-09-01T15:18:18.760" v="8" actId="27636"/>
        <pc:sldMkLst>
          <pc:docMk/>
          <pc:sldMk cId="2427404918" sldId="256"/>
        </pc:sldMkLst>
        <pc:spChg chg="mod">
          <ac:chgData name="Denny, Susan - TEP" userId="9681aa21-a1ee-44df-bf08-3502f889cb15" providerId="ADAL" clId="{9AED800B-3369-4124-94E6-3F24AB2FADA6}" dt="2023-09-01T15:18:18.760" v="8" actId="27636"/>
          <ac:spMkLst>
            <pc:docMk/>
            <pc:sldMk cId="2427404918" sldId="256"/>
            <ac:spMk id="2" creationId="{BAEAF61A-EE82-4946-9B3A-09519BB955CA}"/>
          </ac:spMkLst>
        </pc:spChg>
      </pc:sldChg>
      <pc:sldChg chg="del">
        <pc:chgData name="Denny, Susan - TEP" userId="9681aa21-a1ee-44df-bf08-3502f889cb15" providerId="ADAL" clId="{9AED800B-3369-4124-94E6-3F24AB2FADA6}" dt="2023-09-01T15:18:27.214" v="9" actId="47"/>
        <pc:sldMkLst>
          <pc:docMk/>
          <pc:sldMk cId="1023912252" sldId="26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42EBA0-3F64-40AD-BFD5-A1C1EA209157}" type="doc">
      <dgm:prSet loTypeId="urn:microsoft.com/office/officeart/2005/8/layout/venn1" loCatId="relationship" qsTypeId="urn:microsoft.com/office/officeart/2005/8/quickstyle/simple1" qsCatId="simple" csTypeId="urn:microsoft.com/office/officeart/2005/8/colors/accent1_2" csCatId="accent1" phldr="1"/>
      <dgm:spPr/>
    </dgm:pt>
    <dgm:pt modelId="{60B5C331-D42E-4100-9A50-5FFB084D618A}">
      <dgm:prSet phldrT="[Text]"/>
      <dgm:spPr>
        <a:solidFill>
          <a:schemeClr val="accent6">
            <a:lumMod val="60000"/>
            <a:lumOff val="40000"/>
            <a:alpha val="50000"/>
          </a:schemeClr>
        </a:solidFill>
      </dgm:spPr>
      <dgm:t>
        <a:bodyPr/>
        <a:lstStyle/>
        <a:p>
          <a:r>
            <a:rPr lang="en-GB" dirty="0"/>
            <a:t>Family</a:t>
          </a:r>
        </a:p>
      </dgm:t>
    </dgm:pt>
    <dgm:pt modelId="{1F5889F7-E06F-4AC9-AAFD-21D30A7C5B9B}" type="parTrans" cxnId="{FC387A58-C2C0-4FEF-91FD-6EC54E5E6FF8}">
      <dgm:prSet/>
      <dgm:spPr/>
      <dgm:t>
        <a:bodyPr/>
        <a:lstStyle/>
        <a:p>
          <a:endParaRPr lang="en-GB"/>
        </a:p>
      </dgm:t>
    </dgm:pt>
    <dgm:pt modelId="{C626E23C-BEB6-4C5C-A88A-C5BEB2728D64}" type="sibTrans" cxnId="{FC387A58-C2C0-4FEF-91FD-6EC54E5E6FF8}">
      <dgm:prSet/>
      <dgm:spPr/>
      <dgm:t>
        <a:bodyPr/>
        <a:lstStyle/>
        <a:p>
          <a:endParaRPr lang="en-GB"/>
        </a:p>
      </dgm:t>
    </dgm:pt>
    <dgm:pt modelId="{344BF0D0-9515-4208-8B82-331827455765}">
      <dgm:prSet phldrT="[Text]"/>
      <dgm:spPr>
        <a:solidFill>
          <a:srgbClr val="8238BA"/>
        </a:solidFill>
      </dgm:spPr>
      <dgm:t>
        <a:bodyPr/>
        <a:lstStyle/>
        <a:p>
          <a:r>
            <a:rPr lang="en-GB" dirty="0"/>
            <a:t>Settings</a:t>
          </a:r>
        </a:p>
      </dgm:t>
    </dgm:pt>
    <dgm:pt modelId="{DB171DD7-14F3-4A4B-9552-69EBFC076308}" type="parTrans" cxnId="{51CC5E2C-0E14-40AD-A1BE-7E1E1F84AAF3}">
      <dgm:prSet/>
      <dgm:spPr/>
      <dgm:t>
        <a:bodyPr/>
        <a:lstStyle/>
        <a:p>
          <a:endParaRPr lang="en-GB"/>
        </a:p>
      </dgm:t>
    </dgm:pt>
    <dgm:pt modelId="{06065193-AD01-4659-88F8-836F50D0D4A5}" type="sibTrans" cxnId="{51CC5E2C-0E14-40AD-A1BE-7E1E1F84AAF3}">
      <dgm:prSet/>
      <dgm:spPr/>
      <dgm:t>
        <a:bodyPr/>
        <a:lstStyle/>
        <a:p>
          <a:endParaRPr lang="en-GB"/>
        </a:p>
      </dgm:t>
    </dgm:pt>
    <dgm:pt modelId="{DFE6949C-2B5D-47CA-9E2C-053EA0788392}">
      <dgm:prSet phldrT="[Text]"/>
      <dgm:spPr>
        <a:solidFill>
          <a:srgbClr val="FFFF66"/>
        </a:solidFill>
      </dgm:spPr>
      <dgm:t>
        <a:bodyPr/>
        <a:lstStyle/>
        <a:p>
          <a:r>
            <a:rPr lang="en-GB" dirty="0"/>
            <a:t>Health</a:t>
          </a:r>
        </a:p>
      </dgm:t>
    </dgm:pt>
    <dgm:pt modelId="{BF46B785-D662-4E28-B7DD-B21F64A2A094}" type="parTrans" cxnId="{0F298C81-4B67-4317-A83D-41A382D28B21}">
      <dgm:prSet/>
      <dgm:spPr/>
      <dgm:t>
        <a:bodyPr/>
        <a:lstStyle/>
        <a:p>
          <a:endParaRPr lang="en-GB"/>
        </a:p>
      </dgm:t>
    </dgm:pt>
    <dgm:pt modelId="{B3EF2580-F43C-4313-B88F-CDA20720EEFB}" type="sibTrans" cxnId="{0F298C81-4B67-4317-A83D-41A382D28B21}">
      <dgm:prSet/>
      <dgm:spPr/>
      <dgm:t>
        <a:bodyPr/>
        <a:lstStyle/>
        <a:p>
          <a:endParaRPr lang="en-GB"/>
        </a:p>
      </dgm:t>
    </dgm:pt>
    <dgm:pt modelId="{2FDAB1E5-E0F2-4CC1-867B-F11CBA79A4EB}" type="pres">
      <dgm:prSet presAssocID="{1342EBA0-3F64-40AD-BFD5-A1C1EA209157}" presName="compositeShape" presStyleCnt="0">
        <dgm:presLayoutVars>
          <dgm:chMax val="7"/>
          <dgm:dir/>
          <dgm:resizeHandles val="exact"/>
        </dgm:presLayoutVars>
      </dgm:prSet>
      <dgm:spPr/>
    </dgm:pt>
    <dgm:pt modelId="{57D7403B-9156-4419-A734-F46A84D891E3}" type="pres">
      <dgm:prSet presAssocID="{60B5C331-D42E-4100-9A50-5FFB084D618A}" presName="circ1" presStyleLbl="vennNode1" presStyleIdx="0" presStyleCnt="3"/>
      <dgm:spPr/>
    </dgm:pt>
    <dgm:pt modelId="{D2CEF141-803C-42D0-AD88-FD3A816760F2}" type="pres">
      <dgm:prSet presAssocID="{60B5C331-D42E-4100-9A50-5FFB084D618A}" presName="circ1Tx" presStyleLbl="revTx" presStyleIdx="0" presStyleCnt="0">
        <dgm:presLayoutVars>
          <dgm:chMax val="0"/>
          <dgm:chPref val="0"/>
          <dgm:bulletEnabled val="1"/>
        </dgm:presLayoutVars>
      </dgm:prSet>
      <dgm:spPr/>
    </dgm:pt>
    <dgm:pt modelId="{8328888E-3DAD-4920-98CF-2BA1DB5666C7}" type="pres">
      <dgm:prSet presAssocID="{344BF0D0-9515-4208-8B82-331827455765}" presName="circ2" presStyleLbl="vennNode1" presStyleIdx="1" presStyleCnt="3"/>
      <dgm:spPr/>
    </dgm:pt>
    <dgm:pt modelId="{FD822B90-8827-4D4E-804E-A86E2821EAF8}" type="pres">
      <dgm:prSet presAssocID="{344BF0D0-9515-4208-8B82-331827455765}" presName="circ2Tx" presStyleLbl="revTx" presStyleIdx="0" presStyleCnt="0">
        <dgm:presLayoutVars>
          <dgm:chMax val="0"/>
          <dgm:chPref val="0"/>
          <dgm:bulletEnabled val="1"/>
        </dgm:presLayoutVars>
      </dgm:prSet>
      <dgm:spPr/>
    </dgm:pt>
    <dgm:pt modelId="{D462CA8C-8DF6-4C3B-93BC-A89FD3D103CB}" type="pres">
      <dgm:prSet presAssocID="{DFE6949C-2B5D-47CA-9E2C-053EA0788392}" presName="circ3" presStyleLbl="vennNode1" presStyleIdx="2" presStyleCnt="3"/>
      <dgm:spPr/>
    </dgm:pt>
    <dgm:pt modelId="{39325F9C-200D-4615-90FB-67168DE341C1}" type="pres">
      <dgm:prSet presAssocID="{DFE6949C-2B5D-47CA-9E2C-053EA0788392}" presName="circ3Tx" presStyleLbl="revTx" presStyleIdx="0" presStyleCnt="0">
        <dgm:presLayoutVars>
          <dgm:chMax val="0"/>
          <dgm:chPref val="0"/>
          <dgm:bulletEnabled val="1"/>
        </dgm:presLayoutVars>
      </dgm:prSet>
      <dgm:spPr/>
    </dgm:pt>
  </dgm:ptLst>
  <dgm:cxnLst>
    <dgm:cxn modelId="{89822328-82CE-4FB4-80A8-9F644A8E2396}" type="presOf" srcId="{60B5C331-D42E-4100-9A50-5FFB084D618A}" destId="{D2CEF141-803C-42D0-AD88-FD3A816760F2}" srcOrd="1" destOrd="0" presId="urn:microsoft.com/office/officeart/2005/8/layout/venn1"/>
    <dgm:cxn modelId="{51CC5E2C-0E14-40AD-A1BE-7E1E1F84AAF3}" srcId="{1342EBA0-3F64-40AD-BFD5-A1C1EA209157}" destId="{344BF0D0-9515-4208-8B82-331827455765}" srcOrd="1" destOrd="0" parTransId="{DB171DD7-14F3-4A4B-9552-69EBFC076308}" sibTransId="{06065193-AD01-4659-88F8-836F50D0D4A5}"/>
    <dgm:cxn modelId="{49281433-1D8E-44F7-B662-5E0114A6F876}" type="presOf" srcId="{60B5C331-D42E-4100-9A50-5FFB084D618A}" destId="{57D7403B-9156-4419-A734-F46A84D891E3}" srcOrd="0" destOrd="0" presId="urn:microsoft.com/office/officeart/2005/8/layout/venn1"/>
    <dgm:cxn modelId="{75CFE044-4C66-4486-A9F9-BCDA4E31287D}" type="presOf" srcId="{344BF0D0-9515-4208-8B82-331827455765}" destId="{8328888E-3DAD-4920-98CF-2BA1DB5666C7}" srcOrd="0" destOrd="0" presId="urn:microsoft.com/office/officeart/2005/8/layout/venn1"/>
    <dgm:cxn modelId="{15759E73-7770-4D9B-868A-FCFCDA24AD4C}" type="presOf" srcId="{1342EBA0-3F64-40AD-BFD5-A1C1EA209157}" destId="{2FDAB1E5-E0F2-4CC1-867B-F11CBA79A4EB}" srcOrd="0" destOrd="0" presId="urn:microsoft.com/office/officeart/2005/8/layout/venn1"/>
    <dgm:cxn modelId="{FC387A58-C2C0-4FEF-91FD-6EC54E5E6FF8}" srcId="{1342EBA0-3F64-40AD-BFD5-A1C1EA209157}" destId="{60B5C331-D42E-4100-9A50-5FFB084D618A}" srcOrd="0" destOrd="0" parTransId="{1F5889F7-E06F-4AC9-AAFD-21D30A7C5B9B}" sibTransId="{C626E23C-BEB6-4C5C-A88A-C5BEB2728D64}"/>
    <dgm:cxn modelId="{0F298C81-4B67-4317-A83D-41A382D28B21}" srcId="{1342EBA0-3F64-40AD-BFD5-A1C1EA209157}" destId="{DFE6949C-2B5D-47CA-9E2C-053EA0788392}" srcOrd="2" destOrd="0" parTransId="{BF46B785-D662-4E28-B7DD-B21F64A2A094}" sibTransId="{B3EF2580-F43C-4313-B88F-CDA20720EEFB}"/>
    <dgm:cxn modelId="{C2C63096-3040-448A-9620-4D9F2EF0FF3D}" type="presOf" srcId="{DFE6949C-2B5D-47CA-9E2C-053EA0788392}" destId="{D462CA8C-8DF6-4C3B-93BC-A89FD3D103CB}" srcOrd="0" destOrd="0" presId="urn:microsoft.com/office/officeart/2005/8/layout/venn1"/>
    <dgm:cxn modelId="{8FBC78B3-969C-4BB0-8465-A8B73878AE3F}" type="presOf" srcId="{DFE6949C-2B5D-47CA-9E2C-053EA0788392}" destId="{39325F9C-200D-4615-90FB-67168DE341C1}" srcOrd="1" destOrd="0" presId="urn:microsoft.com/office/officeart/2005/8/layout/venn1"/>
    <dgm:cxn modelId="{2D0A7AC0-168A-4FA8-A4F4-DED82F2A56BC}" type="presOf" srcId="{344BF0D0-9515-4208-8B82-331827455765}" destId="{FD822B90-8827-4D4E-804E-A86E2821EAF8}" srcOrd="1" destOrd="0" presId="urn:microsoft.com/office/officeart/2005/8/layout/venn1"/>
    <dgm:cxn modelId="{44590395-69FD-4BAF-B999-71EBEDB7D968}" type="presParOf" srcId="{2FDAB1E5-E0F2-4CC1-867B-F11CBA79A4EB}" destId="{57D7403B-9156-4419-A734-F46A84D891E3}" srcOrd="0" destOrd="0" presId="urn:microsoft.com/office/officeart/2005/8/layout/venn1"/>
    <dgm:cxn modelId="{8BB3AA12-32FD-4CB4-AC90-D481C6891A2A}" type="presParOf" srcId="{2FDAB1E5-E0F2-4CC1-867B-F11CBA79A4EB}" destId="{D2CEF141-803C-42D0-AD88-FD3A816760F2}" srcOrd="1" destOrd="0" presId="urn:microsoft.com/office/officeart/2005/8/layout/venn1"/>
    <dgm:cxn modelId="{B4233202-A60F-4EB3-8F2E-FE379C907F55}" type="presParOf" srcId="{2FDAB1E5-E0F2-4CC1-867B-F11CBA79A4EB}" destId="{8328888E-3DAD-4920-98CF-2BA1DB5666C7}" srcOrd="2" destOrd="0" presId="urn:microsoft.com/office/officeart/2005/8/layout/venn1"/>
    <dgm:cxn modelId="{A0EE53FE-992D-4420-9B29-886325954AC3}" type="presParOf" srcId="{2FDAB1E5-E0F2-4CC1-867B-F11CBA79A4EB}" destId="{FD822B90-8827-4D4E-804E-A86E2821EAF8}" srcOrd="3" destOrd="0" presId="urn:microsoft.com/office/officeart/2005/8/layout/venn1"/>
    <dgm:cxn modelId="{16332821-8C73-4119-A804-7DB179FEE932}" type="presParOf" srcId="{2FDAB1E5-E0F2-4CC1-867B-F11CBA79A4EB}" destId="{D462CA8C-8DF6-4C3B-93BC-A89FD3D103CB}" srcOrd="4" destOrd="0" presId="urn:microsoft.com/office/officeart/2005/8/layout/venn1"/>
    <dgm:cxn modelId="{53605097-6487-40B8-88C8-3309029C0A17}" type="presParOf" srcId="{2FDAB1E5-E0F2-4CC1-867B-F11CBA79A4EB}" destId="{39325F9C-200D-4615-90FB-67168DE341C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7403B-9156-4419-A734-F46A84D891E3}">
      <dsp:nvSpPr>
        <dsp:cNvPr id="0" name=""/>
        <dsp:cNvSpPr/>
      </dsp:nvSpPr>
      <dsp:spPr>
        <a:xfrm>
          <a:off x="2737008" y="50264"/>
          <a:ext cx="2412682" cy="2412682"/>
        </a:xfrm>
        <a:prstGeom prst="ellipse">
          <a:avLst/>
        </a:prstGeom>
        <a:solidFill>
          <a:schemeClr val="accent6">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GB" sz="3500" kern="1200" dirty="0"/>
            <a:t>Family</a:t>
          </a:r>
        </a:p>
      </dsp:txBody>
      <dsp:txXfrm>
        <a:off x="3058699" y="472483"/>
        <a:ext cx="1769300" cy="1085706"/>
      </dsp:txXfrm>
    </dsp:sp>
    <dsp:sp modelId="{8328888E-3DAD-4920-98CF-2BA1DB5666C7}">
      <dsp:nvSpPr>
        <dsp:cNvPr id="0" name=""/>
        <dsp:cNvSpPr/>
      </dsp:nvSpPr>
      <dsp:spPr>
        <a:xfrm>
          <a:off x="3607585" y="1558190"/>
          <a:ext cx="2412682" cy="2412682"/>
        </a:xfrm>
        <a:prstGeom prst="ellipse">
          <a:avLst/>
        </a:prstGeom>
        <a:solidFill>
          <a:srgbClr val="8238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GB" sz="3500" kern="1200" dirty="0"/>
            <a:t>Settings</a:t>
          </a:r>
        </a:p>
      </dsp:txBody>
      <dsp:txXfrm>
        <a:off x="4345463" y="2181466"/>
        <a:ext cx="1447609" cy="1326975"/>
      </dsp:txXfrm>
    </dsp:sp>
    <dsp:sp modelId="{D462CA8C-8DF6-4C3B-93BC-A89FD3D103CB}">
      <dsp:nvSpPr>
        <dsp:cNvPr id="0" name=""/>
        <dsp:cNvSpPr/>
      </dsp:nvSpPr>
      <dsp:spPr>
        <a:xfrm>
          <a:off x="1866432" y="1558190"/>
          <a:ext cx="2412682" cy="2412682"/>
        </a:xfrm>
        <a:prstGeom prst="ellipse">
          <a:avLst/>
        </a:prstGeom>
        <a:solidFill>
          <a:srgbClr val="FFF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GB" sz="3500" kern="1200" dirty="0"/>
            <a:t>Health</a:t>
          </a:r>
        </a:p>
      </dsp:txBody>
      <dsp:txXfrm>
        <a:off x="2093626" y="2181466"/>
        <a:ext cx="1447609" cy="132697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4F66BA-EA14-46DB-88EB-B2F422761C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B074FAA-982B-4964-80F6-D94F9F4696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B8833C-4116-4BA5-BC0E-99CD1322F223}" type="datetimeFigureOut">
              <a:rPr lang="en-GB" smtClean="0"/>
              <a:t>01/09/2023</a:t>
            </a:fld>
            <a:endParaRPr lang="en-GB"/>
          </a:p>
        </p:txBody>
      </p:sp>
      <p:sp>
        <p:nvSpPr>
          <p:cNvPr id="4" name="Footer Placeholder 3">
            <a:extLst>
              <a:ext uri="{FF2B5EF4-FFF2-40B4-BE49-F238E27FC236}">
                <a16:creationId xmlns:a16="http://schemas.microsoft.com/office/drawing/2014/main" id="{53F767A2-5826-4119-B78D-6D20E36772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478A4E3-1879-4390-A512-515B6B8840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133B78-A993-4865-995C-9710902D9A05}" type="slidenum">
              <a:rPr lang="en-GB" smtClean="0"/>
              <a:t>‹#›</a:t>
            </a:fld>
            <a:endParaRPr lang="en-GB"/>
          </a:p>
        </p:txBody>
      </p:sp>
    </p:spTree>
    <p:extLst>
      <p:ext uri="{BB962C8B-B14F-4D97-AF65-F5344CB8AC3E}">
        <p14:creationId xmlns:p14="http://schemas.microsoft.com/office/powerpoint/2010/main" val="34454362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4F4BE-E807-45C5-9901-7DE5DA31B92D}" type="datetimeFigureOut">
              <a:rPr lang="en-GB" smtClean="0"/>
              <a:t>01/09/2023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66C57-FF84-4B25-972D-D8ECB66C1E3E}" type="slidenum">
              <a:rPr lang="en-GB" smtClean="0"/>
              <a:t>‹#›</a:t>
            </a:fld>
            <a:endParaRPr lang="en-GB"/>
          </a:p>
        </p:txBody>
      </p:sp>
    </p:spTree>
    <p:extLst>
      <p:ext uri="{BB962C8B-B14F-4D97-AF65-F5344CB8AC3E}">
        <p14:creationId xmlns:p14="http://schemas.microsoft.com/office/powerpoint/2010/main" val="47517071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42773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the current Kent Integrated Review at Two process what would you expect to do next, which pathway would you follow in this case?</a:t>
            </a:r>
          </a:p>
          <a:p>
            <a:r>
              <a:rPr lang="en-GB" dirty="0"/>
              <a:t>1.Green pathway – Universal. Record outcome of EYFS check in the Red book</a:t>
            </a:r>
          </a:p>
          <a:p>
            <a:r>
              <a:rPr lang="en-GB" dirty="0"/>
              <a:t>2. Amber pathway - Refer to the Health service for support with a package of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Red pathway - Refer to the Health service to request an Integrated Review meeting</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09D72D-C063-47FD-B272-A2FFA5192A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521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Health have also produced a short presentation on the Ages and stages Questionnaire  where a community nursery nurse demonstrates how health carry this out with the children and families.</a:t>
            </a:r>
          </a:p>
          <a:p>
            <a:endParaRPr lang="en-GB" dirty="0"/>
          </a:p>
          <a:p>
            <a:r>
              <a:rPr lang="en-GB" dirty="0"/>
              <a:t>For those that are interested you will find the presentation on the Kent Community Health, Kent Baby web page,  if you use the following link on this slide. You will find the presentation on the FAQ page, scroll quite a way down near the bottom you will find this image.  Click on Child Development and It’s the last heading </a:t>
            </a:r>
          </a:p>
          <a:p>
            <a:r>
              <a:rPr lang="en-GB" b="1" dirty="0"/>
              <a:t>Integrated review at Two </a:t>
            </a:r>
          </a:p>
          <a:p>
            <a:r>
              <a:rPr lang="en-GB" dirty="0"/>
              <a:t>The screen shot here gives you an idea of what to look out for.</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86795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number of integrated reviews have already successfully taken place in settings. </a:t>
            </a:r>
          </a:p>
          <a:p>
            <a:r>
              <a:rPr lang="en-GB" dirty="0"/>
              <a:t>Settings seem genuinely positive and excited to engage with health in this process to support their families.</a:t>
            </a:r>
          </a:p>
          <a:p>
            <a:r>
              <a:rPr lang="en-GB" dirty="0"/>
              <a:t>We have seen a slow but steady uptake as expected during this time, and we are monitoring that take up. Early indicators are good, we have received really positive responses from parents as part of the evaluative process which uses a short questionnaire where they can respond using their phone.</a:t>
            </a:r>
          </a:p>
          <a:p>
            <a:endParaRPr lang="en-GB" dirty="0"/>
          </a:p>
          <a:p>
            <a:r>
              <a:rPr lang="en-GB" dirty="0"/>
              <a:t>Now to bring this process to life for those who might not have experienced this yet, we would like you to complete a quick activity this afternoon. </a:t>
            </a:r>
          </a:p>
          <a:p>
            <a:r>
              <a:rPr lang="en-GB" dirty="0"/>
              <a:t>I am going to share 3 scenarios with you, and for each one ask you to complete a short poll.</a:t>
            </a:r>
          </a:p>
          <a:p>
            <a:r>
              <a:rPr lang="en-GB" dirty="0"/>
              <a:t>We are hoping this might give you all a better idea of what the IR2 process really looks like in practice. </a:t>
            </a:r>
          </a:p>
          <a:p>
            <a:endParaRPr lang="en-GB" dirty="0"/>
          </a:p>
          <a:p>
            <a:r>
              <a:rPr lang="en-GB" dirty="0"/>
              <a:t> </a:t>
            </a:r>
          </a:p>
        </p:txBody>
      </p:sp>
    </p:spTree>
    <p:extLst>
      <p:ext uri="{BB962C8B-B14F-4D97-AF65-F5344CB8AC3E}">
        <p14:creationId xmlns:p14="http://schemas.microsoft.com/office/powerpoint/2010/main" val="137683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you will see Scenario 1 on your screen </a:t>
            </a:r>
          </a:p>
          <a:p>
            <a:endParaRPr lang="en-GB" dirty="0"/>
          </a:p>
          <a:p>
            <a:r>
              <a:rPr lang="en-GB" dirty="0"/>
              <a:t>We are now going to have a poll, </a:t>
            </a:r>
          </a:p>
          <a:p>
            <a:endParaRPr lang="en-GB" dirty="0"/>
          </a:p>
          <a:p>
            <a:r>
              <a:rPr lang="en-GB" dirty="0"/>
              <a:t>Q Following the current Kent Integrated Review at Two process, what would you expect to do next, which pathway would you follow in this case?</a:t>
            </a:r>
          </a:p>
          <a:p>
            <a:r>
              <a:rPr lang="en-GB" dirty="0"/>
              <a:t> </a:t>
            </a:r>
          </a:p>
          <a:p>
            <a:r>
              <a:rPr lang="en-GB" dirty="0"/>
              <a:t>Poll</a:t>
            </a:r>
          </a:p>
          <a:p>
            <a:r>
              <a:rPr lang="en-GB" dirty="0"/>
              <a:t>1.Green pathway – Universal. Record outcome of EYFS check in the Red book</a:t>
            </a:r>
          </a:p>
          <a:p>
            <a:r>
              <a:rPr lang="en-GB" dirty="0"/>
              <a:t>2. Amber pathway - Refer to the Health service for support with a package of care</a:t>
            </a:r>
          </a:p>
          <a:p>
            <a:r>
              <a:rPr lang="en-GB" dirty="0"/>
              <a:t>3. Red pathway - Refer to the Health service to request an Integrated Review meeting</a:t>
            </a:r>
          </a:p>
          <a:p>
            <a:endParaRPr lang="en-GB" dirty="0"/>
          </a:p>
          <a:p>
            <a:r>
              <a:rPr lang="en-GB" dirty="0">
                <a:highlight>
                  <a:srgbClr val="FFFF66"/>
                </a:highlight>
              </a:rPr>
              <a:t>……………… please share results</a:t>
            </a:r>
          </a:p>
          <a:p>
            <a:endParaRPr lang="en-GB" dirty="0"/>
          </a:p>
        </p:txBody>
      </p:sp>
    </p:spTree>
    <p:extLst>
      <p:ext uri="{BB962C8B-B14F-4D97-AF65-F5344CB8AC3E}">
        <p14:creationId xmlns:p14="http://schemas.microsoft.com/office/powerpoint/2010/main" val="4033734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correct answer would have been the Green pathway (animation)</a:t>
            </a:r>
          </a:p>
          <a:p>
            <a:r>
              <a:rPr lang="en-GB" dirty="0"/>
              <a:t>1Check the Red book to see that the Health and development check has been completed. </a:t>
            </a:r>
          </a:p>
          <a:p>
            <a:r>
              <a:rPr lang="en-GB" dirty="0"/>
              <a:t>2Record the outcome of the EYFS progress check in the Red book on the designated page.</a:t>
            </a:r>
          </a:p>
          <a:p>
            <a:r>
              <a:rPr lang="en-GB" dirty="0"/>
              <a:t>3There would be No further action required </a:t>
            </a:r>
          </a:p>
          <a:p>
            <a:endParaRPr lang="en-GB" dirty="0"/>
          </a:p>
        </p:txBody>
      </p:sp>
    </p:spTree>
    <p:extLst>
      <p:ext uri="{BB962C8B-B14F-4D97-AF65-F5344CB8AC3E}">
        <p14:creationId xmlns:p14="http://schemas.microsoft.com/office/powerpoint/2010/main" val="2121251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again take a few minutes to read the scenario.</a:t>
            </a:r>
          </a:p>
          <a:p>
            <a:endParaRPr lang="en-GB" dirty="0"/>
          </a:p>
          <a:p>
            <a:endParaRPr lang="en-GB" dirty="0"/>
          </a:p>
          <a:p>
            <a:r>
              <a:rPr lang="en-GB" dirty="0" err="1"/>
              <a:t>Launche</a:t>
            </a:r>
            <a:r>
              <a:rPr lang="en-GB" dirty="0"/>
              <a:t> Poll </a:t>
            </a:r>
          </a:p>
          <a:p>
            <a:r>
              <a:rPr lang="en-GB" dirty="0"/>
              <a:t>Q Following the current Kent Integrated Review at Two process what would you expect to do next, which pathway would you follow in this case?</a:t>
            </a:r>
          </a:p>
          <a:p>
            <a:endParaRPr lang="en-GB" dirty="0"/>
          </a:p>
          <a:p>
            <a:r>
              <a:rPr lang="en-GB" dirty="0"/>
              <a:t>Poll</a:t>
            </a:r>
          </a:p>
          <a:p>
            <a:r>
              <a:rPr lang="en-GB" dirty="0"/>
              <a:t>1.Green pathway – Universal. Record outcome of EYFS check in the Red book</a:t>
            </a:r>
          </a:p>
          <a:p>
            <a:r>
              <a:rPr lang="en-GB" dirty="0"/>
              <a:t>2. Amber pathway - Refer to the Health service for support with a package of care</a:t>
            </a:r>
          </a:p>
          <a:p>
            <a:r>
              <a:rPr lang="en-GB" dirty="0"/>
              <a:t>3. Red pathway - Refer to the Health service to request an Integrated Review meeting</a:t>
            </a:r>
          </a:p>
          <a:p>
            <a:endParaRPr lang="en-GB" dirty="0"/>
          </a:p>
          <a:p>
            <a:r>
              <a:rPr lang="en-GB" dirty="0"/>
              <a:t>……………….Share results please</a:t>
            </a:r>
          </a:p>
          <a:p>
            <a:endParaRPr lang="en-GB" dirty="0"/>
          </a:p>
        </p:txBody>
      </p:sp>
    </p:spTree>
    <p:extLst>
      <p:ext uri="{BB962C8B-B14F-4D97-AF65-F5344CB8AC3E}">
        <p14:creationId xmlns:p14="http://schemas.microsoft.com/office/powerpoint/2010/main" val="3216875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again for those of you that were not sure - you would follow the Amber pathway in this case</a:t>
            </a:r>
          </a:p>
          <a:p>
            <a:endParaRPr lang="en-GB" dirty="0"/>
          </a:p>
          <a:p>
            <a:r>
              <a:rPr lang="en-GB" dirty="0"/>
              <a:t>Answer</a:t>
            </a:r>
          </a:p>
          <a:p>
            <a:r>
              <a:rPr lang="en-GB" dirty="0"/>
              <a:t>1As with universal Check the Red book for a record of the review being completed and any action being taken by health.</a:t>
            </a:r>
          </a:p>
          <a:p>
            <a:r>
              <a:rPr lang="en-GB" dirty="0"/>
              <a:t>2Record outcomes of the EYFS Dev Check in the Red book on the designated page</a:t>
            </a:r>
          </a:p>
          <a:p>
            <a:r>
              <a:rPr lang="en-GB" dirty="0"/>
              <a:t>3 But in addition, following the discussion with </a:t>
            </a:r>
            <a:r>
              <a:rPr lang="en-GB" dirty="0" err="1"/>
              <a:t>Rosies</a:t>
            </a:r>
            <a:r>
              <a:rPr lang="en-GB" dirty="0"/>
              <a:t> father about the benefits of support available from health,  you would agree to make a referral to the Health visiting service to request a package of care around sleep and possible ideas to support the family with behaviours at home.</a:t>
            </a:r>
          </a:p>
          <a:p>
            <a:endParaRPr lang="en-GB" dirty="0"/>
          </a:p>
          <a:p>
            <a:r>
              <a:rPr lang="en-GB" dirty="0"/>
              <a:t>At this stage there is no further action to take in the setting, apart from the normal next steps, and continue to track and monitor progress</a:t>
            </a:r>
          </a:p>
          <a:p>
            <a:endParaRPr lang="en-GB" dirty="0"/>
          </a:p>
        </p:txBody>
      </p:sp>
    </p:spTree>
    <p:extLst>
      <p:ext uri="{BB962C8B-B14F-4D97-AF65-F5344CB8AC3E}">
        <p14:creationId xmlns:p14="http://schemas.microsoft.com/office/powerpoint/2010/main" val="2601546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Last scenario </a:t>
            </a:r>
          </a:p>
          <a:p>
            <a:r>
              <a:rPr lang="en-GB"/>
              <a:t> </a:t>
            </a:r>
            <a:r>
              <a:rPr lang="en-GB" dirty="0"/>
              <a:t>launch Poll</a:t>
            </a:r>
          </a:p>
          <a:p>
            <a:r>
              <a:rPr lang="en-GB" dirty="0"/>
              <a:t>Q Following the current Kent Integrated Review at Two process what would you expect to do next, which pathway would you follow in this case?</a:t>
            </a:r>
          </a:p>
          <a:p>
            <a:endParaRPr lang="en-GB" dirty="0"/>
          </a:p>
          <a:p>
            <a:r>
              <a:rPr lang="en-GB" dirty="0"/>
              <a:t>Poll</a:t>
            </a:r>
          </a:p>
          <a:p>
            <a:r>
              <a:rPr lang="en-GB" dirty="0"/>
              <a:t>1.Green pathway – Universal. Record outcome of EYFS check in the Red book</a:t>
            </a:r>
          </a:p>
          <a:p>
            <a:r>
              <a:rPr lang="en-GB" dirty="0"/>
              <a:t>2. Amber pathway - Refer to the Health service for support with a package of care</a:t>
            </a:r>
          </a:p>
          <a:p>
            <a:r>
              <a:rPr lang="en-GB" dirty="0"/>
              <a:t>3. Red pathway - Refer to the Health service to request an Integrated Review meeting</a:t>
            </a:r>
          </a:p>
          <a:p>
            <a:endParaRPr lang="en-GB" dirty="0"/>
          </a:p>
          <a:p>
            <a:r>
              <a:rPr lang="en-GB" dirty="0"/>
              <a:t> Share results of Poll</a:t>
            </a:r>
          </a:p>
        </p:txBody>
      </p:sp>
    </p:spTree>
    <p:extLst>
      <p:ext uri="{BB962C8B-B14F-4D97-AF65-F5344CB8AC3E}">
        <p14:creationId xmlns:p14="http://schemas.microsoft.com/office/powerpoint/2010/main" val="1595481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Answer</a:t>
            </a:r>
          </a:p>
          <a:p>
            <a:r>
              <a:rPr lang="en-GB" dirty="0"/>
              <a:t>1 again Record the outcome of the EYFS dev check in the red book</a:t>
            </a:r>
          </a:p>
          <a:p>
            <a:r>
              <a:rPr lang="en-GB" dirty="0"/>
              <a:t>But You would also Discuss the benefits of having an integrated review meeting with the family and Health practitioner at the setting. </a:t>
            </a:r>
          </a:p>
          <a:p>
            <a:r>
              <a:rPr lang="en-GB" dirty="0"/>
              <a:t>Seek parent agreement. </a:t>
            </a:r>
          </a:p>
          <a:p>
            <a:r>
              <a:rPr lang="en-GB" dirty="0"/>
              <a:t>2Complete the Health Visiting referral form </a:t>
            </a:r>
          </a:p>
          <a:p>
            <a:r>
              <a:rPr lang="en-GB" dirty="0"/>
              <a:t>3 making sure you include 3 suggested dates and times where this could take place.</a:t>
            </a:r>
          </a:p>
          <a:p>
            <a:r>
              <a:rPr lang="en-GB" dirty="0"/>
              <a:t> Send the referral to your local Health Visiting team via a secure email. </a:t>
            </a:r>
          </a:p>
          <a:p>
            <a:r>
              <a:rPr lang="en-GB" dirty="0"/>
              <a:t>Then Wait for confirmation of the allocated Health practitioner and an agreed meeting date.</a:t>
            </a:r>
          </a:p>
          <a:p>
            <a:endParaRPr lang="en-GB" dirty="0"/>
          </a:p>
          <a:p>
            <a:r>
              <a:rPr lang="en-GB" dirty="0"/>
              <a:t>Hopefully this was a helpful reminder and clarification of the process to follow and something you can take back to ensure this is happening in your setting.</a:t>
            </a:r>
          </a:p>
          <a:p>
            <a:r>
              <a:rPr lang="en-GB" dirty="0"/>
              <a:t>For those of you that are making referrals already just a reminder to let the E&amp;I team know by completing our simple electronic form on our </a:t>
            </a:r>
            <a:r>
              <a:rPr lang="en-GB" dirty="0" err="1"/>
              <a:t>kelsi</a:t>
            </a:r>
            <a:r>
              <a:rPr lang="en-GB" dirty="0"/>
              <a:t>, page find it on the progress check at two heading.</a:t>
            </a:r>
          </a:p>
          <a:p>
            <a:r>
              <a:rPr lang="en-GB" dirty="0"/>
              <a:t>If you require any further information and support about the IR2 or you don’t think you have the documentation or this health service referral form on this slide please contact your E&amp;I adviser as they will be able to support and redirect to what you need to do.</a:t>
            </a:r>
          </a:p>
          <a:p>
            <a:endParaRPr lang="en-GB" dirty="0"/>
          </a:p>
          <a:p>
            <a:endParaRPr lang="en-GB" dirty="0"/>
          </a:p>
        </p:txBody>
      </p:sp>
    </p:spTree>
    <p:extLst>
      <p:ext uri="{BB962C8B-B14F-4D97-AF65-F5344CB8AC3E}">
        <p14:creationId xmlns:p14="http://schemas.microsoft.com/office/powerpoint/2010/main" val="1276158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1312" y="555478"/>
            <a:ext cx="7161376" cy="3170487"/>
          </a:xfrm>
        </p:spPr>
        <p:txBody>
          <a:bodyPr anchor="b">
            <a:normAutofit/>
          </a:bodyPr>
          <a:lstStyle>
            <a:lvl1pPr algn="ctr">
              <a:defRPr sz="4000" b="1">
                <a:solidFill>
                  <a:srgbClr val="7800AF"/>
                </a:solidFill>
              </a:defRPr>
            </a:lvl1pPr>
          </a:lstStyle>
          <a:p>
            <a:r>
              <a:rPr lang="en-US" dirty="0"/>
              <a:t>Click to edit Master title style</a:t>
            </a:r>
          </a:p>
        </p:txBody>
      </p:sp>
      <p:sp>
        <p:nvSpPr>
          <p:cNvPr id="3" name="Subtitle 2"/>
          <p:cNvSpPr>
            <a:spLocks noGrp="1"/>
          </p:cNvSpPr>
          <p:nvPr>
            <p:ph type="subTitle" idx="1"/>
          </p:nvPr>
        </p:nvSpPr>
        <p:spPr>
          <a:xfrm>
            <a:off x="999860" y="4136164"/>
            <a:ext cx="7144282" cy="1444240"/>
          </a:xfrm>
          <a:prstGeom prst="rect">
            <a:avLst/>
          </a:prstGeom>
        </p:spPr>
        <p:txBody>
          <a:bodyPr anchor="b"/>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Rounded Corners 6">
            <a:extLst>
              <a:ext uri="{FF2B5EF4-FFF2-40B4-BE49-F238E27FC236}">
                <a16:creationId xmlns:a16="http://schemas.microsoft.com/office/drawing/2014/main" id="{D5FC4C16-4447-4424-961E-0F3E97B9CAF9}"/>
              </a:ext>
            </a:extLst>
          </p:cNvPr>
          <p:cNvSpPr/>
          <p:nvPr userDrawn="1"/>
        </p:nvSpPr>
        <p:spPr>
          <a:xfrm>
            <a:off x="991312" y="555474"/>
            <a:ext cx="7152829" cy="3170492"/>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7800AF"/>
                </a:solidFill>
              </a:ln>
            </a:endParaRPr>
          </a:p>
        </p:txBody>
      </p:sp>
      <p:sp>
        <p:nvSpPr>
          <p:cNvPr id="8" name="Rectangle: Rounded Corners 7">
            <a:extLst>
              <a:ext uri="{FF2B5EF4-FFF2-40B4-BE49-F238E27FC236}">
                <a16:creationId xmlns:a16="http://schemas.microsoft.com/office/drawing/2014/main" id="{503A35EB-198F-4788-8F80-C70D2954D9ED}"/>
              </a:ext>
            </a:extLst>
          </p:cNvPr>
          <p:cNvSpPr/>
          <p:nvPr userDrawn="1"/>
        </p:nvSpPr>
        <p:spPr>
          <a:xfrm>
            <a:off x="991311" y="4136164"/>
            <a:ext cx="7152829" cy="1444240"/>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C:\Documents and Settings\PlummO01\Desktop\KCC_Logo_New_2012_Framed.jpg">
            <a:extLst>
              <a:ext uri="{FF2B5EF4-FFF2-40B4-BE49-F238E27FC236}">
                <a16:creationId xmlns:a16="http://schemas.microsoft.com/office/drawing/2014/main" id="{6207D0DA-D6CC-42CC-B2F5-D9329613FD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9149" y="5784553"/>
            <a:ext cx="806587"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05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7262" y="555479"/>
            <a:ext cx="6533965" cy="722117"/>
          </a:xfrm>
        </p:spPr>
        <p:txBody>
          <a:bodyPr anchor="b">
            <a:normAutofit/>
          </a:bodyPr>
          <a:lstStyle>
            <a:lvl1pPr>
              <a:defRPr sz="1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23888" y="1589519"/>
            <a:ext cx="7886700" cy="3990887"/>
          </a:xfrm>
          <a:prstGeom prst="rect">
            <a:avLst/>
          </a:prstGeom>
        </p:spPr>
        <p:txBody>
          <a:bodyPr/>
          <a:lstStyle>
            <a:lvl1pPr marL="0" indent="0">
              <a:buNone/>
              <a:defRPr sz="1500">
                <a:solidFill>
                  <a:schemeClr val="tx1"/>
                </a:solidFill>
              </a:defRPr>
            </a:lvl1pPr>
            <a:lvl2pPr marL="342902" indent="0">
              <a:buNone/>
              <a:defRPr sz="1500">
                <a:solidFill>
                  <a:schemeClr val="tx1">
                    <a:tint val="75000"/>
                  </a:schemeClr>
                </a:solidFill>
              </a:defRPr>
            </a:lvl2pPr>
            <a:lvl3pPr marL="685805" indent="0">
              <a:buNone/>
              <a:defRPr sz="1350">
                <a:solidFill>
                  <a:schemeClr val="tx1">
                    <a:tint val="75000"/>
                  </a:schemeClr>
                </a:solidFill>
              </a:defRPr>
            </a:lvl3pPr>
            <a:lvl4pPr marL="1028707" indent="0">
              <a:buNone/>
              <a:defRPr sz="1200">
                <a:solidFill>
                  <a:schemeClr val="tx1">
                    <a:tint val="75000"/>
                  </a:schemeClr>
                </a:solidFill>
              </a:defRPr>
            </a:lvl4pPr>
            <a:lvl5pPr marL="1371609" indent="0">
              <a:buNone/>
              <a:defRPr sz="1200">
                <a:solidFill>
                  <a:schemeClr val="tx1">
                    <a:tint val="75000"/>
                  </a:schemeClr>
                </a:solidFill>
              </a:defRPr>
            </a:lvl5pPr>
            <a:lvl6pPr marL="1714511" indent="0">
              <a:buNone/>
              <a:defRPr sz="1200">
                <a:solidFill>
                  <a:schemeClr val="tx1">
                    <a:tint val="75000"/>
                  </a:schemeClr>
                </a:solidFill>
              </a:defRPr>
            </a:lvl6pPr>
            <a:lvl7pPr marL="2057414" indent="0">
              <a:buNone/>
              <a:defRPr sz="1200">
                <a:solidFill>
                  <a:schemeClr val="tx1">
                    <a:tint val="75000"/>
                  </a:schemeClr>
                </a:solidFill>
              </a:defRPr>
            </a:lvl7pPr>
            <a:lvl8pPr marL="2400316" indent="0">
              <a:buNone/>
              <a:defRPr sz="1200">
                <a:solidFill>
                  <a:schemeClr val="tx1">
                    <a:tint val="75000"/>
                  </a:schemeClr>
                </a:solidFill>
              </a:defRPr>
            </a:lvl8pPr>
            <a:lvl9pPr marL="2743218" indent="0">
              <a:buNone/>
              <a:defRPr sz="1200">
                <a:solidFill>
                  <a:schemeClr val="tx1">
                    <a:tint val="75000"/>
                  </a:schemeClr>
                </a:solidFill>
              </a:defRPr>
            </a:lvl9pPr>
          </a:lstStyle>
          <a:p>
            <a:pPr lvl="0"/>
            <a:r>
              <a:rPr lang="en-US" dirty="0"/>
              <a:t>Edit Master text styles</a:t>
            </a:r>
          </a:p>
        </p:txBody>
      </p:sp>
      <p:sp>
        <p:nvSpPr>
          <p:cNvPr id="7" name="Rectangle: Rounded Corners 6">
            <a:extLst>
              <a:ext uri="{FF2B5EF4-FFF2-40B4-BE49-F238E27FC236}">
                <a16:creationId xmlns:a16="http://schemas.microsoft.com/office/drawing/2014/main" id="{1115D272-AB01-4BE3-A350-323BB7393E6A}"/>
              </a:ext>
            </a:extLst>
          </p:cNvPr>
          <p:cNvSpPr/>
          <p:nvPr userDrawn="1"/>
        </p:nvSpPr>
        <p:spPr>
          <a:xfrm>
            <a:off x="1287262" y="555477"/>
            <a:ext cx="6533965" cy="722117"/>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pic>
        <p:nvPicPr>
          <p:cNvPr id="5" name="Picture 2" descr="C:\Documents and Settings\PlummO01\Desktop\KCC_Logo_New_2012_Framed.jpg">
            <a:extLst>
              <a:ext uri="{FF2B5EF4-FFF2-40B4-BE49-F238E27FC236}">
                <a16:creationId xmlns:a16="http://schemas.microsoft.com/office/drawing/2014/main" id="{7BFF2D41-8332-4D5B-B0AA-852CE8BF1D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9149" y="5784554"/>
            <a:ext cx="806588"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0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22774" y="555477"/>
            <a:ext cx="6498452" cy="700756"/>
          </a:xfrm>
        </p:spPr>
        <p:txBody>
          <a:bodyPr>
            <a:normAutofit/>
          </a:bodyPr>
          <a:lstStyle>
            <a:lvl1pPr>
              <a:defRPr sz="18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28650" y="1669003"/>
            <a:ext cx="3886201" cy="392393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669005"/>
            <a:ext cx="3886201" cy="392392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Rounded Corners 7">
            <a:extLst>
              <a:ext uri="{FF2B5EF4-FFF2-40B4-BE49-F238E27FC236}">
                <a16:creationId xmlns:a16="http://schemas.microsoft.com/office/drawing/2014/main" id="{9F72DBEE-03CF-446C-9F5B-22466A8475E5}"/>
              </a:ext>
            </a:extLst>
          </p:cNvPr>
          <p:cNvSpPr/>
          <p:nvPr userDrawn="1"/>
        </p:nvSpPr>
        <p:spPr>
          <a:xfrm>
            <a:off x="1322776" y="555477"/>
            <a:ext cx="6498452" cy="700756"/>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pic>
        <p:nvPicPr>
          <p:cNvPr id="6" name="Picture 2" descr="C:\Documents and Settings\PlummO01\Desktop\KCC_Logo_New_2012_Framed.jpg">
            <a:extLst>
              <a:ext uri="{FF2B5EF4-FFF2-40B4-BE49-F238E27FC236}">
                <a16:creationId xmlns:a16="http://schemas.microsoft.com/office/drawing/2014/main" id="{9C71ED30-21DC-4A6D-ACBD-CBAA47B8FE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9149" y="5784554"/>
            <a:ext cx="806588"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888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0527" y="533630"/>
            <a:ext cx="6462947" cy="714056"/>
          </a:xfrm>
        </p:spPr>
        <p:txBody>
          <a:bodyPr>
            <a:normAutofit/>
          </a:bodyPr>
          <a:lstStyle>
            <a:lvl1pPr>
              <a:defRPr sz="1800">
                <a:solidFill>
                  <a:schemeClr val="tx1"/>
                </a:solidFill>
              </a:defRPr>
            </a:lvl1pPr>
          </a:lstStyle>
          <a:p>
            <a:r>
              <a:rPr lang="en-US" dirty="0"/>
              <a:t>Click to edit Master title style</a:t>
            </a:r>
          </a:p>
        </p:txBody>
      </p:sp>
      <p:sp>
        <p:nvSpPr>
          <p:cNvPr id="6" name="Rectangle: Rounded Corners 5">
            <a:extLst>
              <a:ext uri="{FF2B5EF4-FFF2-40B4-BE49-F238E27FC236}">
                <a16:creationId xmlns:a16="http://schemas.microsoft.com/office/drawing/2014/main" id="{3F7C2AEA-2399-4804-8806-D7B649119274}"/>
              </a:ext>
            </a:extLst>
          </p:cNvPr>
          <p:cNvSpPr/>
          <p:nvPr userDrawn="1"/>
        </p:nvSpPr>
        <p:spPr>
          <a:xfrm>
            <a:off x="1340529" y="546933"/>
            <a:ext cx="6489577" cy="700755"/>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 name="Picture 2" descr="C:\Documents and Settings\PlummO01\Desktop\KCC_Logo_New_2012_Framed.jpg">
            <a:extLst>
              <a:ext uri="{FF2B5EF4-FFF2-40B4-BE49-F238E27FC236}">
                <a16:creationId xmlns:a16="http://schemas.microsoft.com/office/drawing/2014/main" id="{CC2F2EE4-28F7-4DBA-8A07-ABDAD204B1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9149" y="5784554"/>
            <a:ext cx="806588"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942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C:\Documents and Settings\PlummO01\Desktop\KCC_Logo_New_2012_Framed.jpg">
            <a:extLst>
              <a:ext uri="{FF2B5EF4-FFF2-40B4-BE49-F238E27FC236}">
                <a16:creationId xmlns:a16="http://schemas.microsoft.com/office/drawing/2014/main" id="{434ADD9F-7AF9-461F-B369-D938FA50F4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9149" y="5784554"/>
            <a:ext cx="806588"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1070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EP last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BF495-9609-4DB5-BFFE-DC1A07BBB3D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684" t="27156" r="63283" b="17417"/>
          <a:stretch/>
        </p:blipFill>
        <p:spPr bwMode="auto">
          <a:xfrm>
            <a:off x="1041665" y="807251"/>
            <a:ext cx="7235891" cy="3782507"/>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cxnSp>
        <p:nvCxnSpPr>
          <p:cNvPr id="6" name="Straight Connector 5">
            <a:extLst>
              <a:ext uri="{FF2B5EF4-FFF2-40B4-BE49-F238E27FC236}">
                <a16:creationId xmlns:a16="http://schemas.microsoft.com/office/drawing/2014/main" id="{FDA4BA27-AAEC-43F0-B243-0069D5E9FA81}"/>
              </a:ext>
            </a:extLst>
          </p:cNvPr>
          <p:cNvCxnSpPr>
            <a:cxnSpLocks/>
          </p:cNvCxnSpPr>
          <p:nvPr userDrawn="1"/>
        </p:nvCxnSpPr>
        <p:spPr>
          <a:xfrm>
            <a:off x="1811708" y="4677807"/>
            <a:ext cx="5443671" cy="0"/>
          </a:xfrm>
          <a:prstGeom prst="line">
            <a:avLst/>
          </a:prstGeom>
          <a:ln>
            <a:solidFill>
              <a:srgbClr val="6430A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6CC46C1-A688-4ECB-A68B-D1006E1A3F7A}"/>
              </a:ext>
            </a:extLst>
          </p:cNvPr>
          <p:cNvSpPr txBox="1"/>
          <p:nvPr userDrawn="1"/>
        </p:nvSpPr>
        <p:spPr>
          <a:xfrm>
            <a:off x="3854905" y="5042264"/>
            <a:ext cx="1668996" cy="323165"/>
          </a:xfrm>
          <a:prstGeom prst="rect">
            <a:avLst/>
          </a:prstGeom>
          <a:noFill/>
        </p:spPr>
        <p:txBody>
          <a:bodyPr wrap="square" rtlCol="0">
            <a:spAutoFit/>
          </a:bodyPr>
          <a:lstStyle/>
          <a:p>
            <a:r>
              <a:rPr lang="en-GB" sz="1500" b="1" dirty="0">
                <a:latin typeface="Arial" panose="020B0604020202020204" pitchFamily="34" charset="0"/>
                <a:cs typeface="Arial" panose="020B0604020202020204" pitchFamily="34" charset="0"/>
              </a:rPr>
              <a:t>Thank you</a:t>
            </a:r>
          </a:p>
        </p:txBody>
      </p:sp>
      <p:pic>
        <p:nvPicPr>
          <p:cNvPr id="7" name="Picture 2" descr="C:\Documents and Settings\PlummO01\Desktop\KCC_Logo_New_2012_Framed.jpg">
            <a:extLst>
              <a:ext uri="{FF2B5EF4-FFF2-40B4-BE49-F238E27FC236}">
                <a16:creationId xmlns:a16="http://schemas.microsoft.com/office/drawing/2014/main" id="{8043E551-B252-4841-80EC-65B762D1DDF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29149" y="5784554"/>
            <a:ext cx="806588"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52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7" y="564021"/>
            <a:ext cx="6533966" cy="717847"/>
          </a:xfrm>
          <a:ln w="38100">
            <a:noFill/>
          </a:ln>
        </p:spPr>
        <p:txBody>
          <a:bodyPr>
            <a:normAutofit/>
          </a:bodyPr>
          <a:lstStyle>
            <a:lvl1pPr>
              <a:defRPr sz="24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41469" y="1589518"/>
            <a:ext cx="7886700" cy="4021169"/>
          </a:xfrm>
          <a:prstGeom prst="rect">
            <a:avLst/>
          </a:prstGeom>
          <a:no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Rounded Corners 6">
            <a:extLst>
              <a:ext uri="{FF2B5EF4-FFF2-40B4-BE49-F238E27FC236}">
                <a16:creationId xmlns:a16="http://schemas.microsoft.com/office/drawing/2014/main" id="{A3069155-8348-484B-8367-01AB511AD464}"/>
              </a:ext>
            </a:extLst>
          </p:cNvPr>
          <p:cNvSpPr/>
          <p:nvPr userDrawn="1"/>
        </p:nvSpPr>
        <p:spPr>
          <a:xfrm>
            <a:off x="1305017" y="564022"/>
            <a:ext cx="6533966" cy="717847"/>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2" descr="C:\Documents and Settings\PlummO01\Desktop\KCC_Logo_New_2012_Framed.jpg">
            <a:extLst>
              <a:ext uri="{FF2B5EF4-FFF2-40B4-BE49-F238E27FC236}">
                <a16:creationId xmlns:a16="http://schemas.microsoft.com/office/drawing/2014/main" id="{3D731F34-AC41-4735-BD4B-958859A0ED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9149" y="5784553"/>
            <a:ext cx="806587"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55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7261" y="555478"/>
            <a:ext cx="6533965" cy="722117"/>
          </a:xfrm>
        </p:spPr>
        <p:txBody>
          <a:bodyPr anchor="b">
            <a:normAutofit/>
          </a:bodyPr>
          <a:lstStyle>
            <a:lvl1pPr>
              <a:defRPr sz="24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23888" y="1589517"/>
            <a:ext cx="7886700" cy="3990887"/>
          </a:xfrm>
          <a:prstGeom prst="rect">
            <a:avLst/>
          </a:prstGeom>
        </p:spPr>
        <p:txBody>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Rectangle: Rounded Corners 6">
            <a:extLst>
              <a:ext uri="{FF2B5EF4-FFF2-40B4-BE49-F238E27FC236}">
                <a16:creationId xmlns:a16="http://schemas.microsoft.com/office/drawing/2014/main" id="{1115D272-AB01-4BE3-A350-323BB7393E6A}"/>
              </a:ext>
            </a:extLst>
          </p:cNvPr>
          <p:cNvSpPr/>
          <p:nvPr userDrawn="1"/>
        </p:nvSpPr>
        <p:spPr>
          <a:xfrm>
            <a:off x="1287261" y="555476"/>
            <a:ext cx="6533965" cy="722117"/>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2" descr="C:\Documents and Settings\PlummO01\Desktop\KCC_Logo_New_2012_Framed.jpg">
            <a:extLst>
              <a:ext uri="{FF2B5EF4-FFF2-40B4-BE49-F238E27FC236}">
                <a16:creationId xmlns:a16="http://schemas.microsoft.com/office/drawing/2014/main" id="{7BFF2D41-8332-4D5B-B0AA-852CE8BF1D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9149" y="5784553"/>
            <a:ext cx="806587"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28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22773" y="555477"/>
            <a:ext cx="6498452" cy="700756"/>
          </a:xfrm>
        </p:spPr>
        <p:txBody>
          <a:bodyPr>
            <a:normAutofit/>
          </a:bodyPr>
          <a:lstStyle>
            <a:lvl1pPr>
              <a:defRPr sz="24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28650" y="1669003"/>
            <a:ext cx="3886200" cy="392393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669003"/>
            <a:ext cx="3886200" cy="392392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Rounded Corners 7">
            <a:extLst>
              <a:ext uri="{FF2B5EF4-FFF2-40B4-BE49-F238E27FC236}">
                <a16:creationId xmlns:a16="http://schemas.microsoft.com/office/drawing/2014/main" id="{9F72DBEE-03CF-446C-9F5B-22466A8475E5}"/>
              </a:ext>
            </a:extLst>
          </p:cNvPr>
          <p:cNvSpPr/>
          <p:nvPr userDrawn="1"/>
        </p:nvSpPr>
        <p:spPr>
          <a:xfrm>
            <a:off x="1322775" y="555477"/>
            <a:ext cx="6498452" cy="700756"/>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2" descr="C:\Documents and Settings\PlummO01\Desktop\KCC_Logo_New_2012_Framed.jpg">
            <a:extLst>
              <a:ext uri="{FF2B5EF4-FFF2-40B4-BE49-F238E27FC236}">
                <a16:creationId xmlns:a16="http://schemas.microsoft.com/office/drawing/2014/main" id="{9C71ED30-21DC-4A6D-ACBD-CBAA47B8FE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9149" y="5784553"/>
            <a:ext cx="806587"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032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0527" y="533630"/>
            <a:ext cx="6462946" cy="714056"/>
          </a:xfrm>
        </p:spPr>
        <p:txBody>
          <a:bodyPr>
            <a:normAutofit/>
          </a:bodyPr>
          <a:lstStyle>
            <a:lvl1pPr>
              <a:defRPr sz="2400">
                <a:solidFill>
                  <a:schemeClr val="tx1"/>
                </a:solidFill>
              </a:defRPr>
            </a:lvl1pPr>
          </a:lstStyle>
          <a:p>
            <a:r>
              <a:rPr lang="en-US" dirty="0"/>
              <a:t>Click to edit Master title style</a:t>
            </a:r>
          </a:p>
        </p:txBody>
      </p:sp>
      <p:sp>
        <p:nvSpPr>
          <p:cNvPr id="6" name="Rectangle: Rounded Corners 5">
            <a:extLst>
              <a:ext uri="{FF2B5EF4-FFF2-40B4-BE49-F238E27FC236}">
                <a16:creationId xmlns:a16="http://schemas.microsoft.com/office/drawing/2014/main" id="{3F7C2AEA-2399-4804-8806-D7B649119274}"/>
              </a:ext>
            </a:extLst>
          </p:cNvPr>
          <p:cNvSpPr/>
          <p:nvPr userDrawn="1"/>
        </p:nvSpPr>
        <p:spPr>
          <a:xfrm>
            <a:off x="1340527" y="546931"/>
            <a:ext cx="6489577" cy="700755"/>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C:\Documents and Settings\PlummO01\Desktop\KCC_Logo_New_2012_Framed.jpg">
            <a:extLst>
              <a:ext uri="{FF2B5EF4-FFF2-40B4-BE49-F238E27FC236}">
                <a16:creationId xmlns:a16="http://schemas.microsoft.com/office/drawing/2014/main" id="{CC2F2EE4-28F7-4DBA-8A07-ABDAD204B1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9149" y="5784553"/>
            <a:ext cx="806587"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38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C:\Documents and Settings\PlummO01\Desktop\KCC_Logo_New_2012_Framed.jpg">
            <a:extLst>
              <a:ext uri="{FF2B5EF4-FFF2-40B4-BE49-F238E27FC236}">
                <a16:creationId xmlns:a16="http://schemas.microsoft.com/office/drawing/2014/main" id="{434ADD9F-7AF9-461F-B369-D938FA50F4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9149" y="5784553"/>
            <a:ext cx="806587"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67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EP last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BF495-9609-4DB5-BFFE-DC1A07BBB3D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684" t="27156" r="63283" b="17417"/>
          <a:stretch/>
        </p:blipFill>
        <p:spPr bwMode="auto">
          <a:xfrm>
            <a:off x="1041666" y="807249"/>
            <a:ext cx="7235890" cy="3782507"/>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cxnSp>
        <p:nvCxnSpPr>
          <p:cNvPr id="6" name="Straight Connector 5">
            <a:extLst>
              <a:ext uri="{FF2B5EF4-FFF2-40B4-BE49-F238E27FC236}">
                <a16:creationId xmlns:a16="http://schemas.microsoft.com/office/drawing/2014/main" id="{FDA4BA27-AAEC-43F0-B243-0069D5E9FA81}"/>
              </a:ext>
            </a:extLst>
          </p:cNvPr>
          <p:cNvCxnSpPr>
            <a:cxnSpLocks/>
          </p:cNvCxnSpPr>
          <p:nvPr userDrawn="1"/>
        </p:nvCxnSpPr>
        <p:spPr>
          <a:xfrm>
            <a:off x="1811708" y="4677807"/>
            <a:ext cx="5443671" cy="0"/>
          </a:xfrm>
          <a:prstGeom prst="line">
            <a:avLst/>
          </a:prstGeom>
          <a:ln>
            <a:solidFill>
              <a:srgbClr val="6430A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6CC46C1-A688-4ECB-A68B-D1006E1A3F7A}"/>
              </a:ext>
            </a:extLst>
          </p:cNvPr>
          <p:cNvSpPr txBox="1"/>
          <p:nvPr userDrawn="1"/>
        </p:nvSpPr>
        <p:spPr>
          <a:xfrm>
            <a:off x="3854905" y="5042262"/>
            <a:ext cx="1668996"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Thank you</a:t>
            </a:r>
          </a:p>
        </p:txBody>
      </p:sp>
      <p:pic>
        <p:nvPicPr>
          <p:cNvPr id="7" name="Picture 2" descr="C:\Documents and Settings\PlummO01\Desktop\KCC_Logo_New_2012_Framed.jpg">
            <a:extLst>
              <a:ext uri="{FF2B5EF4-FFF2-40B4-BE49-F238E27FC236}">
                <a16:creationId xmlns:a16="http://schemas.microsoft.com/office/drawing/2014/main" id="{8043E551-B252-4841-80EC-65B762D1DDF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29149" y="5784553"/>
            <a:ext cx="806587"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30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1313" y="555480"/>
            <a:ext cx="7161376" cy="3170487"/>
          </a:xfrm>
        </p:spPr>
        <p:txBody>
          <a:bodyPr anchor="b">
            <a:normAutofit/>
          </a:bodyPr>
          <a:lstStyle>
            <a:lvl1pPr algn="ctr">
              <a:defRPr sz="3000" b="1">
                <a:solidFill>
                  <a:srgbClr val="7800AF"/>
                </a:solidFill>
              </a:defRPr>
            </a:lvl1pPr>
          </a:lstStyle>
          <a:p>
            <a:r>
              <a:rPr lang="en-US" dirty="0"/>
              <a:t>Click to edit Master title style</a:t>
            </a:r>
          </a:p>
        </p:txBody>
      </p:sp>
      <p:sp>
        <p:nvSpPr>
          <p:cNvPr id="3" name="Subtitle 2"/>
          <p:cNvSpPr>
            <a:spLocks noGrp="1"/>
          </p:cNvSpPr>
          <p:nvPr>
            <p:ph type="subTitle" idx="1"/>
          </p:nvPr>
        </p:nvSpPr>
        <p:spPr>
          <a:xfrm>
            <a:off x="999861" y="4136165"/>
            <a:ext cx="7144282" cy="1444240"/>
          </a:xfrm>
          <a:prstGeom prst="rect">
            <a:avLst/>
          </a:prstGeom>
        </p:spPr>
        <p:txBody>
          <a:bodyPr anchor="b"/>
          <a:lstStyle>
            <a:lvl1pPr marL="0" indent="0" algn="ctr">
              <a:buNone/>
              <a:defRPr sz="1800">
                <a:solidFill>
                  <a:schemeClr val="tx1"/>
                </a:solidFill>
              </a:defRPr>
            </a:lvl1pPr>
            <a:lvl2pPr marL="342902" indent="0" algn="ctr">
              <a:buNone/>
              <a:defRPr sz="1500"/>
            </a:lvl2pPr>
            <a:lvl3pPr marL="685805" indent="0" algn="ctr">
              <a:buNone/>
              <a:defRPr sz="1350"/>
            </a:lvl3pPr>
            <a:lvl4pPr marL="1028707" indent="0" algn="ctr">
              <a:buNone/>
              <a:defRPr sz="1200"/>
            </a:lvl4pPr>
            <a:lvl5pPr marL="1371609" indent="0" algn="ctr">
              <a:buNone/>
              <a:defRPr sz="1200"/>
            </a:lvl5pPr>
            <a:lvl6pPr marL="1714511" indent="0" algn="ctr">
              <a:buNone/>
              <a:defRPr sz="1200"/>
            </a:lvl6pPr>
            <a:lvl7pPr marL="2057414" indent="0" algn="ctr">
              <a:buNone/>
              <a:defRPr sz="1200"/>
            </a:lvl7pPr>
            <a:lvl8pPr marL="2400316" indent="0" algn="ctr">
              <a:buNone/>
              <a:defRPr sz="1200"/>
            </a:lvl8pPr>
            <a:lvl9pPr marL="2743218" indent="0" algn="ctr">
              <a:buNone/>
              <a:defRPr sz="1200"/>
            </a:lvl9pPr>
          </a:lstStyle>
          <a:p>
            <a:r>
              <a:rPr lang="en-US" dirty="0"/>
              <a:t>Click to edit Master subtitle style</a:t>
            </a:r>
          </a:p>
        </p:txBody>
      </p:sp>
      <p:sp>
        <p:nvSpPr>
          <p:cNvPr id="7" name="Rectangle: Rounded Corners 6">
            <a:extLst>
              <a:ext uri="{FF2B5EF4-FFF2-40B4-BE49-F238E27FC236}">
                <a16:creationId xmlns:a16="http://schemas.microsoft.com/office/drawing/2014/main" id="{D5FC4C16-4447-4424-961E-0F3E97B9CAF9}"/>
              </a:ext>
            </a:extLst>
          </p:cNvPr>
          <p:cNvSpPr/>
          <p:nvPr userDrawn="1"/>
        </p:nvSpPr>
        <p:spPr>
          <a:xfrm>
            <a:off x="991313" y="555474"/>
            <a:ext cx="7152830" cy="3170492"/>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n w="57150">
                <a:solidFill>
                  <a:srgbClr val="7800AF"/>
                </a:solidFill>
              </a:ln>
            </a:endParaRPr>
          </a:p>
        </p:txBody>
      </p:sp>
      <p:sp>
        <p:nvSpPr>
          <p:cNvPr id="8" name="Rectangle: Rounded Corners 7">
            <a:extLst>
              <a:ext uri="{FF2B5EF4-FFF2-40B4-BE49-F238E27FC236}">
                <a16:creationId xmlns:a16="http://schemas.microsoft.com/office/drawing/2014/main" id="{503A35EB-198F-4788-8F80-C70D2954D9ED}"/>
              </a:ext>
            </a:extLst>
          </p:cNvPr>
          <p:cNvSpPr/>
          <p:nvPr userDrawn="1"/>
        </p:nvSpPr>
        <p:spPr>
          <a:xfrm>
            <a:off x="991312" y="4136165"/>
            <a:ext cx="7152830" cy="1444240"/>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2" descr="C:\Documents and Settings\PlummO01\Desktop\KCC_Logo_New_2012_Framed.jpg">
            <a:extLst>
              <a:ext uri="{FF2B5EF4-FFF2-40B4-BE49-F238E27FC236}">
                <a16:creationId xmlns:a16="http://schemas.microsoft.com/office/drawing/2014/main" id="{6207D0DA-D6CC-42CC-B2F5-D9329613FD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9149" y="5784554"/>
            <a:ext cx="806588"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03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564023"/>
            <a:ext cx="6533966" cy="717847"/>
          </a:xfrm>
          <a:ln w="38100">
            <a:noFill/>
          </a:ln>
        </p:spPr>
        <p:txBody>
          <a:bodyPr>
            <a:normAutofit/>
          </a:bodyPr>
          <a:lstStyle>
            <a:lvl1pPr>
              <a:defRPr sz="1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41470" y="1589520"/>
            <a:ext cx="7886700" cy="4021169"/>
          </a:xfrm>
          <a:prstGeom prst="rect">
            <a:avLst/>
          </a:prstGeom>
          <a:no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Rounded Corners 6">
            <a:extLst>
              <a:ext uri="{FF2B5EF4-FFF2-40B4-BE49-F238E27FC236}">
                <a16:creationId xmlns:a16="http://schemas.microsoft.com/office/drawing/2014/main" id="{A3069155-8348-484B-8367-01AB511AD464}"/>
              </a:ext>
            </a:extLst>
          </p:cNvPr>
          <p:cNvSpPr/>
          <p:nvPr userDrawn="1"/>
        </p:nvSpPr>
        <p:spPr>
          <a:xfrm>
            <a:off x="1305018" y="564024"/>
            <a:ext cx="6533966" cy="717847"/>
          </a:xfrm>
          <a:prstGeom prst="roundRect">
            <a:avLst/>
          </a:prstGeom>
          <a:noFill/>
          <a:ln w="57150">
            <a:solidFill>
              <a:srgbClr val="780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pic>
        <p:nvPicPr>
          <p:cNvPr id="5" name="Picture 2" descr="C:\Documents and Settings\PlummO01\Desktop\KCC_Logo_New_2012_Framed.jpg">
            <a:extLst>
              <a:ext uri="{FF2B5EF4-FFF2-40B4-BE49-F238E27FC236}">
                <a16:creationId xmlns:a16="http://schemas.microsoft.com/office/drawing/2014/main" id="{3D731F34-AC41-4735-BD4B-958859A0ED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9149" y="5784554"/>
            <a:ext cx="806588" cy="5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73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1312" y="533630"/>
            <a:ext cx="7161376" cy="2192478"/>
          </a:xfrm>
          <a:prstGeom prst="rect">
            <a:avLst/>
          </a:prstGeom>
        </p:spPr>
        <p:txBody>
          <a:bodyPr vert="horz" lIns="91440" tIns="45720" rIns="91440" bIns="45720" rtlCol="0" anchor="b">
            <a:normAutofit/>
          </a:bodyPr>
          <a:lstStyle/>
          <a:p>
            <a:r>
              <a:rPr lang="en-US" dirty="0"/>
              <a:t>Click to edit Master title style</a:t>
            </a:r>
          </a:p>
        </p:txBody>
      </p:sp>
      <p:sp>
        <p:nvSpPr>
          <p:cNvPr id="7" name="TextBox 6">
            <a:extLst>
              <a:ext uri="{FF2B5EF4-FFF2-40B4-BE49-F238E27FC236}">
                <a16:creationId xmlns:a16="http://schemas.microsoft.com/office/drawing/2014/main" id="{CEDCEBAD-E691-49E1-ADA7-71758FFDDF05}"/>
              </a:ext>
            </a:extLst>
          </p:cNvPr>
          <p:cNvSpPr txBox="1"/>
          <p:nvPr userDrawn="1"/>
        </p:nvSpPr>
        <p:spPr>
          <a:xfrm>
            <a:off x="628650" y="6099971"/>
            <a:ext cx="2268374" cy="307777"/>
          </a:xfrm>
          <a:prstGeom prst="rect">
            <a:avLst/>
          </a:prstGeom>
          <a:noFill/>
        </p:spPr>
        <p:txBody>
          <a:bodyPr wrap="square" rtlCol="0">
            <a:spAutoFit/>
          </a:bodyPr>
          <a:lstStyle/>
          <a:p>
            <a:r>
              <a:rPr lang="en-GB" sz="1400" b="1" dirty="0">
                <a:solidFill>
                  <a:srgbClr val="7800AF"/>
                </a:solidFill>
                <a:latin typeface="Arial" panose="020B0604020202020204" pitchFamily="34" charset="0"/>
                <a:cs typeface="Arial" panose="020B0604020202020204" pitchFamily="34" charset="0"/>
              </a:rPr>
              <a:t>theeducationpeople.org</a:t>
            </a:r>
          </a:p>
        </p:txBody>
      </p:sp>
      <p:pic>
        <p:nvPicPr>
          <p:cNvPr id="9" name="Picture 2">
            <a:extLst>
              <a:ext uri="{FF2B5EF4-FFF2-40B4-BE49-F238E27FC236}">
                <a16:creationId xmlns:a16="http://schemas.microsoft.com/office/drawing/2014/main" id="{E33F5D03-AA70-421D-85D6-9B0A57AE0B8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272468" y="5784553"/>
            <a:ext cx="1098585" cy="54133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Rounded Corners 9">
            <a:extLst>
              <a:ext uri="{FF2B5EF4-FFF2-40B4-BE49-F238E27FC236}">
                <a16:creationId xmlns:a16="http://schemas.microsoft.com/office/drawing/2014/main" id="{605F7285-D666-40BC-B0EE-8A78940168A0}"/>
              </a:ext>
            </a:extLst>
          </p:cNvPr>
          <p:cNvSpPr/>
          <p:nvPr userDrawn="1"/>
        </p:nvSpPr>
        <p:spPr>
          <a:xfrm>
            <a:off x="991312" y="533630"/>
            <a:ext cx="7161376" cy="289537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768D1802-6C69-4CDA-BCEB-AAEDA966D9DD}"/>
              </a:ext>
            </a:extLst>
          </p:cNvPr>
          <p:cNvSpPr/>
          <p:nvPr userDrawn="1"/>
        </p:nvSpPr>
        <p:spPr>
          <a:xfrm>
            <a:off x="991312" y="4161802"/>
            <a:ext cx="7101555" cy="1384419"/>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7430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8" r:id="rId6"/>
    <p:sldLayoutId id="2147483667" r:id="rId7"/>
  </p:sldLayoutIdLst>
  <p:hf sldNum="0" hdr="0" ftr="0" dt="0"/>
  <p:txStyles>
    <p:titleStyle>
      <a:lvl1pPr algn="ctr" defTabSz="914400" rtl="0" eaLnBrk="1" latinLnBrk="0" hangingPunct="1">
        <a:lnSpc>
          <a:spcPct val="90000"/>
        </a:lnSpc>
        <a:spcBef>
          <a:spcPct val="0"/>
        </a:spcBef>
        <a:buNone/>
        <a:defRPr sz="4000" b="1" kern="1200">
          <a:solidFill>
            <a:srgbClr val="7800AF"/>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1313" y="533630"/>
            <a:ext cx="7161376" cy="2192478"/>
          </a:xfrm>
          <a:prstGeom prst="rect">
            <a:avLst/>
          </a:prstGeom>
        </p:spPr>
        <p:txBody>
          <a:bodyPr vert="horz" lIns="91440" tIns="45720" rIns="91440" bIns="45720" rtlCol="0" anchor="b">
            <a:normAutofit/>
          </a:bodyPr>
          <a:lstStyle/>
          <a:p>
            <a:r>
              <a:rPr lang="en-US" dirty="0"/>
              <a:t>Click to edit Master title style</a:t>
            </a:r>
          </a:p>
        </p:txBody>
      </p:sp>
      <p:sp>
        <p:nvSpPr>
          <p:cNvPr id="7" name="TextBox 6">
            <a:extLst>
              <a:ext uri="{FF2B5EF4-FFF2-40B4-BE49-F238E27FC236}">
                <a16:creationId xmlns:a16="http://schemas.microsoft.com/office/drawing/2014/main" id="{CEDCEBAD-E691-49E1-ADA7-71758FFDDF05}"/>
              </a:ext>
            </a:extLst>
          </p:cNvPr>
          <p:cNvSpPr txBox="1"/>
          <p:nvPr userDrawn="1"/>
        </p:nvSpPr>
        <p:spPr>
          <a:xfrm>
            <a:off x="628651" y="6099972"/>
            <a:ext cx="2268374" cy="253916"/>
          </a:xfrm>
          <a:prstGeom prst="rect">
            <a:avLst/>
          </a:prstGeom>
          <a:noFill/>
        </p:spPr>
        <p:txBody>
          <a:bodyPr wrap="square" rtlCol="0">
            <a:spAutoFit/>
          </a:bodyPr>
          <a:lstStyle/>
          <a:p>
            <a:r>
              <a:rPr lang="en-GB" sz="1050" b="1" dirty="0">
                <a:solidFill>
                  <a:srgbClr val="7800AF"/>
                </a:solidFill>
                <a:latin typeface="Arial" panose="020B0604020202020204" pitchFamily="34" charset="0"/>
                <a:cs typeface="Arial" panose="020B0604020202020204" pitchFamily="34" charset="0"/>
              </a:rPr>
              <a:t>theeducationpeople.org</a:t>
            </a:r>
          </a:p>
        </p:txBody>
      </p:sp>
      <p:pic>
        <p:nvPicPr>
          <p:cNvPr id="9" name="Picture 2">
            <a:extLst>
              <a:ext uri="{FF2B5EF4-FFF2-40B4-BE49-F238E27FC236}">
                <a16:creationId xmlns:a16="http://schemas.microsoft.com/office/drawing/2014/main" id="{E33F5D03-AA70-421D-85D6-9B0A57AE0B8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272470" y="5784553"/>
            <a:ext cx="1098584" cy="54133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Rounded Corners 9">
            <a:extLst>
              <a:ext uri="{FF2B5EF4-FFF2-40B4-BE49-F238E27FC236}">
                <a16:creationId xmlns:a16="http://schemas.microsoft.com/office/drawing/2014/main" id="{605F7285-D666-40BC-B0EE-8A78940168A0}"/>
              </a:ext>
            </a:extLst>
          </p:cNvPr>
          <p:cNvSpPr/>
          <p:nvPr userDrawn="1"/>
        </p:nvSpPr>
        <p:spPr>
          <a:xfrm>
            <a:off x="991313" y="533630"/>
            <a:ext cx="7161376" cy="289537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Rounded Corners 10">
            <a:extLst>
              <a:ext uri="{FF2B5EF4-FFF2-40B4-BE49-F238E27FC236}">
                <a16:creationId xmlns:a16="http://schemas.microsoft.com/office/drawing/2014/main" id="{768D1802-6C69-4CDA-BCEB-AAEDA966D9DD}"/>
              </a:ext>
            </a:extLst>
          </p:cNvPr>
          <p:cNvSpPr/>
          <p:nvPr userDrawn="1"/>
        </p:nvSpPr>
        <p:spPr>
          <a:xfrm>
            <a:off x="991313" y="4161803"/>
            <a:ext cx="7101556" cy="1384419"/>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50479578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sldNum="0" hdr="0" ftr="0" dt="0"/>
  <p:txStyles>
    <p:titleStyle>
      <a:lvl1pPr algn="ctr" defTabSz="685805" rtl="0" eaLnBrk="1" latinLnBrk="0" hangingPunct="1">
        <a:lnSpc>
          <a:spcPct val="90000"/>
        </a:lnSpc>
        <a:spcBef>
          <a:spcPct val="0"/>
        </a:spcBef>
        <a:buNone/>
        <a:defRPr sz="3000" b="1" kern="1200">
          <a:solidFill>
            <a:srgbClr val="7800AF"/>
          </a:solidFill>
          <a:latin typeface="Arial" panose="020B0604020202020204" pitchFamily="34" charset="0"/>
          <a:ea typeface="+mj-ea"/>
          <a:cs typeface="Arial" panose="020B0604020202020204" pitchFamily="34" charset="0"/>
        </a:defRPr>
      </a:lvl1pPr>
    </p:titleStyle>
    <p:bodyStyle>
      <a:lvl1pPr marL="0" indent="0" algn="l" defTabSz="685805" rtl="0" eaLnBrk="1" latinLnBrk="0" hangingPunct="1">
        <a:lnSpc>
          <a:spcPct val="90000"/>
        </a:lnSpc>
        <a:spcBef>
          <a:spcPts val="750"/>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1pPr>
      <a:lvl2pPr marL="514353" indent="-171452" algn="l" defTabSz="685805"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6" indent="-171452" algn="l" defTabSz="685805"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8" indent="-171452" algn="l" defTabSz="685805"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60" indent="-171452" algn="l" defTabSz="685805"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63" indent="-171452" algn="l" defTabSz="68580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64" indent="-171452" algn="l" defTabSz="68580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67" indent="-171452" algn="l" defTabSz="68580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69" indent="-171452" algn="l" defTabSz="68580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5" rtl="0" eaLnBrk="1" latinLnBrk="0" hangingPunct="1">
        <a:defRPr sz="1350" kern="1200">
          <a:solidFill>
            <a:schemeClr val="tx1"/>
          </a:solidFill>
          <a:latin typeface="+mn-lt"/>
          <a:ea typeface="+mn-ea"/>
          <a:cs typeface="+mn-cs"/>
        </a:defRPr>
      </a:lvl1pPr>
      <a:lvl2pPr marL="342902" algn="l" defTabSz="685805" rtl="0" eaLnBrk="1" latinLnBrk="0" hangingPunct="1">
        <a:defRPr sz="1350" kern="1200">
          <a:solidFill>
            <a:schemeClr val="tx1"/>
          </a:solidFill>
          <a:latin typeface="+mn-lt"/>
          <a:ea typeface="+mn-ea"/>
          <a:cs typeface="+mn-cs"/>
        </a:defRPr>
      </a:lvl2pPr>
      <a:lvl3pPr marL="685805" algn="l" defTabSz="685805" rtl="0" eaLnBrk="1" latinLnBrk="0" hangingPunct="1">
        <a:defRPr sz="1350" kern="1200">
          <a:solidFill>
            <a:schemeClr val="tx1"/>
          </a:solidFill>
          <a:latin typeface="+mn-lt"/>
          <a:ea typeface="+mn-ea"/>
          <a:cs typeface="+mn-cs"/>
        </a:defRPr>
      </a:lvl3pPr>
      <a:lvl4pPr marL="1028707" algn="l" defTabSz="685805" rtl="0" eaLnBrk="1" latinLnBrk="0" hangingPunct="1">
        <a:defRPr sz="1350" kern="1200">
          <a:solidFill>
            <a:schemeClr val="tx1"/>
          </a:solidFill>
          <a:latin typeface="+mn-lt"/>
          <a:ea typeface="+mn-ea"/>
          <a:cs typeface="+mn-cs"/>
        </a:defRPr>
      </a:lvl4pPr>
      <a:lvl5pPr marL="1371609" algn="l" defTabSz="685805" rtl="0" eaLnBrk="1" latinLnBrk="0" hangingPunct="1">
        <a:defRPr sz="1350" kern="1200">
          <a:solidFill>
            <a:schemeClr val="tx1"/>
          </a:solidFill>
          <a:latin typeface="+mn-lt"/>
          <a:ea typeface="+mn-ea"/>
          <a:cs typeface="+mn-cs"/>
        </a:defRPr>
      </a:lvl5pPr>
      <a:lvl6pPr marL="1714511" algn="l" defTabSz="685805" rtl="0" eaLnBrk="1" latinLnBrk="0" hangingPunct="1">
        <a:defRPr sz="1350" kern="1200">
          <a:solidFill>
            <a:schemeClr val="tx1"/>
          </a:solidFill>
          <a:latin typeface="+mn-lt"/>
          <a:ea typeface="+mn-ea"/>
          <a:cs typeface="+mn-cs"/>
        </a:defRPr>
      </a:lvl6pPr>
      <a:lvl7pPr marL="2057414" algn="l" defTabSz="685805" rtl="0" eaLnBrk="1" latinLnBrk="0" hangingPunct="1">
        <a:defRPr sz="1350" kern="1200">
          <a:solidFill>
            <a:schemeClr val="tx1"/>
          </a:solidFill>
          <a:latin typeface="+mn-lt"/>
          <a:ea typeface="+mn-ea"/>
          <a:cs typeface="+mn-cs"/>
        </a:defRPr>
      </a:lvl7pPr>
      <a:lvl8pPr marL="2400316" algn="l" defTabSz="685805" rtl="0" eaLnBrk="1" latinLnBrk="0" hangingPunct="1">
        <a:defRPr sz="1350" kern="1200">
          <a:solidFill>
            <a:schemeClr val="tx1"/>
          </a:solidFill>
          <a:latin typeface="+mn-lt"/>
          <a:ea typeface="+mn-ea"/>
          <a:cs typeface="+mn-cs"/>
        </a:defRPr>
      </a:lvl8pPr>
      <a:lvl9pPr marL="2743218" algn="l" defTabSz="685805"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kentcht.nhs.uk/service/kent-baby/faqs/#childde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F61A-EE82-4946-9B3A-09519BB955CA}"/>
              </a:ext>
            </a:extLst>
          </p:cNvPr>
          <p:cNvSpPr>
            <a:spLocks noGrp="1"/>
          </p:cNvSpPr>
          <p:nvPr>
            <p:ph type="ctrTitle"/>
          </p:nvPr>
        </p:nvSpPr>
        <p:spPr/>
        <p:txBody>
          <a:bodyPr>
            <a:normAutofit/>
          </a:bodyPr>
          <a:lstStyle/>
          <a:p>
            <a:br>
              <a:rPr lang="en-GB" sz="4400" dirty="0"/>
            </a:br>
            <a:r>
              <a:rPr lang="en-GB" sz="4400" dirty="0"/>
              <a:t>Integrated Review </a:t>
            </a:r>
            <a:br>
              <a:rPr lang="en-GB" sz="4400" dirty="0"/>
            </a:br>
            <a:r>
              <a:rPr lang="en-GB" sz="4400" dirty="0"/>
              <a:t>at Two (IR2)</a:t>
            </a:r>
            <a:br>
              <a:rPr lang="en-GB" dirty="0"/>
            </a:br>
            <a:br>
              <a:rPr lang="en-GB" dirty="0"/>
            </a:br>
            <a:endParaRPr lang="en-GB" dirty="0"/>
          </a:p>
        </p:txBody>
      </p:sp>
      <p:sp>
        <p:nvSpPr>
          <p:cNvPr id="3" name="Subtitle 2">
            <a:extLst>
              <a:ext uri="{FF2B5EF4-FFF2-40B4-BE49-F238E27FC236}">
                <a16:creationId xmlns:a16="http://schemas.microsoft.com/office/drawing/2014/main" id="{3D6A1057-9426-4CFD-BA64-4491C928E126}"/>
              </a:ext>
            </a:extLst>
          </p:cNvPr>
          <p:cNvSpPr>
            <a:spLocks noGrp="1"/>
          </p:cNvSpPr>
          <p:nvPr>
            <p:ph type="subTitle" idx="1"/>
          </p:nvPr>
        </p:nvSpPr>
        <p:spPr/>
        <p:txBody>
          <a:bodyPr/>
          <a:lstStyle/>
          <a:p>
            <a:r>
              <a:rPr lang="en-GB" sz="2800"/>
              <a:t>Sue Denny </a:t>
            </a:r>
            <a:endParaRPr lang="en-GB" sz="2800" dirty="0"/>
          </a:p>
          <a:p>
            <a:endParaRPr lang="en-GB" sz="1600" dirty="0"/>
          </a:p>
        </p:txBody>
      </p:sp>
    </p:spTree>
    <p:extLst>
      <p:ext uri="{BB962C8B-B14F-4D97-AF65-F5344CB8AC3E}">
        <p14:creationId xmlns:p14="http://schemas.microsoft.com/office/powerpoint/2010/main" val="2427404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9B8A-7A8E-46D7-AF28-CCA3ED81FEAE}"/>
              </a:ext>
            </a:extLst>
          </p:cNvPr>
          <p:cNvSpPr>
            <a:spLocks noGrp="1"/>
          </p:cNvSpPr>
          <p:nvPr>
            <p:ph type="title"/>
          </p:nvPr>
        </p:nvSpPr>
        <p:spPr/>
        <p:txBody>
          <a:bodyPr anchor="ctr"/>
          <a:lstStyle/>
          <a:p>
            <a:r>
              <a:rPr lang="en-GB" dirty="0"/>
              <a:t>Which pathway would you follow in this case?</a:t>
            </a:r>
          </a:p>
        </p:txBody>
      </p:sp>
      <p:sp>
        <p:nvSpPr>
          <p:cNvPr id="3" name="Content Placeholder 2">
            <a:extLst>
              <a:ext uri="{FF2B5EF4-FFF2-40B4-BE49-F238E27FC236}">
                <a16:creationId xmlns:a16="http://schemas.microsoft.com/office/drawing/2014/main" id="{793836A9-C479-43F4-BC17-07BB568FF705}"/>
              </a:ext>
            </a:extLst>
          </p:cNvPr>
          <p:cNvSpPr>
            <a:spLocks noGrp="1"/>
          </p:cNvSpPr>
          <p:nvPr>
            <p:ph idx="1"/>
          </p:nvPr>
        </p:nvSpPr>
        <p:spPr/>
        <p:txBody>
          <a:bodyPr/>
          <a:lstStyle/>
          <a:p>
            <a:pPr>
              <a:lnSpc>
                <a:spcPct val="150000"/>
              </a:lnSpc>
            </a:pPr>
            <a:r>
              <a:rPr lang="en-GB" sz="1633" dirty="0"/>
              <a:t>1.</a:t>
            </a:r>
            <a:r>
              <a:rPr lang="en-GB" sz="1633" b="1" dirty="0">
                <a:solidFill>
                  <a:srgbClr val="00B050"/>
                </a:solidFill>
              </a:rPr>
              <a:t>Green pathway </a:t>
            </a:r>
            <a:r>
              <a:rPr lang="en-GB" sz="1633" dirty="0"/>
              <a:t>– Universal. Record outcome of EYFS check in the Red book</a:t>
            </a:r>
          </a:p>
          <a:p>
            <a:pPr>
              <a:lnSpc>
                <a:spcPct val="150000"/>
              </a:lnSpc>
            </a:pPr>
            <a:r>
              <a:rPr lang="en-GB" sz="1633" dirty="0"/>
              <a:t>2. </a:t>
            </a:r>
            <a:r>
              <a:rPr lang="en-GB" sz="1633" b="1" dirty="0">
                <a:solidFill>
                  <a:srgbClr val="FFC000"/>
                </a:solidFill>
              </a:rPr>
              <a:t>Amber pathway </a:t>
            </a:r>
            <a:r>
              <a:rPr lang="en-GB" sz="1633" dirty="0"/>
              <a:t>- Refer to the Health service for support with a package of care</a:t>
            </a:r>
          </a:p>
          <a:p>
            <a:pPr>
              <a:lnSpc>
                <a:spcPct val="150000"/>
              </a:lnSpc>
            </a:pPr>
            <a:r>
              <a:rPr lang="en-GB" sz="1633" dirty="0"/>
              <a:t>3. </a:t>
            </a:r>
            <a:r>
              <a:rPr lang="en-GB" sz="1633" b="1" dirty="0">
                <a:solidFill>
                  <a:srgbClr val="FF0000"/>
                </a:solidFill>
              </a:rPr>
              <a:t>Red pathway </a:t>
            </a:r>
            <a:r>
              <a:rPr lang="en-GB" sz="1633" dirty="0"/>
              <a:t>- Refer to the Health service to request an Integrated Review meeting</a:t>
            </a:r>
          </a:p>
          <a:p>
            <a:endParaRPr lang="en-GB" dirty="0"/>
          </a:p>
        </p:txBody>
      </p:sp>
    </p:spTree>
    <p:extLst>
      <p:ext uri="{BB962C8B-B14F-4D97-AF65-F5344CB8AC3E}">
        <p14:creationId xmlns:p14="http://schemas.microsoft.com/office/powerpoint/2010/main" val="2634626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3C9F-663A-4CAC-A575-7261F1EBA11F}"/>
              </a:ext>
            </a:extLst>
          </p:cNvPr>
          <p:cNvSpPr>
            <a:spLocks noGrp="1"/>
          </p:cNvSpPr>
          <p:nvPr>
            <p:ph type="title"/>
          </p:nvPr>
        </p:nvSpPr>
        <p:spPr>
          <a:xfrm>
            <a:off x="1305017" y="437091"/>
            <a:ext cx="6533966" cy="717847"/>
          </a:xfrm>
        </p:spPr>
        <p:txBody>
          <a:bodyPr>
            <a:normAutofit/>
          </a:bodyPr>
          <a:lstStyle/>
          <a:p>
            <a:r>
              <a:rPr lang="en-GB" sz="2800" dirty="0"/>
              <a:t>Health visiting ASQ Webinar</a:t>
            </a:r>
          </a:p>
        </p:txBody>
      </p:sp>
      <p:sp>
        <p:nvSpPr>
          <p:cNvPr id="5" name="Content Placeholder 4">
            <a:extLst>
              <a:ext uri="{FF2B5EF4-FFF2-40B4-BE49-F238E27FC236}">
                <a16:creationId xmlns:a16="http://schemas.microsoft.com/office/drawing/2014/main" id="{A74307BD-09DE-4D39-8570-45EA7CC1A116}"/>
              </a:ext>
            </a:extLst>
          </p:cNvPr>
          <p:cNvSpPr>
            <a:spLocks noGrp="1"/>
          </p:cNvSpPr>
          <p:nvPr>
            <p:ph idx="1"/>
          </p:nvPr>
        </p:nvSpPr>
        <p:spPr>
          <a:xfrm>
            <a:off x="628650" y="1589518"/>
            <a:ext cx="7886700" cy="4021169"/>
          </a:xfr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6" name="TextBox 5">
            <a:extLst>
              <a:ext uri="{FF2B5EF4-FFF2-40B4-BE49-F238E27FC236}">
                <a16:creationId xmlns:a16="http://schemas.microsoft.com/office/drawing/2014/main" id="{1FF4B788-6DF1-4402-8821-86D562B77109}"/>
              </a:ext>
            </a:extLst>
          </p:cNvPr>
          <p:cNvSpPr txBox="1"/>
          <p:nvPr/>
        </p:nvSpPr>
        <p:spPr>
          <a:xfrm>
            <a:off x="111920" y="5522194"/>
            <a:ext cx="6675120" cy="707886"/>
          </a:xfrm>
          <a:prstGeom prst="rect">
            <a:avLst/>
          </a:prstGeom>
          <a:noFill/>
        </p:spPr>
        <p:txBody>
          <a:bodyPr wrap="square">
            <a:spAutoFit/>
          </a:bodyPr>
          <a:lstStyle/>
          <a:p>
            <a:r>
              <a:rPr lang="en-GB" sz="2000" dirty="0">
                <a:hlinkClick r:id="rId3"/>
              </a:rPr>
              <a:t>https://www.kentcht.nhs.uk/service/kent-baby/faqs/#childdev</a:t>
            </a:r>
            <a:endParaRPr lang="en-GB" sz="2000" dirty="0"/>
          </a:p>
          <a:p>
            <a:endParaRPr lang="en-GB" sz="2000" dirty="0"/>
          </a:p>
        </p:txBody>
      </p:sp>
      <p:pic>
        <p:nvPicPr>
          <p:cNvPr id="17" name="Picture 16" descr="Graphical user interface, application, funnel chart&#10;&#10;Description automatically generated">
            <a:extLst>
              <a:ext uri="{FF2B5EF4-FFF2-40B4-BE49-F238E27FC236}">
                <a16:creationId xmlns:a16="http://schemas.microsoft.com/office/drawing/2014/main" id="{B9882C18-55CB-49E5-B7EE-A619075F289E}"/>
              </a:ext>
            </a:extLst>
          </p:cNvPr>
          <p:cNvPicPr>
            <a:picLocks noChangeAspect="1"/>
          </p:cNvPicPr>
          <p:nvPr/>
        </p:nvPicPr>
        <p:blipFill rotWithShape="1">
          <a:blip r:embed="rId4">
            <a:extLst>
              <a:ext uri="{28A0092B-C50C-407E-A947-70E740481C1C}">
                <a14:useLocalDpi xmlns:a14="http://schemas.microsoft.com/office/drawing/2010/main" val="0"/>
              </a:ext>
            </a:extLst>
          </a:blip>
          <a:srcRect t="2569" b="19173"/>
          <a:stretch/>
        </p:blipFill>
        <p:spPr>
          <a:xfrm>
            <a:off x="87307" y="1370347"/>
            <a:ext cx="8969386" cy="1304314"/>
          </a:xfrm>
          <a:prstGeom prst="rect">
            <a:avLst/>
          </a:prstGeom>
        </p:spPr>
      </p:pic>
      <p:pic>
        <p:nvPicPr>
          <p:cNvPr id="21" name="Picture 20" descr="Graphical user interface, text&#10;&#10;Description automatically generated">
            <a:extLst>
              <a:ext uri="{FF2B5EF4-FFF2-40B4-BE49-F238E27FC236}">
                <a16:creationId xmlns:a16="http://schemas.microsoft.com/office/drawing/2014/main" id="{374996E8-E422-4AD1-823A-6CD3064E7169}"/>
              </a:ext>
            </a:extLst>
          </p:cNvPr>
          <p:cNvPicPr>
            <a:picLocks noChangeAspect="1"/>
          </p:cNvPicPr>
          <p:nvPr/>
        </p:nvPicPr>
        <p:blipFill rotWithShape="1">
          <a:blip r:embed="rId5">
            <a:extLst>
              <a:ext uri="{28A0092B-C50C-407E-A947-70E740481C1C}">
                <a14:useLocalDpi xmlns:a14="http://schemas.microsoft.com/office/drawing/2010/main" val="0"/>
              </a:ext>
            </a:extLst>
          </a:blip>
          <a:srcRect b="23814"/>
          <a:stretch/>
        </p:blipFill>
        <p:spPr>
          <a:xfrm>
            <a:off x="2965037" y="3740329"/>
            <a:ext cx="5630061" cy="1666672"/>
          </a:xfrm>
          <a:prstGeom prst="rect">
            <a:avLst/>
          </a:prstGeom>
        </p:spPr>
      </p:pic>
      <p:pic>
        <p:nvPicPr>
          <p:cNvPr id="3" name="Picture 2">
            <a:extLst>
              <a:ext uri="{FF2B5EF4-FFF2-40B4-BE49-F238E27FC236}">
                <a16:creationId xmlns:a16="http://schemas.microsoft.com/office/drawing/2014/main" id="{5C3A52AF-E836-4F69-979B-7858D795BD36}"/>
              </a:ext>
            </a:extLst>
          </p:cNvPr>
          <p:cNvPicPr>
            <a:picLocks noChangeAspect="1"/>
          </p:cNvPicPr>
          <p:nvPr/>
        </p:nvPicPr>
        <p:blipFill>
          <a:blip r:embed="rId6"/>
          <a:stretch>
            <a:fillRect/>
          </a:stretch>
        </p:blipFill>
        <p:spPr>
          <a:xfrm>
            <a:off x="87307" y="2674660"/>
            <a:ext cx="3800661" cy="1508679"/>
          </a:xfrm>
          <a:prstGeom prst="rect">
            <a:avLst/>
          </a:prstGeom>
        </p:spPr>
      </p:pic>
      <p:sp>
        <p:nvSpPr>
          <p:cNvPr id="4" name="TextBox 3">
            <a:extLst>
              <a:ext uri="{FF2B5EF4-FFF2-40B4-BE49-F238E27FC236}">
                <a16:creationId xmlns:a16="http://schemas.microsoft.com/office/drawing/2014/main" id="{311563D1-0104-4EB7-9CE7-4C79C18FE08B}"/>
              </a:ext>
            </a:extLst>
          </p:cNvPr>
          <p:cNvSpPr txBox="1"/>
          <p:nvPr/>
        </p:nvSpPr>
        <p:spPr>
          <a:xfrm>
            <a:off x="111919" y="4402510"/>
            <a:ext cx="2773369" cy="369332"/>
          </a:xfrm>
          <a:prstGeom prst="rect">
            <a:avLst/>
          </a:prstGeom>
          <a:noFill/>
        </p:spPr>
        <p:txBody>
          <a:bodyPr wrap="square" rtlCol="0">
            <a:spAutoFit/>
          </a:bodyPr>
          <a:lstStyle/>
          <a:p>
            <a:r>
              <a:rPr lang="en-GB" b="1" dirty="0">
                <a:solidFill>
                  <a:schemeClr val="accent1">
                    <a:lumMod val="75000"/>
                  </a:schemeClr>
                </a:solidFill>
              </a:rPr>
              <a:t>Integrated review at Two </a:t>
            </a:r>
          </a:p>
        </p:txBody>
      </p:sp>
    </p:spTree>
    <p:extLst>
      <p:ext uri="{BB962C8B-B14F-4D97-AF65-F5344CB8AC3E}">
        <p14:creationId xmlns:p14="http://schemas.microsoft.com/office/powerpoint/2010/main" val="3678112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68895-FEEA-4493-A70C-713364F0ECC3}"/>
              </a:ext>
            </a:extLst>
          </p:cNvPr>
          <p:cNvSpPr>
            <a:spLocks noGrp="1"/>
          </p:cNvSpPr>
          <p:nvPr>
            <p:ph type="title"/>
          </p:nvPr>
        </p:nvSpPr>
        <p:spPr/>
        <p:txBody>
          <a:bodyPr/>
          <a:lstStyle/>
          <a:p>
            <a:r>
              <a:rPr lang="en-GB" dirty="0"/>
              <a:t>Integrated Reviews</a:t>
            </a:r>
          </a:p>
        </p:txBody>
      </p:sp>
      <p:graphicFrame>
        <p:nvGraphicFramePr>
          <p:cNvPr id="6" name="Content Placeholder 5">
            <a:extLst>
              <a:ext uri="{FF2B5EF4-FFF2-40B4-BE49-F238E27FC236}">
                <a16:creationId xmlns:a16="http://schemas.microsoft.com/office/drawing/2014/main" id="{7BAF7B12-68DA-4C4C-8618-6754CEB9D853}"/>
              </a:ext>
            </a:extLst>
          </p:cNvPr>
          <p:cNvGraphicFramePr>
            <a:graphicFrameLocks noGrp="1"/>
          </p:cNvGraphicFramePr>
          <p:nvPr>
            <p:ph idx="1"/>
            <p:extLst>
              <p:ext uri="{D42A27DB-BD31-4B8C-83A1-F6EECF244321}">
                <p14:modId xmlns:p14="http://schemas.microsoft.com/office/powerpoint/2010/main" val="2494024633"/>
              </p:ext>
            </p:extLst>
          </p:nvPr>
        </p:nvGraphicFramePr>
        <p:xfrm>
          <a:off x="641350" y="1589088"/>
          <a:ext cx="7886700" cy="4021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4017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A22D1-0E3C-4964-B709-D7D605796C2A}"/>
              </a:ext>
            </a:extLst>
          </p:cNvPr>
          <p:cNvSpPr>
            <a:spLocks noGrp="1"/>
          </p:cNvSpPr>
          <p:nvPr>
            <p:ph type="title"/>
          </p:nvPr>
        </p:nvSpPr>
        <p:spPr/>
        <p:txBody>
          <a:bodyPr>
            <a:normAutofit/>
          </a:bodyPr>
          <a:lstStyle/>
          <a:p>
            <a:r>
              <a:rPr lang="en-GB" sz="2800" dirty="0"/>
              <a:t>Scenario 1</a:t>
            </a:r>
          </a:p>
        </p:txBody>
      </p:sp>
      <p:sp>
        <p:nvSpPr>
          <p:cNvPr id="3" name="Content Placeholder 2">
            <a:extLst>
              <a:ext uri="{FF2B5EF4-FFF2-40B4-BE49-F238E27FC236}">
                <a16:creationId xmlns:a16="http://schemas.microsoft.com/office/drawing/2014/main" id="{2D56EA58-AFAB-4A49-81F5-7698AB1DAEAD}"/>
              </a:ext>
            </a:extLst>
          </p:cNvPr>
          <p:cNvSpPr>
            <a:spLocks noGrp="1"/>
          </p:cNvSpPr>
          <p:nvPr>
            <p:ph idx="1"/>
          </p:nvPr>
        </p:nvSpPr>
        <p:spPr>
          <a:xfrm>
            <a:off x="641469" y="1589518"/>
            <a:ext cx="7886700" cy="4152063"/>
          </a:xfrm>
        </p:spPr>
        <p:txBody>
          <a:bodyPr/>
          <a:lstStyle/>
          <a:p>
            <a:r>
              <a:rPr lang="en-GB" dirty="0"/>
              <a:t>Alfie is 2 years 1 month. Alfie has attended your setting for the past year. His mother has received an appointment for Alfie’s 2 year review with the health visiting service. Before the review Alfie’s mother completes the Ages and Stages Questionnaire/ ASQ ready for the appointment. At the review Alfie’s mum had no concerns regarding Alfie’s development and there were no concerns identified through observation and use of the ASQ . The health visitor records the outcome in the child’s Red book and asks the Mother to share this with the early year’s setting explaining they will be shortly completing their progress check on Alfie.</a:t>
            </a:r>
          </a:p>
          <a:p>
            <a:r>
              <a:rPr lang="en-GB" dirty="0"/>
              <a:t>At the setting the Keyperson arranges to meet the family to discuss Alfie’s EYFS progress check at Two. There are no concerns identified about Alfie’s progress at nursery or home during the check</a:t>
            </a:r>
          </a:p>
          <a:p>
            <a:endParaRPr lang="en-GB" dirty="0"/>
          </a:p>
        </p:txBody>
      </p:sp>
    </p:spTree>
    <p:extLst>
      <p:ext uri="{BB962C8B-B14F-4D97-AF65-F5344CB8AC3E}">
        <p14:creationId xmlns:p14="http://schemas.microsoft.com/office/powerpoint/2010/main" val="94513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1FEC-15F6-42D7-8150-CD4BF7B7A900}"/>
              </a:ext>
            </a:extLst>
          </p:cNvPr>
          <p:cNvSpPr>
            <a:spLocks noGrp="1"/>
          </p:cNvSpPr>
          <p:nvPr>
            <p:ph type="title"/>
          </p:nvPr>
        </p:nvSpPr>
        <p:spPr>
          <a:xfrm>
            <a:off x="1305017" y="592522"/>
            <a:ext cx="6533966" cy="717847"/>
          </a:xfrm>
          <a:solidFill>
            <a:srgbClr val="92D050"/>
          </a:solidFill>
        </p:spPr>
        <p:txBody>
          <a:bodyPr/>
          <a:lstStyle/>
          <a:p>
            <a:r>
              <a:rPr lang="en-GB" dirty="0"/>
              <a:t>Green pathway</a:t>
            </a:r>
          </a:p>
        </p:txBody>
      </p:sp>
      <p:pic>
        <p:nvPicPr>
          <p:cNvPr id="5" name="Picture 4" descr="Shape, circle&#10;&#10;Description automatically generated">
            <a:extLst>
              <a:ext uri="{FF2B5EF4-FFF2-40B4-BE49-F238E27FC236}">
                <a16:creationId xmlns:a16="http://schemas.microsoft.com/office/drawing/2014/main" id="{02624D49-5907-451D-8DF7-3B5B8791C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20" y="1893058"/>
            <a:ext cx="4152620" cy="2838962"/>
          </a:xfrm>
          <a:prstGeom prst="rect">
            <a:avLst/>
          </a:prstGeom>
        </p:spPr>
      </p:pic>
      <p:sp>
        <p:nvSpPr>
          <p:cNvPr id="7" name="TextBox 6">
            <a:extLst>
              <a:ext uri="{FF2B5EF4-FFF2-40B4-BE49-F238E27FC236}">
                <a16:creationId xmlns:a16="http://schemas.microsoft.com/office/drawing/2014/main" id="{B9AA26C2-6BB7-4556-9A0F-88D4641BF45E}"/>
              </a:ext>
            </a:extLst>
          </p:cNvPr>
          <p:cNvSpPr txBox="1"/>
          <p:nvPr/>
        </p:nvSpPr>
        <p:spPr>
          <a:xfrm>
            <a:off x="4706962" y="3427578"/>
            <a:ext cx="3589020" cy="923330"/>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Record the outcome of the EYFS progress check in the Red book on the designated page.</a:t>
            </a:r>
          </a:p>
        </p:txBody>
      </p:sp>
      <p:sp>
        <p:nvSpPr>
          <p:cNvPr id="9" name="TextBox 8">
            <a:extLst>
              <a:ext uri="{FF2B5EF4-FFF2-40B4-BE49-F238E27FC236}">
                <a16:creationId xmlns:a16="http://schemas.microsoft.com/office/drawing/2014/main" id="{281B9997-467C-4B4D-9A5C-935D417DECBB}"/>
              </a:ext>
            </a:extLst>
          </p:cNvPr>
          <p:cNvSpPr txBox="1"/>
          <p:nvPr/>
        </p:nvSpPr>
        <p:spPr>
          <a:xfrm>
            <a:off x="4706962" y="1938778"/>
            <a:ext cx="3589020" cy="923330"/>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Check the Red book to see that the Health and development review has been completed</a:t>
            </a:r>
          </a:p>
        </p:txBody>
      </p:sp>
      <p:sp>
        <p:nvSpPr>
          <p:cNvPr id="11" name="TextBox 10">
            <a:extLst>
              <a:ext uri="{FF2B5EF4-FFF2-40B4-BE49-F238E27FC236}">
                <a16:creationId xmlns:a16="http://schemas.microsoft.com/office/drawing/2014/main" id="{0C66B9B9-A806-4D07-98E6-999C2EC3A6FB}"/>
              </a:ext>
            </a:extLst>
          </p:cNvPr>
          <p:cNvSpPr txBox="1"/>
          <p:nvPr/>
        </p:nvSpPr>
        <p:spPr>
          <a:xfrm>
            <a:off x="4706962" y="4798439"/>
            <a:ext cx="2333918" cy="36933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No further action</a:t>
            </a:r>
          </a:p>
        </p:txBody>
      </p:sp>
    </p:spTree>
    <p:extLst>
      <p:ext uri="{BB962C8B-B14F-4D97-AF65-F5344CB8AC3E}">
        <p14:creationId xmlns:p14="http://schemas.microsoft.com/office/powerpoint/2010/main" val="205857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A0931-AB65-43B4-83FA-2598774F00C3}"/>
              </a:ext>
            </a:extLst>
          </p:cNvPr>
          <p:cNvSpPr>
            <a:spLocks noGrp="1"/>
          </p:cNvSpPr>
          <p:nvPr>
            <p:ph type="title"/>
          </p:nvPr>
        </p:nvSpPr>
        <p:spPr>
          <a:xfrm>
            <a:off x="1259991" y="564021"/>
            <a:ext cx="6533966" cy="717847"/>
          </a:xfrm>
        </p:spPr>
        <p:txBody>
          <a:bodyPr>
            <a:normAutofit/>
          </a:bodyPr>
          <a:lstStyle/>
          <a:p>
            <a:r>
              <a:rPr lang="en-GB" sz="2800" dirty="0"/>
              <a:t>Scenario 2</a:t>
            </a:r>
          </a:p>
        </p:txBody>
      </p:sp>
      <p:sp>
        <p:nvSpPr>
          <p:cNvPr id="3" name="Content Placeholder 2">
            <a:extLst>
              <a:ext uri="{FF2B5EF4-FFF2-40B4-BE49-F238E27FC236}">
                <a16:creationId xmlns:a16="http://schemas.microsoft.com/office/drawing/2014/main" id="{40BECE6C-93A9-4FA7-B1E2-88DB6A9D62FC}"/>
              </a:ext>
            </a:extLst>
          </p:cNvPr>
          <p:cNvSpPr>
            <a:spLocks noGrp="1"/>
          </p:cNvSpPr>
          <p:nvPr>
            <p:ph idx="1"/>
          </p:nvPr>
        </p:nvSpPr>
        <p:spPr>
          <a:xfrm>
            <a:off x="525780" y="1281868"/>
            <a:ext cx="8002389" cy="4570292"/>
          </a:xfrm>
        </p:spPr>
        <p:txBody>
          <a:bodyPr/>
          <a:lstStyle/>
          <a:p>
            <a:r>
              <a:rPr lang="en-GB" dirty="0">
                <a:latin typeface="Arial" panose="020B0604020202020204" pitchFamily="34" charset="0"/>
              </a:rPr>
              <a:t>Rosie is 2 years and 3 months. She started nursery three months ago and has settled well. Her father has met with you to discuss her EYFS progress check at 2. </a:t>
            </a:r>
          </a:p>
          <a:p>
            <a:r>
              <a:rPr lang="en-GB" dirty="0">
                <a:latin typeface="Arial" panose="020B0604020202020204" pitchFamily="34" charset="0"/>
              </a:rPr>
              <a:t>Rosie is currently enjoying nursery and is developing well in most areas. She needs a little support with her personal and social development. You are currently helping her to practice taking turns and supporting her wellbeing when she becomes frustrated. You have noticed that Rosie gets very tired mid-morning which affects her behaviour. Her father expresses frustration over Rosie’s behaviour at home and has concerns around her sleep as she gets up several times in the night.</a:t>
            </a:r>
            <a:r>
              <a:rPr lang="en-GB" dirty="0"/>
              <a:t> Exploring further</a:t>
            </a:r>
            <a:r>
              <a:rPr lang="en-GB" dirty="0">
                <a:latin typeface="Arial" panose="020B0604020202020204" pitchFamily="34" charset="0"/>
              </a:rPr>
              <a:t>, you identify that it has been a difficult time for Rosie’s parents. </a:t>
            </a:r>
            <a:r>
              <a:rPr lang="en-GB" dirty="0"/>
              <a:t>T</a:t>
            </a:r>
            <a:r>
              <a:rPr lang="en-GB" dirty="0">
                <a:latin typeface="Arial" panose="020B0604020202020204" pitchFamily="34" charset="0"/>
              </a:rPr>
              <a:t>hey are both working from home and </a:t>
            </a:r>
            <a:r>
              <a:rPr lang="en-GB" dirty="0"/>
              <a:t>juggling </a:t>
            </a:r>
            <a:r>
              <a:rPr lang="en-GB" dirty="0">
                <a:latin typeface="Arial" panose="020B0604020202020204" pitchFamily="34" charset="0"/>
              </a:rPr>
              <a:t>child care between them. You identify that there has been no opportunity for Rosie to meet other people or children until she started nursery and that there are very few routines at home.</a:t>
            </a:r>
          </a:p>
        </p:txBody>
      </p:sp>
    </p:spTree>
    <p:extLst>
      <p:ext uri="{BB962C8B-B14F-4D97-AF65-F5344CB8AC3E}">
        <p14:creationId xmlns:p14="http://schemas.microsoft.com/office/powerpoint/2010/main" val="447382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7DDC-5AE0-4525-AB8F-EDDD2FB99E5B}"/>
              </a:ext>
            </a:extLst>
          </p:cNvPr>
          <p:cNvSpPr>
            <a:spLocks noGrp="1"/>
          </p:cNvSpPr>
          <p:nvPr>
            <p:ph type="title"/>
          </p:nvPr>
        </p:nvSpPr>
        <p:spPr>
          <a:solidFill>
            <a:schemeClr val="accent4"/>
          </a:solidFill>
        </p:spPr>
        <p:txBody>
          <a:bodyPr/>
          <a:lstStyle/>
          <a:p>
            <a:r>
              <a:rPr lang="en-GB" dirty="0"/>
              <a:t>Amber pathway</a:t>
            </a:r>
          </a:p>
        </p:txBody>
      </p:sp>
      <p:sp>
        <p:nvSpPr>
          <p:cNvPr id="3" name="Content Placeholder 2">
            <a:extLst>
              <a:ext uri="{FF2B5EF4-FFF2-40B4-BE49-F238E27FC236}">
                <a16:creationId xmlns:a16="http://schemas.microsoft.com/office/drawing/2014/main" id="{170CB96B-ADF2-440B-BD2B-986CE5646BA9}"/>
              </a:ext>
            </a:extLst>
          </p:cNvPr>
          <p:cNvSpPr>
            <a:spLocks noGrp="1"/>
          </p:cNvSpPr>
          <p:nvPr>
            <p:ph idx="1"/>
          </p:nvPr>
        </p:nvSpPr>
        <p:spPr>
          <a:xfrm>
            <a:off x="5760718" y="4420092"/>
            <a:ext cx="2893463" cy="1323439"/>
          </a:xfrm>
        </p:spPr>
        <p:txBody>
          <a:bodyPr/>
          <a:lstStyle/>
          <a:p>
            <a:r>
              <a:rPr lang="en-GB" dirty="0"/>
              <a:t>Complete a referral to the Health visiting service to request a package of care.</a:t>
            </a:r>
          </a:p>
          <a:p>
            <a:endParaRPr lang="en-GB" dirty="0"/>
          </a:p>
        </p:txBody>
      </p:sp>
      <p:pic>
        <p:nvPicPr>
          <p:cNvPr id="7" name="Picture 6">
            <a:extLst>
              <a:ext uri="{FF2B5EF4-FFF2-40B4-BE49-F238E27FC236}">
                <a16:creationId xmlns:a16="http://schemas.microsoft.com/office/drawing/2014/main" id="{5E96715D-746F-46AE-89C7-DB3A45C0D635}"/>
              </a:ext>
            </a:extLst>
          </p:cNvPr>
          <p:cNvPicPr>
            <a:picLocks noChangeAspect="1"/>
          </p:cNvPicPr>
          <p:nvPr/>
        </p:nvPicPr>
        <p:blipFill>
          <a:blip r:embed="rId3"/>
          <a:stretch>
            <a:fillRect/>
          </a:stretch>
        </p:blipFill>
        <p:spPr>
          <a:xfrm>
            <a:off x="1663853" y="1429500"/>
            <a:ext cx="4096867" cy="5072312"/>
          </a:xfrm>
          <a:prstGeom prst="rect">
            <a:avLst/>
          </a:prstGeom>
        </p:spPr>
      </p:pic>
      <p:pic>
        <p:nvPicPr>
          <p:cNvPr id="8" name="Picture 7">
            <a:extLst>
              <a:ext uri="{FF2B5EF4-FFF2-40B4-BE49-F238E27FC236}">
                <a16:creationId xmlns:a16="http://schemas.microsoft.com/office/drawing/2014/main" id="{2E90E6E9-35CF-4596-89C2-DD5A21CA39F6}"/>
              </a:ext>
            </a:extLst>
          </p:cNvPr>
          <p:cNvPicPr>
            <a:picLocks noChangeAspect="1"/>
          </p:cNvPicPr>
          <p:nvPr/>
        </p:nvPicPr>
        <p:blipFill>
          <a:blip r:embed="rId4"/>
          <a:stretch>
            <a:fillRect/>
          </a:stretch>
        </p:blipFill>
        <p:spPr>
          <a:xfrm>
            <a:off x="489819" y="1429500"/>
            <a:ext cx="3688400" cy="4639458"/>
          </a:xfrm>
          <a:prstGeom prst="rect">
            <a:avLst/>
          </a:prstGeom>
        </p:spPr>
      </p:pic>
      <p:sp>
        <p:nvSpPr>
          <p:cNvPr id="10" name="TextBox 9">
            <a:extLst>
              <a:ext uri="{FF2B5EF4-FFF2-40B4-BE49-F238E27FC236}">
                <a16:creationId xmlns:a16="http://schemas.microsoft.com/office/drawing/2014/main" id="{94132DD5-4292-44D7-BC61-79C35797DA1D}"/>
              </a:ext>
            </a:extLst>
          </p:cNvPr>
          <p:cNvSpPr txBox="1"/>
          <p:nvPr/>
        </p:nvSpPr>
        <p:spPr>
          <a:xfrm>
            <a:off x="5760720" y="1607079"/>
            <a:ext cx="3383280" cy="1323439"/>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Check the Red book for a record of the health review being completed and any action</a:t>
            </a:r>
          </a:p>
        </p:txBody>
      </p:sp>
      <p:sp>
        <p:nvSpPr>
          <p:cNvPr id="12" name="TextBox 11">
            <a:extLst>
              <a:ext uri="{FF2B5EF4-FFF2-40B4-BE49-F238E27FC236}">
                <a16:creationId xmlns:a16="http://schemas.microsoft.com/office/drawing/2014/main" id="{E55C2CE0-49AA-449A-B0E2-44037A65A743}"/>
              </a:ext>
            </a:extLst>
          </p:cNvPr>
          <p:cNvSpPr txBox="1"/>
          <p:nvPr/>
        </p:nvSpPr>
        <p:spPr>
          <a:xfrm>
            <a:off x="5760718" y="2930518"/>
            <a:ext cx="3272230" cy="1323439"/>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Record outcomes of the EYFS Dev Check in the Red book on the designated page</a:t>
            </a:r>
          </a:p>
        </p:txBody>
      </p:sp>
    </p:spTree>
    <p:extLst>
      <p:ext uri="{BB962C8B-B14F-4D97-AF65-F5344CB8AC3E}">
        <p14:creationId xmlns:p14="http://schemas.microsoft.com/office/powerpoint/2010/main" val="365990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5798-04B8-4774-BAC4-82418C4DF233}"/>
              </a:ext>
            </a:extLst>
          </p:cNvPr>
          <p:cNvSpPr>
            <a:spLocks noGrp="1"/>
          </p:cNvSpPr>
          <p:nvPr>
            <p:ph type="title"/>
          </p:nvPr>
        </p:nvSpPr>
        <p:spPr/>
        <p:txBody>
          <a:bodyPr/>
          <a:lstStyle/>
          <a:p>
            <a:r>
              <a:rPr lang="en-GB" dirty="0"/>
              <a:t>Scenario 3</a:t>
            </a:r>
          </a:p>
        </p:txBody>
      </p:sp>
      <p:sp>
        <p:nvSpPr>
          <p:cNvPr id="3" name="Content Placeholder 2">
            <a:extLst>
              <a:ext uri="{FF2B5EF4-FFF2-40B4-BE49-F238E27FC236}">
                <a16:creationId xmlns:a16="http://schemas.microsoft.com/office/drawing/2014/main" id="{2C62013A-E942-4D67-9EC7-2F83D1219AB8}"/>
              </a:ext>
            </a:extLst>
          </p:cNvPr>
          <p:cNvSpPr>
            <a:spLocks noGrp="1"/>
          </p:cNvSpPr>
          <p:nvPr>
            <p:ph idx="1"/>
          </p:nvPr>
        </p:nvSpPr>
        <p:spPr/>
        <p:txBody>
          <a:bodyPr/>
          <a:lstStyle/>
          <a:p>
            <a:r>
              <a:rPr lang="en-GB" dirty="0"/>
              <a:t>Joseph is aged 2 year and 10 months. He has been attending the early year’s setting for 4 months. His key person has concerns in two areas of his development and Joseph’s development is now three months behind his peers. You have been talking to his parents about the adjustments you have made and shared some strategies that you are using. At the EYFS progress check you ask if children have attended their Two-year Health and Development review and ask to see the red book, there is nothing recorded in the book. The parents explain that they completed an ASQ questionnaire 8 months ago and the check was completed over the phone and he was fine. At that time, they didn’t really have any concerns. During the discussion with parent’s, you have agreed to start a Targeted Plan. </a:t>
            </a:r>
          </a:p>
        </p:txBody>
      </p:sp>
    </p:spTree>
    <p:extLst>
      <p:ext uri="{BB962C8B-B14F-4D97-AF65-F5344CB8AC3E}">
        <p14:creationId xmlns:p14="http://schemas.microsoft.com/office/powerpoint/2010/main" val="357734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D498-62C1-4931-BC66-A572CEBF9C93}"/>
              </a:ext>
            </a:extLst>
          </p:cNvPr>
          <p:cNvSpPr>
            <a:spLocks noGrp="1"/>
          </p:cNvSpPr>
          <p:nvPr>
            <p:ph type="title"/>
          </p:nvPr>
        </p:nvSpPr>
        <p:spPr>
          <a:xfrm>
            <a:off x="1305017" y="518301"/>
            <a:ext cx="6533966" cy="717847"/>
          </a:xfrm>
          <a:solidFill>
            <a:srgbClr val="FF0000"/>
          </a:solidFill>
        </p:spPr>
        <p:txBody>
          <a:bodyPr/>
          <a:lstStyle/>
          <a:p>
            <a:r>
              <a:rPr lang="en-GB" dirty="0"/>
              <a:t>Red Pathway</a:t>
            </a:r>
          </a:p>
        </p:txBody>
      </p:sp>
      <p:pic>
        <p:nvPicPr>
          <p:cNvPr id="4" name="Content Placeholder 3">
            <a:extLst>
              <a:ext uri="{FF2B5EF4-FFF2-40B4-BE49-F238E27FC236}">
                <a16:creationId xmlns:a16="http://schemas.microsoft.com/office/drawing/2014/main" id="{71D0CF11-A47B-4061-A693-2CD2AB3DBBE8}"/>
              </a:ext>
            </a:extLst>
          </p:cNvPr>
          <p:cNvPicPr>
            <a:picLocks noGrp="1" noChangeAspect="1"/>
          </p:cNvPicPr>
          <p:nvPr>
            <p:ph idx="1"/>
          </p:nvPr>
        </p:nvPicPr>
        <p:blipFill>
          <a:blip r:embed="rId3"/>
          <a:stretch>
            <a:fillRect/>
          </a:stretch>
        </p:blipFill>
        <p:spPr>
          <a:xfrm>
            <a:off x="2066429" y="1901296"/>
            <a:ext cx="3243942" cy="4021137"/>
          </a:xfrm>
          <a:prstGeom prst="rect">
            <a:avLst/>
          </a:prstGeom>
        </p:spPr>
      </p:pic>
      <p:pic>
        <p:nvPicPr>
          <p:cNvPr id="5" name="Picture 4">
            <a:extLst>
              <a:ext uri="{FF2B5EF4-FFF2-40B4-BE49-F238E27FC236}">
                <a16:creationId xmlns:a16="http://schemas.microsoft.com/office/drawing/2014/main" id="{B92569DB-316E-4787-8A7B-897DA1FEE758}"/>
              </a:ext>
            </a:extLst>
          </p:cNvPr>
          <p:cNvPicPr>
            <a:picLocks noChangeAspect="1"/>
          </p:cNvPicPr>
          <p:nvPr/>
        </p:nvPicPr>
        <p:blipFill>
          <a:blip r:embed="rId4"/>
          <a:stretch>
            <a:fillRect/>
          </a:stretch>
        </p:blipFill>
        <p:spPr>
          <a:xfrm>
            <a:off x="0" y="1589088"/>
            <a:ext cx="3688400" cy="4645555"/>
          </a:xfrm>
          <a:prstGeom prst="rect">
            <a:avLst/>
          </a:prstGeom>
        </p:spPr>
      </p:pic>
      <p:sp>
        <p:nvSpPr>
          <p:cNvPr id="7" name="TextBox 6">
            <a:extLst>
              <a:ext uri="{FF2B5EF4-FFF2-40B4-BE49-F238E27FC236}">
                <a16:creationId xmlns:a16="http://schemas.microsoft.com/office/drawing/2014/main" id="{2430A777-F877-4960-A72B-3FA55991A075}"/>
              </a:ext>
            </a:extLst>
          </p:cNvPr>
          <p:cNvSpPr txBox="1"/>
          <p:nvPr/>
        </p:nvSpPr>
        <p:spPr>
          <a:xfrm>
            <a:off x="5370532" y="3161604"/>
            <a:ext cx="3414078" cy="1231106"/>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Complete the Health Visiting referral </a:t>
            </a:r>
            <a:r>
              <a:rPr lang="en-GB" sz="2000" dirty="0">
                <a:latin typeface="Arial" panose="020B0604020202020204" pitchFamily="34" charset="0"/>
                <a:cs typeface="Arial" panose="020B0604020202020204" pitchFamily="34" charset="0"/>
              </a:rPr>
              <a:t>form</a:t>
            </a:r>
            <a:r>
              <a:rPr lang="en-GB" dirty="0">
                <a:latin typeface="Arial" panose="020B0604020202020204" pitchFamily="34" charset="0"/>
                <a:cs typeface="Arial" panose="020B0604020202020204" pitchFamily="34" charset="0"/>
              </a:rPr>
              <a:t> requesting an Integrated Review meeting in your setting</a:t>
            </a:r>
          </a:p>
        </p:txBody>
      </p:sp>
      <p:sp>
        <p:nvSpPr>
          <p:cNvPr id="9" name="TextBox 8">
            <a:extLst>
              <a:ext uri="{FF2B5EF4-FFF2-40B4-BE49-F238E27FC236}">
                <a16:creationId xmlns:a16="http://schemas.microsoft.com/office/drawing/2014/main" id="{91C51CF2-25AD-4B6C-AA5B-FCEEA5451033}"/>
              </a:ext>
            </a:extLst>
          </p:cNvPr>
          <p:cNvSpPr txBox="1"/>
          <p:nvPr/>
        </p:nvSpPr>
        <p:spPr>
          <a:xfrm>
            <a:off x="5370532" y="4775245"/>
            <a:ext cx="3033530" cy="707886"/>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Include 3 suggested dates and times</a:t>
            </a:r>
          </a:p>
        </p:txBody>
      </p:sp>
      <p:sp>
        <p:nvSpPr>
          <p:cNvPr id="11" name="TextBox 10">
            <a:extLst>
              <a:ext uri="{FF2B5EF4-FFF2-40B4-BE49-F238E27FC236}">
                <a16:creationId xmlns:a16="http://schemas.microsoft.com/office/drawing/2014/main" id="{6011746F-D33E-42E6-9CAA-7E6ABE8EBB21}"/>
              </a:ext>
            </a:extLst>
          </p:cNvPr>
          <p:cNvSpPr txBox="1"/>
          <p:nvPr/>
        </p:nvSpPr>
        <p:spPr>
          <a:xfrm>
            <a:off x="5310371" y="1649460"/>
            <a:ext cx="3272230" cy="1323439"/>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Record outcomes of the EYFS Dev Check in the Red book on the designated page</a:t>
            </a:r>
          </a:p>
        </p:txBody>
      </p:sp>
    </p:spTree>
    <p:extLst>
      <p:ext uri="{BB962C8B-B14F-4D97-AF65-F5344CB8AC3E}">
        <p14:creationId xmlns:p14="http://schemas.microsoft.com/office/powerpoint/2010/main" val="312105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2431</TotalTime>
  <Words>1735</Words>
  <Application>Microsoft Office PowerPoint</Application>
  <PresentationFormat>On-screen Show (4:3)</PresentationFormat>
  <Paragraphs>122</Paragraphs>
  <Slides>10</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Office Theme</vt:lpstr>
      <vt:lpstr>2_Office Theme</vt:lpstr>
      <vt:lpstr> Integrated Review  at Two (IR2)  </vt:lpstr>
      <vt:lpstr>Health visiting ASQ Webinar</vt:lpstr>
      <vt:lpstr>Integrated Reviews</vt:lpstr>
      <vt:lpstr>Scenario 1</vt:lpstr>
      <vt:lpstr>Green pathway</vt:lpstr>
      <vt:lpstr>Scenario 2</vt:lpstr>
      <vt:lpstr>Amber pathway</vt:lpstr>
      <vt:lpstr>Scenario 3</vt:lpstr>
      <vt:lpstr>Red Pathway</vt:lpstr>
      <vt:lpstr>Which pathway would you follow in this case?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Morrison, Barbara - CY EQS</dc:creator>
  <cp:lastModifiedBy>Denny, Susan - TEP</cp:lastModifiedBy>
  <cp:revision>71</cp:revision>
  <dcterms:created xsi:type="dcterms:W3CDTF">2018-08-10T08:05:03Z</dcterms:created>
  <dcterms:modified xsi:type="dcterms:W3CDTF">2023-09-01T15:18:54Z</dcterms:modified>
</cp:coreProperties>
</file>