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8" r:id="rId2"/>
    <p:sldId id="269" r:id="rId3"/>
    <p:sldId id="257" r:id="rId4"/>
    <p:sldId id="258" r:id="rId5"/>
    <p:sldId id="270" r:id="rId6"/>
    <p:sldId id="259" r:id="rId7"/>
    <p:sldId id="260" r:id="rId8"/>
    <p:sldId id="271" r:id="rId9"/>
    <p:sldId id="261" r:id="rId10"/>
    <p:sldId id="262" r:id="rId11"/>
    <p:sldId id="263" r:id="rId12"/>
    <p:sldId id="264" r:id="rId13"/>
    <p:sldId id="273" r:id="rId14"/>
    <p:sldId id="265" r:id="rId15"/>
    <p:sldId id="274" r:id="rId16"/>
    <p:sldId id="275" r:id="rId17"/>
    <p:sldId id="266" r:id="rId18"/>
    <p:sldId id="267" r:id="rId19"/>
    <p:sldId id="272"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712" autoAdjust="0"/>
  </p:normalViewPr>
  <p:slideViewPr>
    <p:cSldViewPr snapToGrid="0">
      <p:cViewPr varScale="1">
        <p:scale>
          <a:sx n="68" d="100"/>
          <a:sy n="68" d="100"/>
        </p:scale>
        <p:origin x="816" y="72"/>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EC6AA0-9658-46AD-A857-D6B6D873B9B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86125303-8817-40C1-BFAF-FAB02CB3118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957D67C-9019-4D16-9E00-ED91CF919C52}"/>
              </a:ext>
            </a:extLst>
          </p:cNvPr>
          <p:cNvSpPr>
            <a:spLocks noGrp="1"/>
          </p:cNvSpPr>
          <p:nvPr>
            <p:ph type="dt" sz="half" idx="10"/>
          </p:nvPr>
        </p:nvSpPr>
        <p:spPr/>
        <p:txBody>
          <a:bodyPr/>
          <a:lstStyle/>
          <a:p>
            <a:fld id="{A67CD4AA-C889-40AC-B448-1FA0A93C4862}" type="datetimeFigureOut">
              <a:rPr lang="en-GB" smtClean="0"/>
              <a:t>10/11/2021</a:t>
            </a:fld>
            <a:endParaRPr lang="en-GB"/>
          </a:p>
        </p:txBody>
      </p:sp>
      <p:sp>
        <p:nvSpPr>
          <p:cNvPr id="5" name="Footer Placeholder 4">
            <a:extLst>
              <a:ext uri="{FF2B5EF4-FFF2-40B4-BE49-F238E27FC236}">
                <a16:creationId xmlns:a16="http://schemas.microsoft.com/office/drawing/2014/main" id="{2C09025E-F5AD-40B0-98AB-5885E667A95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61C1EF7-CBA0-4658-8120-5675DDFC4AEA}"/>
              </a:ext>
            </a:extLst>
          </p:cNvPr>
          <p:cNvSpPr>
            <a:spLocks noGrp="1"/>
          </p:cNvSpPr>
          <p:nvPr>
            <p:ph type="sldNum" sz="quarter" idx="12"/>
          </p:nvPr>
        </p:nvSpPr>
        <p:spPr/>
        <p:txBody>
          <a:bodyPr/>
          <a:lstStyle/>
          <a:p>
            <a:fld id="{344830D3-2251-4629-84A0-1CE98B5A54B2}" type="slidenum">
              <a:rPr lang="en-GB" smtClean="0"/>
              <a:t>‹#›</a:t>
            </a:fld>
            <a:endParaRPr lang="en-GB"/>
          </a:p>
        </p:txBody>
      </p:sp>
    </p:spTree>
    <p:extLst>
      <p:ext uri="{BB962C8B-B14F-4D97-AF65-F5344CB8AC3E}">
        <p14:creationId xmlns:p14="http://schemas.microsoft.com/office/powerpoint/2010/main" val="9683807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BD2C8-C750-4209-84F4-20D13F5EA38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B002C99-531B-4594-9562-EA70C398D03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7B5B091-4E69-41C7-9311-6A7549D7C0EF}"/>
              </a:ext>
            </a:extLst>
          </p:cNvPr>
          <p:cNvSpPr>
            <a:spLocks noGrp="1"/>
          </p:cNvSpPr>
          <p:nvPr>
            <p:ph type="dt" sz="half" idx="10"/>
          </p:nvPr>
        </p:nvSpPr>
        <p:spPr/>
        <p:txBody>
          <a:bodyPr/>
          <a:lstStyle/>
          <a:p>
            <a:fld id="{A67CD4AA-C889-40AC-B448-1FA0A93C4862}" type="datetimeFigureOut">
              <a:rPr lang="en-GB" smtClean="0"/>
              <a:t>10/11/2021</a:t>
            </a:fld>
            <a:endParaRPr lang="en-GB"/>
          </a:p>
        </p:txBody>
      </p:sp>
      <p:sp>
        <p:nvSpPr>
          <p:cNvPr id="5" name="Footer Placeholder 4">
            <a:extLst>
              <a:ext uri="{FF2B5EF4-FFF2-40B4-BE49-F238E27FC236}">
                <a16:creationId xmlns:a16="http://schemas.microsoft.com/office/drawing/2014/main" id="{44B3B452-5865-4D3D-A2C7-E1FB1614756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4518840-622F-4781-B2E2-E0D283A39107}"/>
              </a:ext>
            </a:extLst>
          </p:cNvPr>
          <p:cNvSpPr>
            <a:spLocks noGrp="1"/>
          </p:cNvSpPr>
          <p:nvPr>
            <p:ph type="sldNum" sz="quarter" idx="12"/>
          </p:nvPr>
        </p:nvSpPr>
        <p:spPr/>
        <p:txBody>
          <a:bodyPr/>
          <a:lstStyle/>
          <a:p>
            <a:fld id="{344830D3-2251-4629-84A0-1CE98B5A54B2}" type="slidenum">
              <a:rPr lang="en-GB" smtClean="0"/>
              <a:t>‹#›</a:t>
            </a:fld>
            <a:endParaRPr lang="en-GB"/>
          </a:p>
        </p:txBody>
      </p:sp>
    </p:spTree>
    <p:extLst>
      <p:ext uri="{BB962C8B-B14F-4D97-AF65-F5344CB8AC3E}">
        <p14:creationId xmlns:p14="http://schemas.microsoft.com/office/powerpoint/2010/main" val="33022353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C2646FB-EAAD-4CA8-83D9-359B2DE104E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4299F24-5A53-4450-BECE-BB5C2BEF1E6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89B1B7C-6C7A-44DC-AAA6-7FC547B08254}"/>
              </a:ext>
            </a:extLst>
          </p:cNvPr>
          <p:cNvSpPr>
            <a:spLocks noGrp="1"/>
          </p:cNvSpPr>
          <p:nvPr>
            <p:ph type="dt" sz="half" idx="10"/>
          </p:nvPr>
        </p:nvSpPr>
        <p:spPr/>
        <p:txBody>
          <a:bodyPr/>
          <a:lstStyle/>
          <a:p>
            <a:fld id="{A67CD4AA-C889-40AC-B448-1FA0A93C4862}" type="datetimeFigureOut">
              <a:rPr lang="en-GB" smtClean="0"/>
              <a:t>10/11/2021</a:t>
            </a:fld>
            <a:endParaRPr lang="en-GB"/>
          </a:p>
        </p:txBody>
      </p:sp>
      <p:sp>
        <p:nvSpPr>
          <p:cNvPr id="5" name="Footer Placeholder 4">
            <a:extLst>
              <a:ext uri="{FF2B5EF4-FFF2-40B4-BE49-F238E27FC236}">
                <a16:creationId xmlns:a16="http://schemas.microsoft.com/office/drawing/2014/main" id="{F9752E9E-BB5F-42C8-9844-75B9CA216F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BED1A47-3528-4D0D-A5B2-8A6D7F1B5A59}"/>
              </a:ext>
            </a:extLst>
          </p:cNvPr>
          <p:cNvSpPr>
            <a:spLocks noGrp="1"/>
          </p:cNvSpPr>
          <p:nvPr>
            <p:ph type="sldNum" sz="quarter" idx="12"/>
          </p:nvPr>
        </p:nvSpPr>
        <p:spPr/>
        <p:txBody>
          <a:bodyPr/>
          <a:lstStyle/>
          <a:p>
            <a:fld id="{344830D3-2251-4629-84A0-1CE98B5A54B2}" type="slidenum">
              <a:rPr lang="en-GB" smtClean="0"/>
              <a:t>‹#›</a:t>
            </a:fld>
            <a:endParaRPr lang="en-GB"/>
          </a:p>
        </p:txBody>
      </p:sp>
    </p:spTree>
    <p:extLst>
      <p:ext uri="{BB962C8B-B14F-4D97-AF65-F5344CB8AC3E}">
        <p14:creationId xmlns:p14="http://schemas.microsoft.com/office/powerpoint/2010/main" val="41985737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10817F-CB80-4D64-9762-23F45F0B2B6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7B2156E-1327-4D52-A328-007CF3A71A6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6E8171C-FA5E-4E6B-AFB3-C11091E22BCE}"/>
              </a:ext>
            </a:extLst>
          </p:cNvPr>
          <p:cNvSpPr>
            <a:spLocks noGrp="1"/>
          </p:cNvSpPr>
          <p:nvPr>
            <p:ph type="dt" sz="half" idx="10"/>
          </p:nvPr>
        </p:nvSpPr>
        <p:spPr/>
        <p:txBody>
          <a:bodyPr/>
          <a:lstStyle/>
          <a:p>
            <a:fld id="{A67CD4AA-C889-40AC-B448-1FA0A93C4862}" type="datetimeFigureOut">
              <a:rPr lang="en-GB" smtClean="0"/>
              <a:t>10/11/2021</a:t>
            </a:fld>
            <a:endParaRPr lang="en-GB"/>
          </a:p>
        </p:txBody>
      </p:sp>
      <p:sp>
        <p:nvSpPr>
          <p:cNvPr id="5" name="Footer Placeholder 4">
            <a:extLst>
              <a:ext uri="{FF2B5EF4-FFF2-40B4-BE49-F238E27FC236}">
                <a16:creationId xmlns:a16="http://schemas.microsoft.com/office/drawing/2014/main" id="{CB2825C1-3856-4CDB-8853-B0B51E2B1E6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CC7E5B9-9813-429F-B88D-41215E8A987D}"/>
              </a:ext>
            </a:extLst>
          </p:cNvPr>
          <p:cNvSpPr>
            <a:spLocks noGrp="1"/>
          </p:cNvSpPr>
          <p:nvPr>
            <p:ph type="sldNum" sz="quarter" idx="12"/>
          </p:nvPr>
        </p:nvSpPr>
        <p:spPr/>
        <p:txBody>
          <a:bodyPr/>
          <a:lstStyle/>
          <a:p>
            <a:fld id="{344830D3-2251-4629-84A0-1CE98B5A54B2}" type="slidenum">
              <a:rPr lang="en-GB" smtClean="0"/>
              <a:t>‹#›</a:t>
            </a:fld>
            <a:endParaRPr lang="en-GB"/>
          </a:p>
        </p:txBody>
      </p:sp>
    </p:spTree>
    <p:extLst>
      <p:ext uri="{BB962C8B-B14F-4D97-AF65-F5344CB8AC3E}">
        <p14:creationId xmlns:p14="http://schemas.microsoft.com/office/powerpoint/2010/main" val="19356859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2E870-BE90-45B1-8D2F-EE547489D0A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EE7238A-819B-4E6A-9CDC-291C00F03E9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9AB1DF0-648E-4622-8C3F-EF1D55FC01EE}"/>
              </a:ext>
            </a:extLst>
          </p:cNvPr>
          <p:cNvSpPr>
            <a:spLocks noGrp="1"/>
          </p:cNvSpPr>
          <p:nvPr>
            <p:ph type="dt" sz="half" idx="10"/>
          </p:nvPr>
        </p:nvSpPr>
        <p:spPr/>
        <p:txBody>
          <a:bodyPr/>
          <a:lstStyle/>
          <a:p>
            <a:fld id="{A67CD4AA-C889-40AC-B448-1FA0A93C4862}" type="datetimeFigureOut">
              <a:rPr lang="en-GB" smtClean="0"/>
              <a:t>10/11/2021</a:t>
            </a:fld>
            <a:endParaRPr lang="en-GB"/>
          </a:p>
        </p:txBody>
      </p:sp>
      <p:sp>
        <p:nvSpPr>
          <p:cNvPr id="5" name="Footer Placeholder 4">
            <a:extLst>
              <a:ext uri="{FF2B5EF4-FFF2-40B4-BE49-F238E27FC236}">
                <a16:creationId xmlns:a16="http://schemas.microsoft.com/office/drawing/2014/main" id="{75E27A59-9028-4BD8-BF3F-3DE73FD9720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7AD97F7-CF57-4F99-B50F-B7E98D70600C}"/>
              </a:ext>
            </a:extLst>
          </p:cNvPr>
          <p:cNvSpPr>
            <a:spLocks noGrp="1"/>
          </p:cNvSpPr>
          <p:nvPr>
            <p:ph type="sldNum" sz="quarter" idx="12"/>
          </p:nvPr>
        </p:nvSpPr>
        <p:spPr/>
        <p:txBody>
          <a:bodyPr/>
          <a:lstStyle/>
          <a:p>
            <a:fld id="{344830D3-2251-4629-84A0-1CE98B5A54B2}" type="slidenum">
              <a:rPr lang="en-GB" smtClean="0"/>
              <a:t>‹#›</a:t>
            </a:fld>
            <a:endParaRPr lang="en-GB"/>
          </a:p>
        </p:txBody>
      </p:sp>
    </p:spTree>
    <p:extLst>
      <p:ext uri="{BB962C8B-B14F-4D97-AF65-F5344CB8AC3E}">
        <p14:creationId xmlns:p14="http://schemas.microsoft.com/office/powerpoint/2010/main" val="2518368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85DDF5-72C9-4839-AF7E-22B38265F71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3CED4E3-B0A5-4D7F-AB39-1909602BCEA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16239F5-D968-4832-9A39-E96D5701552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30A1644-D8A9-4682-9938-83806346C411}"/>
              </a:ext>
            </a:extLst>
          </p:cNvPr>
          <p:cNvSpPr>
            <a:spLocks noGrp="1"/>
          </p:cNvSpPr>
          <p:nvPr>
            <p:ph type="dt" sz="half" idx="10"/>
          </p:nvPr>
        </p:nvSpPr>
        <p:spPr/>
        <p:txBody>
          <a:bodyPr/>
          <a:lstStyle/>
          <a:p>
            <a:fld id="{A67CD4AA-C889-40AC-B448-1FA0A93C4862}" type="datetimeFigureOut">
              <a:rPr lang="en-GB" smtClean="0"/>
              <a:t>10/11/2021</a:t>
            </a:fld>
            <a:endParaRPr lang="en-GB"/>
          </a:p>
        </p:txBody>
      </p:sp>
      <p:sp>
        <p:nvSpPr>
          <p:cNvPr id="6" name="Footer Placeholder 5">
            <a:extLst>
              <a:ext uri="{FF2B5EF4-FFF2-40B4-BE49-F238E27FC236}">
                <a16:creationId xmlns:a16="http://schemas.microsoft.com/office/drawing/2014/main" id="{AE885EE2-361A-4A55-AFD9-99AE0C2E920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958BBC9-8DF1-428C-8392-CB27E5B22971}"/>
              </a:ext>
            </a:extLst>
          </p:cNvPr>
          <p:cNvSpPr>
            <a:spLocks noGrp="1"/>
          </p:cNvSpPr>
          <p:nvPr>
            <p:ph type="sldNum" sz="quarter" idx="12"/>
          </p:nvPr>
        </p:nvSpPr>
        <p:spPr/>
        <p:txBody>
          <a:bodyPr/>
          <a:lstStyle/>
          <a:p>
            <a:fld id="{344830D3-2251-4629-84A0-1CE98B5A54B2}" type="slidenum">
              <a:rPr lang="en-GB" smtClean="0"/>
              <a:t>‹#›</a:t>
            </a:fld>
            <a:endParaRPr lang="en-GB"/>
          </a:p>
        </p:txBody>
      </p:sp>
    </p:spTree>
    <p:extLst>
      <p:ext uri="{BB962C8B-B14F-4D97-AF65-F5344CB8AC3E}">
        <p14:creationId xmlns:p14="http://schemas.microsoft.com/office/powerpoint/2010/main" val="16457043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928810-BB41-427E-9A14-9E22115B9E7D}"/>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B7B0B35-3C5D-476E-9D5A-E6A57290B05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3DC34ED-91C8-4627-9033-DAD957933D5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704835D8-7D9F-4CCA-AFE7-EEB29283E82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1F112BA-706B-43F2-A8C1-BD3C7C1DCB3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3A058EFC-1455-4703-8743-13FC0EB99257}"/>
              </a:ext>
            </a:extLst>
          </p:cNvPr>
          <p:cNvSpPr>
            <a:spLocks noGrp="1"/>
          </p:cNvSpPr>
          <p:nvPr>
            <p:ph type="dt" sz="half" idx="10"/>
          </p:nvPr>
        </p:nvSpPr>
        <p:spPr/>
        <p:txBody>
          <a:bodyPr/>
          <a:lstStyle/>
          <a:p>
            <a:fld id="{A67CD4AA-C889-40AC-B448-1FA0A93C4862}" type="datetimeFigureOut">
              <a:rPr lang="en-GB" smtClean="0"/>
              <a:t>10/11/2021</a:t>
            </a:fld>
            <a:endParaRPr lang="en-GB"/>
          </a:p>
        </p:txBody>
      </p:sp>
      <p:sp>
        <p:nvSpPr>
          <p:cNvPr id="8" name="Footer Placeholder 7">
            <a:extLst>
              <a:ext uri="{FF2B5EF4-FFF2-40B4-BE49-F238E27FC236}">
                <a16:creationId xmlns:a16="http://schemas.microsoft.com/office/drawing/2014/main" id="{07CB1AA8-1830-43F4-B4C0-6513B639675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BEA1D3B1-E458-44C3-864C-E7BBE012DE83}"/>
              </a:ext>
            </a:extLst>
          </p:cNvPr>
          <p:cNvSpPr>
            <a:spLocks noGrp="1"/>
          </p:cNvSpPr>
          <p:nvPr>
            <p:ph type="sldNum" sz="quarter" idx="12"/>
          </p:nvPr>
        </p:nvSpPr>
        <p:spPr/>
        <p:txBody>
          <a:bodyPr/>
          <a:lstStyle/>
          <a:p>
            <a:fld id="{344830D3-2251-4629-84A0-1CE98B5A54B2}" type="slidenum">
              <a:rPr lang="en-GB" smtClean="0"/>
              <a:t>‹#›</a:t>
            </a:fld>
            <a:endParaRPr lang="en-GB"/>
          </a:p>
        </p:txBody>
      </p:sp>
    </p:spTree>
    <p:extLst>
      <p:ext uri="{BB962C8B-B14F-4D97-AF65-F5344CB8AC3E}">
        <p14:creationId xmlns:p14="http://schemas.microsoft.com/office/powerpoint/2010/main" val="4557553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BAE5F0-F07F-40F1-9373-736B8115F02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CDE3DC83-620D-4098-80DC-E2AEAA6F992D}"/>
              </a:ext>
            </a:extLst>
          </p:cNvPr>
          <p:cNvSpPr>
            <a:spLocks noGrp="1"/>
          </p:cNvSpPr>
          <p:nvPr>
            <p:ph type="dt" sz="half" idx="10"/>
          </p:nvPr>
        </p:nvSpPr>
        <p:spPr/>
        <p:txBody>
          <a:bodyPr/>
          <a:lstStyle/>
          <a:p>
            <a:fld id="{A67CD4AA-C889-40AC-B448-1FA0A93C4862}" type="datetimeFigureOut">
              <a:rPr lang="en-GB" smtClean="0"/>
              <a:t>10/11/2021</a:t>
            </a:fld>
            <a:endParaRPr lang="en-GB"/>
          </a:p>
        </p:txBody>
      </p:sp>
      <p:sp>
        <p:nvSpPr>
          <p:cNvPr id="4" name="Footer Placeholder 3">
            <a:extLst>
              <a:ext uri="{FF2B5EF4-FFF2-40B4-BE49-F238E27FC236}">
                <a16:creationId xmlns:a16="http://schemas.microsoft.com/office/drawing/2014/main" id="{59AAA4F1-B29D-481F-B15F-88FD34582CFD}"/>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D9AA6EC-01EE-4C3E-95BD-53F5E30B95CC}"/>
              </a:ext>
            </a:extLst>
          </p:cNvPr>
          <p:cNvSpPr>
            <a:spLocks noGrp="1"/>
          </p:cNvSpPr>
          <p:nvPr>
            <p:ph type="sldNum" sz="quarter" idx="12"/>
          </p:nvPr>
        </p:nvSpPr>
        <p:spPr/>
        <p:txBody>
          <a:bodyPr/>
          <a:lstStyle/>
          <a:p>
            <a:fld id="{344830D3-2251-4629-84A0-1CE98B5A54B2}" type="slidenum">
              <a:rPr lang="en-GB" smtClean="0"/>
              <a:t>‹#›</a:t>
            </a:fld>
            <a:endParaRPr lang="en-GB"/>
          </a:p>
        </p:txBody>
      </p:sp>
    </p:spTree>
    <p:extLst>
      <p:ext uri="{BB962C8B-B14F-4D97-AF65-F5344CB8AC3E}">
        <p14:creationId xmlns:p14="http://schemas.microsoft.com/office/powerpoint/2010/main" val="7640111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0E374B6-8ADB-4669-AD1A-EC0D5BBE7080}"/>
              </a:ext>
            </a:extLst>
          </p:cNvPr>
          <p:cNvSpPr>
            <a:spLocks noGrp="1"/>
          </p:cNvSpPr>
          <p:nvPr>
            <p:ph type="dt" sz="half" idx="10"/>
          </p:nvPr>
        </p:nvSpPr>
        <p:spPr/>
        <p:txBody>
          <a:bodyPr/>
          <a:lstStyle/>
          <a:p>
            <a:fld id="{A67CD4AA-C889-40AC-B448-1FA0A93C4862}" type="datetimeFigureOut">
              <a:rPr lang="en-GB" smtClean="0"/>
              <a:t>10/11/2021</a:t>
            </a:fld>
            <a:endParaRPr lang="en-GB"/>
          </a:p>
        </p:txBody>
      </p:sp>
      <p:sp>
        <p:nvSpPr>
          <p:cNvPr id="3" name="Footer Placeholder 2">
            <a:extLst>
              <a:ext uri="{FF2B5EF4-FFF2-40B4-BE49-F238E27FC236}">
                <a16:creationId xmlns:a16="http://schemas.microsoft.com/office/drawing/2014/main" id="{620B07EB-350C-484F-9383-78F83057D3D6}"/>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B5C7377D-5BBC-440E-A258-D5A42BD3CFAA}"/>
              </a:ext>
            </a:extLst>
          </p:cNvPr>
          <p:cNvSpPr>
            <a:spLocks noGrp="1"/>
          </p:cNvSpPr>
          <p:nvPr>
            <p:ph type="sldNum" sz="quarter" idx="12"/>
          </p:nvPr>
        </p:nvSpPr>
        <p:spPr/>
        <p:txBody>
          <a:bodyPr/>
          <a:lstStyle/>
          <a:p>
            <a:fld id="{344830D3-2251-4629-84A0-1CE98B5A54B2}" type="slidenum">
              <a:rPr lang="en-GB" smtClean="0"/>
              <a:t>‹#›</a:t>
            </a:fld>
            <a:endParaRPr lang="en-GB"/>
          </a:p>
        </p:txBody>
      </p:sp>
    </p:spTree>
    <p:extLst>
      <p:ext uri="{BB962C8B-B14F-4D97-AF65-F5344CB8AC3E}">
        <p14:creationId xmlns:p14="http://schemas.microsoft.com/office/powerpoint/2010/main" val="35738899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963872-A5A5-45A2-86F7-1FAA6FBAA81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989B347-251E-46DC-8293-6AF1A2C93A1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1BEC6ADD-AE85-4612-8E7A-AEEB8A6EDD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09945BC-707B-4E2C-8661-E9138D161028}"/>
              </a:ext>
            </a:extLst>
          </p:cNvPr>
          <p:cNvSpPr>
            <a:spLocks noGrp="1"/>
          </p:cNvSpPr>
          <p:nvPr>
            <p:ph type="dt" sz="half" idx="10"/>
          </p:nvPr>
        </p:nvSpPr>
        <p:spPr/>
        <p:txBody>
          <a:bodyPr/>
          <a:lstStyle/>
          <a:p>
            <a:fld id="{A67CD4AA-C889-40AC-B448-1FA0A93C4862}" type="datetimeFigureOut">
              <a:rPr lang="en-GB" smtClean="0"/>
              <a:t>10/11/2021</a:t>
            </a:fld>
            <a:endParaRPr lang="en-GB"/>
          </a:p>
        </p:txBody>
      </p:sp>
      <p:sp>
        <p:nvSpPr>
          <p:cNvPr id="6" name="Footer Placeholder 5">
            <a:extLst>
              <a:ext uri="{FF2B5EF4-FFF2-40B4-BE49-F238E27FC236}">
                <a16:creationId xmlns:a16="http://schemas.microsoft.com/office/drawing/2014/main" id="{EC732C70-1189-4E7C-A7E5-9120DB48E61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131E67B-7C42-4B46-9A94-61E0BBF85C9B}"/>
              </a:ext>
            </a:extLst>
          </p:cNvPr>
          <p:cNvSpPr>
            <a:spLocks noGrp="1"/>
          </p:cNvSpPr>
          <p:nvPr>
            <p:ph type="sldNum" sz="quarter" idx="12"/>
          </p:nvPr>
        </p:nvSpPr>
        <p:spPr/>
        <p:txBody>
          <a:bodyPr/>
          <a:lstStyle/>
          <a:p>
            <a:fld id="{344830D3-2251-4629-84A0-1CE98B5A54B2}" type="slidenum">
              <a:rPr lang="en-GB" smtClean="0"/>
              <a:t>‹#›</a:t>
            </a:fld>
            <a:endParaRPr lang="en-GB"/>
          </a:p>
        </p:txBody>
      </p:sp>
    </p:spTree>
    <p:extLst>
      <p:ext uri="{BB962C8B-B14F-4D97-AF65-F5344CB8AC3E}">
        <p14:creationId xmlns:p14="http://schemas.microsoft.com/office/powerpoint/2010/main" val="11454421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D37762-2E7A-447E-8877-57E25037588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611E693D-7F67-46CF-B7A6-90951872B5C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92128B2-B11C-4C0E-8907-32DD796441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32F55D5-CA54-4A8B-BBA7-328823D00660}"/>
              </a:ext>
            </a:extLst>
          </p:cNvPr>
          <p:cNvSpPr>
            <a:spLocks noGrp="1"/>
          </p:cNvSpPr>
          <p:nvPr>
            <p:ph type="dt" sz="half" idx="10"/>
          </p:nvPr>
        </p:nvSpPr>
        <p:spPr/>
        <p:txBody>
          <a:bodyPr/>
          <a:lstStyle/>
          <a:p>
            <a:fld id="{A67CD4AA-C889-40AC-B448-1FA0A93C4862}" type="datetimeFigureOut">
              <a:rPr lang="en-GB" smtClean="0"/>
              <a:t>10/11/2021</a:t>
            </a:fld>
            <a:endParaRPr lang="en-GB"/>
          </a:p>
        </p:txBody>
      </p:sp>
      <p:sp>
        <p:nvSpPr>
          <p:cNvPr id="6" name="Footer Placeholder 5">
            <a:extLst>
              <a:ext uri="{FF2B5EF4-FFF2-40B4-BE49-F238E27FC236}">
                <a16:creationId xmlns:a16="http://schemas.microsoft.com/office/drawing/2014/main" id="{FA156944-9165-4B30-938D-94CBDB6DACE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BD7FF4D-576B-4EF1-A487-4406DF358E0C}"/>
              </a:ext>
            </a:extLst>
          </p:cNvPr>
          <p:cNvSpPr>
            <a:spLocks noGrp="1"/>
          </p:cNvSpPr>
          <p:nvPr>
            <p:ph type="sldNum" sz="quarter" idx="12"/>
          </p:nvPr>
        </p:nvSpPr>
        <p:spPr/>
        <p:txBody>
          <a:bodyPr/>
          <a:lstStyle/>
          <a:p>
            <a:fld id="{344830D3-2251-4629-84A0-1CE98B5A54B2}" type="slidenum">
              <a:rPr lang="en-GB" smtClean="0"/>
              <a:t>‹#›</a:t>
            </a:fld>
            <a:endParaRPr lang="en-GB"/>
          </a:p>
        </p:txBody>
      </p:sp>
    </p:spTree>
    <p:extLst>
      <p:ext uri="{BB962C8B-B14F-4D97-AF65-F5344CB8AC3E}">
        <p14:creationId xmlns:p14="http://schemas.microsoft.com/office/powerpoint/2010/main" val="37173848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503ABF5-F2F6-4636-8CAF-D8995EBE85B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8DC6B04-61FC-4706-B7C0-901CD5DDE2D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FD68291-767F-40EC-8D0E-6A0180F7D7A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7CD4AA-C889-40AC-B448-1FA0A93C4862}" type="datetimeFigureOut">
              <a:rPr lang="en-GB" smtClean="0"/>
              <a:t>10/11/2021</a:t>
            </a:fld>
            <a:endParaRPr lang="en-GB"/>
          </a:p>
        </p:txBody>
      </p:sp>
      <p:sp>
        <p:nvSpPr>
          <p:cNvPr id="5" name="Footer Placeholder 4">
            <a:extLst>
              <a:ext uri="{FF2B5EF4-FFF2-40B4-BE49-F238E27FC236}">
                <a16:creationId xmlns:a16="http://schemas.microsoft.com/office/drawing/2014/main" id="{8BF5A9B6-8F9D-4DB3-918B-CE6A23F563D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D55C7B1-23AF-4116-99A6-BB84B50BCFE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4830D3-2251-4629-84A0-1CE98B5A54B2}" type="slidenum">
              <a:rPr lang="en-GB" smtClean="0"/>
              <a:t>‹#›</a:t>
            </a:fld>
            <a:endParaRPr lang="en-GB"/>
          </a:p>
        </p:txBody>
      </p:sp>
    </p:spTree>
    <p:extLst>
      <p:ext uri="{BB962C8B-B14F-4D97-AF65-F5344CB8AC3E}">
        <p14:creationId xmlns:p14="http://schemas.microsoft.com/office/powerpoint/2010/main" val="38269557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9D1028-CFF3-4A09-B47D-7D6C1A770C57}"/>
              </a:ext>
            </a:extLst>
          </p:cNvPr>
          <p:cNvSpPr>
            <a:spLocks noGrp="1"/>
          </p:cNvSpPr>
          <p:nvPr>
            <p:ph type="title"/>
          </p:nvPr>
        </p:nvSpPr>
        <p:spPr>
          <a:xfrm>
            <a:off x="838200" y="126586"/>
            <a:ext cx="10515600" cy="1325563"/>
          </a:xfrm>
        </p:spPr>
        <p:txBody>
          <a:bodyPr/>
          <a:lstStyle/>
          <a:p>
            <a:pPr algn="ctr"/>
            <a:r>
              <a:rPr lang="en-GB" b="0" i="0" dirty="0">
                <a:effectLst/>
                <a:latin typeface="+mn-lt"/>
              </a:rPr>
              <a:t>Fair school funding for all: completing our reforms to the National Funding Formula</a:t>
            </a:r>
          </a:p>
        </p:txBody>
      </p:sp>
      <p:sp>
        <p:nvSpPr>
          <p:cNvPr id="3" name="Content Placeholder 2">
            <a:extLst>
              <a:ext uri="{FF2B5EF4-FFF2-40B4-BE49-F238E27FC236}">
                <a16:creationId xmlns:a16="http://schemas.microsoft.com/office/drawing/2014/main" id="{618B2C7C-8C8E-4BD0-9D24-708F63791A94}"/>
              </a:ext>
            </a:extLst>
          </p:cNvPr>
          <p:cNvSpPr>
            <a:spLocks noGrp="1"/>
          </p:cNvSpPr>
          <p:nvPr>
            <p:ph idx="1"/>
          </p:nvPr>
        </p:nvSpPr>
        <p:spPr>
          <a:xfrm>
            <a:off x="838200" y="1828799"/>
            <a:ext cx="10515600" cy="4348163"/>
          </a:xfrm>
        </p:spPr>
        <p:txBody>
          <a:bodyPr/>
          <a:lstStyle/>
          <a:p>
            <a:pPr marL="0" indent="0">
              <a:buNone/>
            </a:pPr>
            <a:endParaRPr lang="en-GB" u="sng" dirty="0"/>
          </a:p>
          <a:p>
            <a:pPr marL="0" indent="0">
              <a:buNone/>
            </a:pPr>
            <a:r>
              <a:rPr lang="en-GB" u="sng" dirty="0"/>
              <a:t>Key:</a:t>
            </a:r>
          </a:p>
          <a:p>
            <a:r>
              <a:rPr lang="en-GB" dirty="0"/>
              <a:t>Black text is either background information or consultation questions</a:t>
            </a:r>
          </a:p>
          <a:p>
            <a:r>
              <a:rPr lang="en-GB" dirty="0">
                <a:solidFill>
                  <a:schemeClr val="accent1"/>
                </a:solidFill>
              </a:rPr>
              <a:t>Blue text </a:t>
            </a:r>
            <a:r>
              <a:rPr lang="en-GB" dirty="0"/>
              <a:t>is the proposed response </a:t>
            </a:r>
          </a:p>
          <a:p>
            <a:r>
              <a:rPr lang="en-GB" i="1" dirty="0"/>
              <a:t>Black Italic </a:t>
            </a:r>
            <a:r>
              <a:rPr lang="en-GB" dirty="0"/>
              <a:t>text is other thoughts or context to explain the answer but will not be included in the final response. </a:t>
            </a:r>
          </a:p>
        </p:txBody>
      </p:sp>
    </p:spTree>
    <p:extLst>
      <p:ext uri="{BB962C8B-B14F-4D97-AF65-F5344CB8AC3E}">
        <p14:creationId xmlns:p14="http://schemas.microsoft.com/office/powerpoint/2010/main" val="16696178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9D1028-CFF3-4A09-B47D-7D6C1A770C57}"/>
              </a:ext>
            </a:extLst>
          </p:cNvPr>
          <p:cNvSpPr>
            <a:spLocks noGrp="1"/>
          </p:cNvSpPr>
          <p:nvPr>
            <p:ph type="title"/>
          </p:nvPr>
        </p:nvSpPr>
        <p:spPr/>
        <p:txBody>
          <a:bodyPr>
            <a:normAutofit fontScale="90000"/>
          </a:bodyPr>
          <a:lstStyle/>
          <a:p>
            <a:r>
              <a:rPr lang="en-GB" b="0" i="0" dirty="0">
                <a:solidFill>
                  <a:srgbClr val="000000"/>
                </a:solidFill>
                <a:effectLst/>
                <a:latin typeface="Lato" panose="020F0502020204030203" pitchFamily="34" charset="0"/>
              </a:rPr>
              <a:t>Next steps for the transition to the end state NFF for schools (Section 3.4)</a:t>
            </a:r>
            <a:br>
              <a:rPr lang="en-GB" b="0" i="0" dirty="0">
                <a:solidFill>
                  <a:srgbClr val="000000"/>
                </a:solidFill>
                <a:effectLst/>
                <a:latin typeface="Lato" panose="020F0502020204030203" pitchFamily="34" charset="0"/>
              </a:rPr>
            </a:br>
            <a:endParaRPr lang="en-GB" dirty="0"/>
          </a:p>
        </p:txBody>
      </p:sp>
      <p:sp>
        <p:nvSpPr>
          <p:cNvPr id="3" name="Content Placeholder 2">
            <a:extLst>
              <a:ext uri="{FF2B5EF4-FFF2-40B4-BE49-F238E27FC236}">
                <a16:creationId xmlns:a16="http://schemas.microsoft.com/office/drawing/2014/main" id="{618B2C7C-8C8E-4BD0-9D24-708F63791A94}"/>
              </a:ext>
            </a:extLst>
          </p:cNvPr>
          <p:cNvSpPr>
            <a:spLocks noGrp="1"/>
          </p:cNvSpPr>
          <p:nvPr>
            <p:ph idx="1"/>
          </p:nvPr>
        </p:nvSpPr>
        <p:spPr>
          <a:xfrm>
            <a:off x="838200" y="1253331"/>
            <a:ext cx="10515600" cy="5406776"/>
          </a:xfrm>
        </p:spPr>
        <p:txBody>
          <a:bodyPr>
            <a:noAutofit/>
          </a:bodyPr>
          <a:lstStyle/>
          <a:p>
            <a:pPr marL="0" indent="0">
              <a:buNone/>
            </a:pPr>
            <a:r>
              <a:rPr lang="en-GB" sz="2000" b="1" i="0" dirty="0">
                <a:solidFill>
                  <a:srgbClr val="000000"/>
                </a:solidFill>
                <a:effectLst/>
                <a:cs typeface="Vani" panose="02040502050405020303" pitchFamily="18" charset="0"/>
              </a:rPr>
              <a:t>7a. Do you agree that LA formulae factor values should move 10% closer to the NFF, compared with their distance from the NFF in 2022-23?</a:t>
            </a:r>
          </a:p>
          <a:p>
            <a:pPr marL="0" indent="0">
              <a:buNone/>
            </a:pPr>
            <a:r>
              <a:rPr lang="en-GB" sz="2000" dirty="0">
                <a:solidFill>
                  <a:srgbClr val="000000"/>
                </a:solidFill>
                <a:cs typeface="Vani" panose="02040502050405020303" pitchFamily="18" charset="0"/>
              </a:rPr>
              <a:t>Yes				</a:t>
            </a:r>
            <a:r>
              <a:rPr lang="en-GB" sz="2000" dirty="0">
                <a:solidFill>
                  <a:srgbClr val="000000"/>
                </a:solidFill>
                <a:highlight>
                  <a:srgbClr val="FFFF00"/>
                </a:highlight>
                <a:cs typeface="Vani" panose="02040502050405020303" pitchFamily="18" charset="0"/>
              </a:rPr>
              <a:t>No</a:t>
            </a:r>
            <a:r>
              <a:rPr lang="en-GB" sz="2000" dirty="0">
                <a:solidFill>
                  <a:srgbClr val="000000"/>
                </a:solidFill>
                <a:cs typeface="Vani" panose="02040502050405020303" pitchFamily="18" charset="0"/>
              </a:rPr>
              <a:t>			Unsure</a:t>
            </a:r>
          </a:p>
          <a:p>
            <a:r>
              <a:rPr lang="en-GB" sz="2000" i="1" dirty="0">
                <a:cs typeface="Vani" panose="02040502050405020303" pitchFamily="18" charset="0"/>
              </a:rPr>
              <a:t>Kent reflects the NFF rates for all factors apart from Free School Meals and Basic Entitlement &amp; Mobility to fund the transfer to the High Needs block. If we were required to move closer to the NFF from 23-24 then it is less likely we will not be able to afford to repeat the transfer in its entirety, and therefore reducing the options to do this in future. Please see 7b for further information. </a:t>
            </a:r>
          </a:p>
          <a:p>
            <a:endParaRPr lang="en-GB" sz="2000" i="0" dirty="0">
              <a:solidFill>
                <a:srgbClr val="000000"/>
              </a:solidFill>
              <a:effectLst/>
              <a:cs typeface="Vani" panose="02040502050405020303" pitchFamily="18" charset="0"/>
            </a:endParaRPr>
          </a:p>
          <a:p>
            <a:pPr marL="0" indent="0">
              <a:buNone/>
            </a:pPr>
            <a:r>
              <a:rPr lang="en-GB" sz="2000" b="1" i="0" dirty="0">
                <a:solidFill>
                  <a:srgbClr val="000000"/>
                </a:solidFill>
                <a:effectLst/>
                <a:cs typeface="Vani" panose="02040502050405020303" pitchFamily="18" charset="0"/>
              </a:rPr>
              <a:t>7b. If you do not agree, can you please explain below.</a:t>
            </a:r>
          </a:p>
          <a:p>
            <a:r>
              <a:rPr lang="en-GB" sz="2000" dirty="0">
                <a:solidFill>
                  <a:schemeClr val="accent1"/>
                </a:solidFill>
                <a:cs typeface="Vani" panose="02040502050405020303" pitchFamily="18" charset="0"/>
              </a:rPr>
              <a:t>By mandating all Local Authorities to move at least 10% closer to the NFF reduces Local Authorities options to deal with local issues. An example of this is the block transfer for High Needs where this rule would reduce the total amount that could be requested. The DFE need to set out a clear position on how they intend to deal with High Needs deficits before they remove this options to help support deficit recovery.</a:t>
            </a:r>
          </a:p>
          <a:p>
            <a:r>
              <a:rPr lang="en-GB" sz="2000" dirty="0">
                <a:solidFill>
                  <a:schemeClr val="accent1"/>
                </a:solidFill>
                <a:cs typeface="Vani" panose="02040502050405020303" pitchFamily="18" charset="0"/>
              </a:rPr>
              <a:t>There should be an option to disapply based on affordability of their overall DSG.</a:t>
            </a:r>
          </a:p>
        </p:txBody>
      </p:sp>
    </p:spTree>
    <p:extLst>
      <p:ext uri="{BB962C8B-B14F-4D97-AF65-F5344CB8AC3E}">
        <p14:creationId xmlns:p14="http://schemas.microsoft.com/office/powerpoint/2010/main" val="16510591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9D1028-CFF3-4A09-B47D-7D6C1A770C57}"/>
              </a:ext>
            </a:extLst>
          </p:cNvPr>
          <p:cNvSpPr>
            <a:spLocks noGrp="1"/>
          </p:cNvSpPr>
          <p:nvPr>
            <p:ph type="title"/>
          </p:nvPr>
        </p:nvSpPr>
        <p:spPr/>
        <p:txBody>
          <a:bodyPr>
            <a:normAutofit fontScale="90000"/>
          </a:bodyPr>
          <a:lstStyle/>
          <a:p>
            <a:r>
              <a:rPr lang="en-GB" b="0" i="0" dirty="0">
                <a:solidFill>
                  <a:srgbClr val="000000"/>
                </a:solidFill>
                <a:effectLst/>
                <a:latin typeface="Lato" panose="020F0502020204030203" pitchFamily="34" charset="0"/>
              </a:rPr>
              <a:t>Next steps for the transition to the end state NFF for schools (Section 3.4)</a:t>
            </a:r>
            <a:br>
              <a:rPr lang="en-GB" b="0" i="0" dirty="0">
                <a:solidFill>
                  <a:srgbClr val="000000"/>
                </a:solidFill>
                <a:effectLst/>
                <a:latin typeface="Lato" panose="020F0502020204030203" pitchFamily="34" charset="0"/>
              </a:rPr>
            </a:br>
            <a:endParaRPr lang="en-GB" dirty="0"/>
          </a:p>
        </p:txBody>
      </p:sp>
      <p:sp>
        <p:nvSpPr>
          <p:cNvPr id="3" name="Content Placeholder 2">
            <a:extLst>
              <a:ext uri="{FF2B5EF4-FFF2-40B4-BE49-F238E27FC236}">
                <a16:creationId xmlns:a16="http://schemas.microsoft.com/office/drawing/2014/main" id="{618B2C7C-8C8E-4BD0-9D24-708F63791A94}"/>
              </a:ext>
            </a:extLst>
          </p:cNvPr>
          <p:cNvSpPr>
            <a:spLocks noGrp="1"/>
          </p:cNvSpPr>
          <p:nvPr>
            <p:ph idx="1"/>
          </p:nvPr>
        </p:nvSpPr>
        <p:spPr>
          <a:xfrm>
            <a:off x="838200" y="1473958"/>
            <a:ext cx="10515600" cy="4703005"/>
          </a:xfrm>
        </p:spPr>
        <p:txBody>
          <a:bodyPr>
            <a:normAutofit fontScale="70000" lnSpcReduction="20000"/>
          </a:bodyPr>
          <a:lstStyle/>
          <a:p>
            <a:pPr marL="0" indent="0">
              <a:buNone/>
            </a:pPr>
            <a:r>
              <a:rPr lang="en-GB" sz="2900" b="1" i="0" dirty="0">
                <a:solidFill>
                  <a:srgbClr val="000000"/>
                </a:solidFill>
                <a:effectLst/>
                <a:cs typeface="Vani" panose="02040502050405020303" pitchFamily="18" charset="0"/>
              </a:rPr>
              <a:t>8. As we would not require LAs to move closer to the NFF if their local formulae were already very close to the NFF, do you have any comments on the appropriate threshold level?</a:t>
            </a:r>
          </a:p>
          <a:p>
            <a:r>
              <a:rPr lang="en-GB" sz="2900" dirty="0">
                <a:solidFill>
                  <a:schemeClr val="accent1"/>
                </a:solidFill>
                <a:cs typeface="Vani" panose="02040502050405020303" pitchFamily="18" charset="0"/>
              </a:rPr>
              <a:t>This needs to be considered within the overall timeline for moving towards the NFF to avoid rapid changes.</a:t>
            </a:r>
          </a:p>
          <a:p>
            <a:pPr marL="0" indent="0">
              <a:buNone/>
            </a:pPr>
            <a:endParaRPr lang="en-GB" sz="2900" i="0" dirty="0">
              <a:solidFill>
                <a:srgbClr val="000000"/>
              </a:solidFill>
              <a:effectLst/>
            </a:endParaRPr>
          </a:p>
          <a:p>
            <a:pPr marL="0" indent="0">
              <a:buNone/>
            </a:pPr>
            <a:r>
              <a:rPr lang="en-GB" sz="2900" b="1" i="0" dirty="0">
                <a:solidFill>
                  <a:srgbClr val="000000"/>
                </a:solidFill>
                <a:effectLst/>
              </a:rPr>
              <a:t>9. Do you agree that the additional flexibility for LAs in the EAL factor, relating to how many years a pupil has been in the school system, should be removed from 2023-24?</a:t>
            </a:r>
          </a:p>
          <a:p>
            <a:pPr marL="0" indent="0">
              <a:buNone/>
            </a:pPr>
            <a:r>
              <a:rPr lang="en-GB" sz="2900" dirty="0">
                <a:solidFill>
                  <a:srgbClr val="000000"/>
                </a:solidFill>
                <a:highlight>
                  <a:srgbClr val="FFFF00"/>
                </a:highlight>
              </a:rPr>
              <a:t>	Yes</a:t>
            </a:r>
            <a:r>
              <a:rPr lang="en-GB" sz="2900" dirty="0">
                <a:solidFill>
                  <a:srgbClr val="000000"/>
                </a:solidFill>
              </a:rPr>
              <a:t>				No			Unsure</a:t>
            </a:r>
          </a:p>
          <a:p>
            <a:r>
              <a:rPr lang="en-GB" sz="2900" i="1" dirty="0"/>
              <a:t>Kent already uses the EAL3 in its formula and therefore this would have no impact. </a:t>
            </a:r>
          </a:p>
          <a:p>
            <a:endParaRPr lang="en-GB" sz="2900" dirty="0">
              <a:solidFill>
                <a:schemeClr val="accent1"/>
              </a:solidFill>
            </a:endParaRPr>
          </a:p>
          <a:p>
            <a:pPr marL="0" indent="0">
              <a:buNone/>
            </a:pPr>
            <a:r>
              <a:rPr lang="en-GB" sz="2900" b="1" i="0" dirty="0">
                <a:solidFill>
                  <a:srgbClr val="000000"/>
                </a:solidFill>
                <a:effectLst/>
              </a:rPr>
              <a:t>10. Do you agree that the additional flexibilities relating to the sparsity factor should remain in place for 2023-24?</a:t>
            </a:r>
          </a:p>
          <a:p>
            <a:pPr marL="0" indent="0">
              <a:buNone/>
            </a:pPr>
            <a:r>
              <a:rPr lang="en-GB" sz="2900" dirty="0">
                <a:solidFill>
                  <a:srgbClr val="000000"/>
                </a:solidFill>
                <a:highlight>
                  <a:srgbClr val="FFFF00"/>
                </a:highlight>
              </a:rPr>
              <a:t>Yes</a:t>
            </a:r>
            <a:r>
              <a:rPr lang="en-GB" sz="2900" dirty="0">
                <a:solidFill>
                  <a:srgbClr val="000000"/>
                </a:solidFill>
              </a:rPr>
              <a:t>				No			Unsure</a:t>
            </a:r>
          </a:p>
          <a:p>
            <a:r>
              <a:rPr lang="en-GB" sz="2900" i="1" dirty="0"/>
              <a:t>This change in the formula has only just been introduced and the answer supports the notion of local discretion.</a:t>
            </a:r>
          </a:p>
          <a:p>
            <a:pPr marL="0" indent="0">
              <a:buNone/>
            </a:pPr>
            <a:endParaRPr lang="en-GB" b="1" dirty="0">
              <a:solidFill>
                <a:srgbClr val="000000"/>
              </a:solidFill>
              <a:latin typeface="Lato" panose="020F0502020204030203" pitchFamily="34" charset="0"/>
            </a:endParaRPr>
          </a:p>
        </p:txBody>
      </p:sp>
    </p:spTree>
    <p:extLst>
      <p:ext uri="{BB962C8B-B14F-4D97-AF65-F5344CB8AC3E}">
        <p14:creationId xmlns:p14="http://schemas.microsoft.com/office/powerpoint/2010/main" val="4532842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9D1028-CFF3-4A09-B47D-7D6C1A770C57}"/>
              </a:ext>
            </a:extLst>
          </p:cNvPr>
          <p:cNvSpPr>
            <a:spLocks noGrp="1"/>
          </p:cNvSpPr>
          <p:nvPr>
            <p:ph type="title"/>
          </p:nvPr>
        </p:nvSpPr>
        <p:spPr>
          <a:xfrm>
            <a:off x="838200" y="0"/>
            <a:ext cx="10515600" cy="1325563"/>
          </a:xfrm>
        </p:spPr>
        <p:txBody>
          <a:bodyPr>
            <a:normAutofit/>
          </a:bodyPr>
          <a:lstStyle/>
          <a:p>
            <a:r>
              <a:rPr lang="en-GB" b="0" i="0" dirty="0">
                <a:solidFill>
                  <a:srgbClr val="000000"/>
                </a:solidFill>
                <a:effectLst/>
                <a:latin typeface="Lato" panose="020F0502020204030203" pitchFamily="34" charset="0"/>
              </a:rPr>
              <a:t>Central school services (Section 4.2)</a:t>
            </a:r>
            <a:br>
              <a:rPr lang="en-GB" b="0" i="0" dirty="0">
                <a:solidFill>
                  <a:srgbClr val="000000"/>
                </a:solidFill>
                <a:effectLst/>
                <a:latin typeface="Lato" panose="020F0502020204030203" pitchFamily="34" charset="0"/>
              </a:rPr>
            </a:br>
            <a:endParaRPr lang="en-GB" dirty="0"/>
          </a:p>
        </p:txBody>
      </p:sp>
      <p:sp>
        <p:nvSpPr>
          <p:cNvPr id="3" name="Content Placeholder 2">
            <a:extLst>
              <a:ext uri="{FF2B5EF4-FFF2-40B4-BE49-F238E27FC236}">
                <a16:creationId xmlns:a16="http://schemas.microsoft.com/office/drawing/2014/main" id="{618B2C7C-8C8E-4BD0-9D24-708F63791A94}"/>
              </a:ext>
            </a:extLst>
          </p:cNvPr>
          <p:cNvSpPr>
            <a:spLocks noGrp="1"/>
          </p:cNvSpPr>
          <p:nvPr>
            <p:ph idx="1"/>
          </p:nvPr>
        </p:nvSpPr>
        <p:spPr>
          <a:xfrm>
            <a:off x="838200" y="518615"/>
            <a:ext cx="10515600" cy="6175612"/>
          </a:xfrm>
        </p:spPr>
        <p:txBody>
          <a:bodyPr>
            <a:noAutofit/>
          </a:bodyPr>
          <a:lstStyle/>
          <a:p>
            <a:pPr marL="0" indent="0">
              <a:buNone/>
            </a:pPr>
            <a:r>
              <a:rPr lang="en-GB" sz="2000" b="1" i="0" u="sng" dirty="0">
                <a:solidFill>
                  <a:srgbClr val="000000"/>
                </a:solidFill>
                <a:effectLst/>
              </a:rPr>
              <a:t>Proposal</a:t>
            </a:r>
          </a:p>
          <a:p>
            <a:r>
              <a:rPr lang="en-GB" sz="2000" dirty="0">
                <a:solidFill>
                  <a:srgbClr val="000000"/>
                </a:solidFill>
              </a:rPr>
              <a:t>The consultation suggests the DFE are re-looking at the balance of central services funded from a central grant, delegation and traded services. They are also suggesting moving the central grant into the Local Government Finance settlement</a:t>
            </a:r>
          </a:p>
          <a:p>
            <a:pPr marL="0" indent="0">
              <a:buNone/>
            </a:pPr>
            <a:r>
              <a:rPr lang="en-GB" sz="2000" b="1" i="0" dirty="0">
                <a:solidFill>
                  <a:srgbClr val="000000"/>
                </a:solidFill>
                <a:effectLst/>
              </a:rPr>
              <a:t>11. Are there any comments you wish to make on the proposals we have made regarding ongoing central school services, including on whether in the future central school services funding could move to LGFS?</a:t>
            </a:r>
          </a:p>
          <a:p>
            <a:r>
              <a:rPr lang="en-GB" sz="1900" dirty="0">
                <a:solidFill>
                  <a:schemeClr val="accent1"/>
                </a:solidFill>
              </a:rPr>
              <a:t>The consultation provides little detail on any proposed changes (as these will be subject to further consultations) for centrally funded services. Therefore, it will be difficult to comment fully on the proposals.</a:t>
            </a:r>
          </a:p>
          <a:p>
            <a:r>
              <a:rPr lang="en-GB" sz="1900" dirty="0">
                <a:solidFill>
                  <a:schemeClr val="accent1"/>
                </a:solidFill>
              </a:rPr>
              <a:t>The consultation highlights the benefit achieved from the central purchases of copyright licences by the DFE for all state schools. Local Authorities are also in a unique position to provide similar economies of scale and reduction in administration of individual schools which are significantly beneficial to schools. We would not support a proposal that could put this arrangement at risk. </a:t>
            </a:r>
          </a:p>
          <a:p>
            <a:r>
              <a:rPr lang="en-GB" sz="1900" dirty="0">
                <a:solidFill>
                  <a:schemeClr val="accent1"/>
                </a:solidFill>
              </a:rPr>
              <a:t>Any change in the balance of services funded by either a stand-alone grant, de-delegation or traded activity with schools must ensure there is sufficient funding for Local Authorities to carry out their statutory responsibilities. Greater de-delegation or trading could result in schools refusing to fund core services. This is particularly relevant to targeted services provided by the Local Authority which may not directly impact all schools but there is a collective responsibility and benefit that could be undermined if schools choose not to fund (particularly if they are not sufficiently funded). . A ring-fenced grant offers a level of protection to these services. </a:t>
            </a:r>
          </a:p>
        </p:txBody>
      </p:sp>
    </p:spTree>
    <p:extLst>
      <p:ext uri="{BB962C8B-B14F-4D97-AF65-F5344CB8AC3E}">
        <p14:creationId xmlns:p14="http://schemas.microsoft.com/office/powerpoint/2010/main" val="16882538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9D1028-CFF3-4A09-B47D-7D6C1A770C57}"/>
              </a:ext>
            </a:extLst>
          </p:cNvPr>
          <p:cNvSpPr>
            <a:spLocks noGrp="1"/>
          </p:cNvSpPr>
          <p:nvPr>
            <p:ph type="title"/>
          </p:nvPr>
        </p:nvSpPr>
        <p:spPr>
          <a:xfrm>
            <a:off x="838200" y="146761"/>
            <a:ext cx="10515600" cy="1325563"/>
          </a:xfrm>
        </p:spPr>
        <p:txBody>
          <a:bodyPr>
            <a:normAutofit/>
          </a:bodyPr>
          <a:lstStyle/>
          <a:p>
            <a:r>
              <a:rPr lang="en-GB" b="0" i="0" dirty="0">
                <a:solidFill>
                  <a:srgbClr val="000000"/>
                </a:solidFill>
                <a:effectLst/>
                <a:latin typeface="Lato" panose="020F0502020204030203" pitchFamily="34" charset="0"/>
              </a:rPr>
              <a:t>Central school services (Section 4.2)</a:t>
            </a:r>
            <a:br>
              <a:rPr lang="en-GB" b="0" i="0" dirty="0">
                <a:solidFill>
                  <a:srgbClr val="000000"/>
                </a:solidFill>
                <a:effectLst/>
                <a:latin typeface="Lato" panose="020F0502020204030203" pitchFamily="34" charset="0"/>
              </a:rPr>
            </a:br>
            <a:endParaRPr lang="en-GB" dirty="0"/>
          </a:p>
        </p:txBody>
      </p:sp>
      <p:sp>
        <p:nvSpPr>
          <p:cNvPr id="3" name="Content Placeholder 2">
            <a:extLst>
              <a:ext uri="{FF2B5EF4-FFF2-40B4-BE49-F238E27FC236}">
                <a16:creationId xmlns:a16="http://schemas.microsoft.com/office/drawing/2014/main" id="{618B2C7C-8C8E-4BD0-9D24-708F63791A94}"/>
              </a:ext>
            </a:extLst>
          </p:cNvPr>
          <p:cNvSpPr>
            <a:spLocks noGrp="1"/>
          </p:cNvSpPr>
          <p:nvPr>
            <p:ph idx="1"/>
          </p:nvPr>
        </p:nvSpPr>
        <p:spPr>
          <a:xfrm>
            <a:off x="838200" y="1002435"/>
            <a:ext cx="10515600" cy="4853130"/>
          </a:xfrm>
        </p:spPr>
        <p:txBody>
          <a:bodyPr>
            <a:noAutofit/>
          </a:bodyPr>
          <a:lstStyle/>
          <a:p>
            <a:pPr marL="0" indent="0">
              <a:buNone/>
            </a:pPr>
            <a:r>
              <a:rPr lang="en-GB" sz="2000" b="1" i="0" dirty="0">
                <a:solidFill>
                  <a:srgbClr val="000000"/>
                </a:solidFill>
                <a:effectLst/>
              </a:rPr>
              <a:t>11 (continued). Are there any comments you wish to make on the proposals we have made regarding ongoing central school services, including on whether in the future central school services funding could move to LGFS?</a:t>
            </a:r>
          </a:p>
          <a:p>
            <a:r>
              <a:rPr lang="en-GB" sz="2000" dirty="0">
                <a:solidFill>
                  <a:schemeClr val="accent1"/>
                </a:solidFill>
              </a:rPr>
              <a:t>Whether the central services grant for schools is administered by the MHCLG or DFE is not a concern however, if the intention is to transfer this to the Revenue Support Grant there is a concern we would lose transparency over time and the distribution of funding may no longer reflect original intentions. This would also signal a transfer of financial risk to the Local Authority (and Council Tax payers) as the Local Authority would then become responsible for funding any future pressures. There is also a wider debate around the relative funding of education related services from different funding sources. There is an increasing and ongoing tension of the costs associated with SEN which are funded from both the dedicated schools grant (placements and support costs) and local authority funds (administration of SEN and Education transport). Therefore there is an argument to bring education related funding together to recognise the true cost of education rather than “hiding” this in local authority budgets</a:t>
            </a:r>
          </a:p>
          <a:p>
            <a:pPr marL="0" indent="0">
              <a:buNone/>
            </a:pPr>
            <a:endParaRPr lang="en-GB" sz="2000" i="0" dirty="0">
              <a:solidFill>
                <a:srgbClr val="000000"/>
              </a:solidFill>
              <a:effectLst/>
            </a:endParaRPr>
          </a:p>
          <a:p>
            <a:pPr marL="0" indent="0">
              <a:buNone/>
            </a:pPr>
            <a:r>
              <a:rPr lang="en-GB" sz="2000" b="1" i="0" dirty="0">
                <a:solidFill>
                  <a:srgbClr val="000000"/>
                </a:solidFill>
                <a:effectLst/>
              </a:rPr>
              <a:t>12. Do you agree with the proposal for a legacy grant to replace funding for unavoidable termination of employment and prudential borrowing costs?</a:t>
            </a:r>
          </a:p>
          <a:p>
            <a:pPr marL="0" indent="0">
              <a:buNone/>
            </a:pPr>
            <a:r>
              <a:rPr lang="en-GB" sz="2000" dirty="0">
                <a:solidFill>
                  <a:srgbClr val="000000"/>
                </a:solidFill>
                <a:highlight>
                  <a:srgbClr val="FFFF00"/>
                </a:highlight>
              </a:rPr>
              <a:t>Yes</a:t>
            </a:r>
            <a:r>
              <a:rPr lang="en-GB" sz="2000" dirty="0">
                <a:solidFill>
                  <a:srgbClr val="000000"/>
                </a:solidFill>
              </a:rPr>
              <a:t>				No			Unsure</a:t>
            </a:r>
          </a:p>
          <a:p>
            <a:r>
              <a:rPr lang="en-GB" sz="2000" i="1" dirty="0"/>
              <a:t>Kent receives £3.6m in relation to the unavoidable termination of employment costs</a:t>
            </a:r>
          </a:p>
        </p:txBody>
      </p:sp>
    </p:spTree>
    <p:extLst>
      <p:ext uri="{BB962C8B-B14F-4D97-AF65-F5344CB8AC3E}">
        <p14:creationId xmlns:p14="http://schemas.microsoft.com/office/powerpoint/2010/main" val="16493292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9D1028-CFF3-4A09-B47D-7D6C1A770C57}"/>
              </a:ext>
            </a:extLst>
          </p:cNvPr>
          <p:cNvSpPr>
            <a:spLocks noGrp="1"/>
          </p:cNvSpPr>
          <p:nvPr>
            <p:ph type="title"/>
          </p:nvPr>
        </p:nvSpPr>
        <p:spPr>
          <a:xfrm>
            <a:off x="838200" y="211541"/>
            <a:ext cx="10515600" cy="1325563"/>
          </a:xfrm>
        </p:spPr>
        <p:txBody>
          <a:bodyPr>
            <a:normAutofit/>
          </a:bodyPr>
          <a:lstStyle/>
          <a:p>
            <a:r>
              <a:rPr lang="en-GB" b="0" i="0" dirty="0">
                <a:solidFill>
                  <a:srgbClr val="000000"/>
                </a:solidFill>
                <a:effectLst/>
                <a:latin typeface="Lato" panose="020F0502020204030203" pitchFamily="34" charset="0"/>
              </a:rPr>
              <a:t>A consistent funding year (Section 4.5)</a:t>
            </a:r>
            <a:br>
              <a:rPr lang="en-GB" b="0" i="0" dirty="0">
                <a:solidFill>
                  <a:srgbClr val="000000"/>
                </a:solidFill>
                <a:effectLst/>
                <a:latin typeface="Lato" panose="020F0502020204030203" pitchFamily="34" charset="0"/>
              </a:rPr>
            </a:br>
            <a:endParaRPr lang="en-GB" dirty="0"/>
          </a:p>
        </p:txBody>
      </p:sp>
      <p:sp>
        <p:nvSpPr>
          <p:cNvPr id="3" name="Content Placeholder 2">
            <a:extLst>
              <a:ext uri="{FF2B5EF4-FFF2-40B4-BE49-F238E27FC236}">
                <a16:creationId xmlns:a16="http://schemas.microsoft.com/office/drawing/2014/main" id="{618B2C7C-8C8E-4BD0-9D24-708F63791A94}"/>
              </a:ext>
            </a:extLst>
          </p:cNvPr>
          <p:cNvSpPr>
            <a:spLocks noGrp="1"/>
          </p:cNvSpPr>
          <p:nvPr>
            <p:ph idx="1"/>
          </p:nvPr>
        </p:nvSpPr>
        <p:spPr>
          <a:xfrm>
            <a:off x="838200" y="1143236"/>
            <a:ext cx="10515600" cy="5503223"/>
          </a:xfrm>
        </p:spPr>
        <p:txBody>
          <a:bodyPr>
            <a:noAutofit/>
          </a:bodyPr>
          <a:lstStyle/>
          <a:p>
            <a:pPr marL="0" indent="0">
              <a:buNone/>
            </a:pPr>
            <a:r>
              <a:rPr lang="en-GB" sz="2000" b="1" i="0" u="sng" dirty="0">
                <a:solidFill>
                  <a:srgbClr val="000000"/>
                </a:solidFill>
                <a:effectLst/>
              </a:rPr>
              <a:t>Proposal</a:t>
            </a:r>
          </a:p>
          <a:p>
            <a:r>
              <a:rPr lang="en-GB" sz="2000" dirty="0">
                <a:solidFill>
                  <a:srgbClr val="000000"/>
                </a:solidFill>
              </a:rPr>
              <a:t>The consultation suggests the DFE are looking at how all schools can be funded on the same basis. Currently maintained school budgets cover the period April to March whilst Academy Budgets cover September to August. They are initially looking at changing the funding periods only so maintained schools will still operate on a financial year (April to March) but their funding will be split 5/12ths and 7/12ths with two different budget calculations. </a:t>
            </a:r>
          </a:p>
          <a:p>
            <a:pPr marL="0" indent="0">
              <a:buNone/>
            </a:pPr>
            <a:endParaRPr lang="en-GB" sz="2000" b="1" i="0" dirty="0">
              <a:solidFill>
                <a:srgbClr val="000000"/>
              </a:solidFill>
              <a:effectLst/>
            </a:endParaRPr>
          </a:p>
          <a:p>
            <a:pPr marL="0" indent="0">
              <a:buNone/>
            </a:pPr>
            <a:r>
              <a:rPr lang="en-GB" sz="2000" b="1" i="0" dirty="0">
                <a:solidFill>
                  <a:srgbClr val="000000"/>
                </a:solidFill>
                <a:effectLst/>
              </a:rPr>
              <a:t>13. How strongly do you feel that we should further investigate the possibility of moving maintained schools to being funded on an academic year basis?</a:t>
            </a:r>
          </a:p>
          <a:p>
            <a:pPr marL="0" indent="0">
              <a:buNone/>
            </a:pPr>
            <a:r>
              <a:rPr lang="en-GB" sz="2000" dirty="0">
                <a:solidFill>
                  <a:srgbClr val="000000"/>
                </a:solidFill>
              </a:rPr>
              <a:t>Strongly agree		</a:t>
            </a:r>
            <a:r>
              <a:rPr lang="en-GB" sz="2000" i="0" dirty="0">
                <a:solidFill>
                  <a:srgbClr val="000000"/>
                </a:solidFill>
                <a:effectLst/>
              </a:rPr>
              <a:t>Agree	</a:t>
            </a:r>
            <a:r>
              <a:rPr lang="en-GB" sz="2000" dirty="0">
                <a:solidFill>
                  <a:srgbClr val="000000"/>
                </a:solidFill>
              </a:rPr>
              <a:t>Neither Agree or disagree</a:t>
            </a:r>
          </a:p>
          <a:p>
            <a:pPr marL="0" indent="0">
              <a:buNone/>
            </a:pPr>
            <a:r>
              <a:rPr lang="en-GB" sz="2000" i="0" dirty="0">
                <a:solidFill>
                  <a:srgbClr val="000000"/>
                </a:solidFill>
                <a:effectLst/>
                <a:highlight>
                  <a:srgbClr val="FFFF00"/>
                </a:highlight>
              </a:rPr>
              <a:t>Disagree</a:t>
            </a:r>
            <a:r>
              <a:rPr lang="en-GB" sz="2000" i="0" dirty="0">
                <a:solidFill>
                  <a:srgbClr val="000000"/>
                </a:solidFill>
                <a:effectLst/>
              </a:rPr>
              <a:t>		Strongly disagree</a:t>
            </a:r>
          </a:p>
          <a:p>
            <a:pPr marL="0" indent="0">
              <a:buNone/>
            </a:pPr>
            <a:endParaRPr lang="en-GB" sz="2000" i="0" dirty="0">
              <a:solidFill>
                <a:srgbClr val="000000"/>
              </a:solidFill>
              <a:effectLst/>
            </a:endParaRPr>
          </a:p>
          <a:p>
            <a:r>
              <a:rPr lang="en-GB" sz="2000" i="1" dirty="0">
                <a:solidFill>
                  <a:srgbClr val="000000"/>
                </a:solidFill>
                <a:effectLst/>
              </a:rPr>
              <a:t>See question 14 for further explanation</a:t>
            </a:r>
          </a:p>
        </p:txBody>
      </p:sp>
    </p:spTree>
    <p:extLst>
      <p:ext uri="{BB962C8B-B14F-4D97-AF65-F5344CB8AC3E}">
        <p14:creationId xmlns:p14="http://schemas.microsoft.com/office/powerpoint/2010/main" val="5639547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9D1028-CFF3-4A09-B47D-7D6C1A770C57}"/>
              </a:ext>
            </a:extLst>
          </p:cNvPr>
          <p:cNvSpPr>
            <a:spLocks noGrp="1"/>
          </p:cNvSpPr>
          <p:nvPr>
            <p:ph type="title"/>
          </p:nvPr>
        </p:nvSpPr>
        <p:spPr>
          <a:xfrm>
            <a:off x="838200" y="211541"/>
            <a:ext cx="10515600" cy="1325563"/>
          </a:xfrm>
        </p:spPr>
        <p:txBody>
          <a:bodyPr>
            <a:normAutofit/>
          </a:bodyPr>
          <a:lstStyle/>
          <a:p>
            <a:r>
              <a:rPr lang="en-GB" b="0" i="0" dirty="0">
                <a:solidFill>
                  <a:srgbClr val="000000"/>
                </a:solidFill>
                <a:effectLst/>
                <a:latin typeface="Lato" panose="020F0502020204030203" pitchFamily="34" charset="0"/>
              </a:rPr>
              <a:t>A consistent funding year (Section 4.5)</a:t>
            </a:r>
            <a:br>
              <a:rPr lang="en-GB" b="0" i="0" dirty="0">
                <a:solidFill>
                  <a:srgbClr val="000000"/>
                </a:solidFill>
                <a:effectLst/>
                <a:latin typeface="Lato" panose="020F0502020204030203" pitchFamily="34" charset="0"/>
              </a:rPr>
            </a:br>
            <a:endParaRPr lang="en-GB" dirty="0"/>
          </a:p>
        </p:txBody>
      </p:sp>
      <p:sp>
        <p:nvSpPr>
          <p:cNvPr id="3" name="Content Placeholder 2">
            <a:extLst>
              <a:ext uri="{FF2B5EF4-FFF2-40B4-BE49-F238E27FC236}">
                <a16:creationId xmlns:a16="http://schemas.microsoft.com/office/drawing/2014/main" id="{618B2C7C-8C8E-4BD0-9D24-708F63791A94}"/>
              </a:ext>
            </a:extLst>
          </p:cNvPr>
          <p:cNvSpPr>
            <a:spLocks noGrp="1"/>
          </p:cNvSpPr>
          <p:nvPr>
            <p:ph idx="1"/>
          </p:nvPr>
        </p:nvSpPr>
        <p:spPr>
          <a:xfrm>
            <a:off x="838200" y="1143236"/>
            <a:ext cx="10515600" cy="5503223"/>
          </a:xfrm>
        </p:spPr>
        <p:txBody>
          <a:bodyPr>
            <a:noAutofit/>
          </a:bodyPr>
          <a:lstStyle/>
          <a:p>
            <a:pPr marL="0" indent="0">
              <a:buNone/>
            </a:pPr>
            <a:r>
              <a:rPr lang="en-GB" sz="2000" b="1" i="0" dirty="0">
                <a:solidFill>
                  <a:srgbClr val="000000"/>
                </a:solidFill>
                <a:effectLst/>
              </a:rPr>
              <a:t>14. Are there any advantages or drawbacks to moving maintained schools to being funded on an academic year basis that you feel we should be aware of?</a:t>
            </a:r>
          </a:p>
          <a:p>
            <a:r>
              <a:rPr lang="en-GB" sz="2000" dirty="0">
                <a:solidFill>
                  <a:schemeClr val="accent1"/>
                </a:solidFill>
              </a:rPr>
              <a:t>This proposal does not seem to add any significant benefit and it feels like it would just add an additional complexity at a local school level. Again it is questionable as to whether resources being used to explore this area would be best placed elsewhere. </a:t>
            </a:r>
          </a:p>
          <a:p>
            <a:r>
              <a:rPr lang="en-GB" sz="2000" dirty="0">
                <a:solidFill>
                  <a:schemeClr val="accent1"/>
                </a:solidFill>
              </a:rPr>
              <a:t>There is little detail within the consultation to comment on this proposal but there are concerns how the transition to this new funding period would be managed. Schools plan on a three year basis therefore there would be a need for significant notice to any change. Local planning tools would also need to be updated.</a:t>
            </a:r>
          </a:p>
          <a:p>
            <a:r>
              <a:rPr lang="en-GB" sz="2000" dirty="0">
                <a:solidFill>
                  <a:schemeClr val="accent1"/>
                </a:solidFill>
              </a:rPr>
              <a:t>Assuming you are suggesting maintained schools will receive their new budget allocation from September rather than April as is currently the case. This will increase the lag in funding, and the timing difference between the needs of the children being supported and the level of funding being provided. We cannot support a proposal that would widen the funding disparities. Perhaps further consideration should be given to bring the timing of academy funding forward instead so funding more closely follows the needs of the children being supported. </a:t>
            </a:r>
          </a:p>
          <a:p>
            <a:r>
              <a:rPr lang="en-GB" sz="2000" dirty="0">
                <a:solidFill>
                  <a:schemeClr val="accent1"/>
                </a:solidFill>
              </a:rPr>
              <a:t>If there is a move to academic year funding then this needs to be replicated across all school related grants. </a:t>
            </a:r>
          </a:p>
        </p:txBody>
      </p:sp>
    </p:spTree>
    <p:extLst>
      <p:ext uri="{BB962C8B-B14F-4D97-AF65-F5344CB8AC3E}">
        <p14:creationId xmlns:p14="http://schemas.microsoft.com/office/powerpoint/2010/main" val="21442500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9D1028-CFF3-4A09-B47D-7D6C1A770C57}"/>
              </a:ext>
            </a:extLst>
          </p:cNvPr>
          <p:cNvSpPr>
            <a:spLocks noGrp="1"/>
          </p:cNvSpPr>
          <p:nvPr>
            <p:ph type="title"/>
          </p:nvPr>
        </p:nvSpPr>
        <p:spPr>
          <a:xfrm>
            <a:off x="838200" y="211541"/>
            <a:ext cx="10515600" cy="1325563"/>
          </a:xfrm>
        </p:spPr>
        <p:txBody>
          <a:bodyPr>
            <a:normAutofit/>
          </a:bodyPr>
          <a:lstStyle/>
          <a:p>
            <a:r>
              <a:rPr lang="en-GB" b="0" i="0" dirty="0">
                <a:solidFill>
                  <a:srgbClr val="000000"/>
                </a:solidFill>
                <a:effectLst/>
                <a:latin typeface="Lato" panose="020F0502020204030203" pitchFamily="34" charset="0"/>
              </a:rPr>
              <a:t>A consistent funding year (Section 4.5)</a:t>
            </a:r>
            <a:br>
              <a:rPr lang="en-GB" b="0" i="0" dirty="0">
                <a:solidFill>
                  <a:srgbClr val="000000"/>
                </a:solidFill>
                <a:effectLst/>
                <a:latin typeface="Lato" panose="020F0502020204030203" pitchFamily="34" charset="0"/>
              </a:rPr>
            </a:br>
            <a:endParaRPr lang="en-GB" dirty="0"/>
          </a:p>
        </p:txBody>
      </p:sp>
      <p:sp>
        <p:nvSpPr>
          <p:cNvPr id="3" name="Content Placeholder 2">
            <a:extLst>
              <a:ext uri="{FF2B5EF4-FFF2-40B4-BE49-F238E27FC236}">
                <a16:creationId xmlns:a16="http://schemas.microsoft.com/office/drawing/2014/main" id="{618B2C7C-8C8E-4BD0-9D24-708F63791A94}"/>
              </a:ext>
            </a:extLst>
          </p:cNvPr>
          <p:cNvSpPr>
            <a:spLocks noGrp="1"/>
          </p:cNvSpPr>
          <p:nvPr>
            <p:ph idx="1"/>
          </p:nvPr>
        </p:nvSpPr>
        <p:spPr>
          <a:xfrm>
            <a:off x="838200" y="1143236"/>
            <a:ext cx="10515600" cy="5503223"/>
          </a:xfrm>
        </p:spPr>
        <p:txBody>
          <a:bodyPr>
            <a:noAutofit/>
          </a:bodyPr>
          <a:lstStyle/>
          <a:p>
            <a:pPr marL="0" indent="0">
              <a:buNone/>
            </a:pPr>
            <a:r>
              <a:rPr lang="en-GB" sz="2000" b="1" i="0" dirty="0">
                <a:solidFill>
                  <a:srgbClr val="000000"/>
                </a:solidFill>
                <a:effectLst/>
              </a:rPr>
              <a:t>14 (continued). Are there any advantages or drawbacks to moving maintained schools to being funded on an academic year basis that you feel we should be aware of?</a:t>
            </a:r>
          </a:p>
          <a:p>
            <a:r>
              <a:rPr lang="en-GB" sz="2000" dirty="0">
                <a:solidFill>
                  <a:schemeClr val="accent1"/>
                </a:solidFill>
              </a:rPr>
              <a:t>There would be significant concerns if this proposal was extended to moving the financial year end procedures. This would result in extra work at year end to allow consolidation of the schools into Local Authorities’ single entity accounts.  This would put extra burden on Local Authority Finance and the schools.  It could also result in extra scrutiny during the audit, as they will require an understanding of any accruals process and the increased testing. It is also important to remember the IFRS 10 Consolidated Financial Statements states that ideally the consolidating entities should have similar reporting periods.  The maximum allowable difference is three months.  Anything greater would require the schools to adjust their figures to align the financial position with that of KCC.  This would again create significant extra work.</a:t>
            </a:r>
          </a:p>
        </p:txBody>
      </p:sp>
    </p:spTree>
    <p:extLst>
      <p:ext uri="{BB962C8B-B14F-4D97-AF65-F5344CB8AC3E}">
        <p14:creationId xmlns:p14="http://schemas.microsoft.com/office/powerpoint/2010/main" val="19474465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9D1028-CFF3-4A09-B47D-7D6C1A770C57}"/>
              </a:ext>
            </a:extLst>
          </p:cNvPr>
          <p:cNvSpPr>
            <a:spLocks noGrp="1"/>
          </p:cNvSpPr>
          <p:nvPr>
            <p:ph type="title"/>
          </p:nvPr>
        </p:nvSpPr>
        <p:spPr/>
        <p:txBody>
          <a:bodyPr>
            <a:normAutofit/>
          </a:bodyPr>
          <a:lstStyle/>
          <a:p>
            <a:r>
              <a:rPr lang="en-GB" b="0" i="0" dirty="0">
                <a:solidFill>
                  <a:srgbClr val="000000"/>
                </a:solidFill>
                <a:effectLst/>
                <a:latin typeface="Lato" panose="020F0502020204030203" pitchFamily="34" charset="0"/>
              </a:rPr>
              <a:t>Equalities Impact Assessment (Annex C)</a:t>
            </a:r>
            <a:br>
              <a:rPr lang="en-GB" b="0" i="0" dirty="0">
                <a:solidFill>
                  <a:srgbClr val="000000"/>
                </a:solidFill>
                <a:effectLst/>
                <a:latin typeface="Lato" panose="020F0502020204030203" pitchFamily="34" charset="0"/>
              </a:rPr>
            </a:br>
            <a:endParaRPr lang="en-GB" dirty="0"/>
          </a:p>
        </p:txBody>
      </p:sp>
      <p:sp>
        <p:nvSpPr>
          <p:cNvPr id="3" name="Content Placeholder 2">
            <a:extLst>
              <a:ext uri="{FF2B5EF4-FFF2-40B4-BE49-F238E27FC236}">
                <a16:creationId xmlns:a16="http://schemas.microsoft.com/office/drawing/2014/main" id="{618B2C7C-8C8E-4BD0-9D24-708F63791A94}"/>
              </a:ext>
            </a:extLst>
          </p:cNvPr>
          <p:cNvSpPr>
            <a:spLocks noGrp="1"/>
          </p:cNvSpPr>
          <p:nvPr>
            <p:ph idx="1"/>
          </p:nvPr>
        </p:nvSpPr>
        <p:spPr>
          <a:xfrm>
            <a:off x="838200" y="1214651"/>
            <a:ext cx="10515600" cy="5500048"/>
          </a:xfrm>
        </p:spPr>
        <p:txBody>
          <a:bodyPr>
            <a:normAutofit/>
          </a:bodyPr>
          <a:lstStyle/>
          <a:p>
            <a:pPr marL="0" indent="0">
              <a:buNone/>
            </a:pPr>
            <a:r>
              <a:rPr lang="en-GB" sz="2000" i="0" dirty="0">
                <a:solidFill>
                  <a:srgbClr val="000000"/>
                </a:solidFill>
                <a:effectLst/>
                <a:cs typeface="Vani" panose="02040502050405020303" pitchFamily="18" charset="0"/>
              </a:rPr>
              <a:t>15. Please provide any information that you consider we should take into account in assessing the equalities impact of the proposals for change. Before answering this question, please refer to Annex (C) of the consultation document.</a:t>
            </a:r>
          </a:p>
          <a:p>
            <a:r>
              <a:rPr lang="en-GB" sz="2000" i="1" dirty="0">
                <a:solidFill>
                  <a:schemeClr val="accent1"/>
                </a:solidFill>
                <a:effectLst/>
                <a:cs typeface="Vani" panose="02040502050405020303" pitchFamily="18" charset="0"/>
              </a:rPr>
              <a:t>None</a:t>
            </a:r>
          </a:p>
          <a:p>
            <a:endParaRPr lang="en-GB" sz="2000" i="1" dirty="0">
              <a:solidFill>
                <a:schemeClr val="accent1"/>
              </a:solidFill>
              <a:cs typeface="Vani" panose="02040502050405020303" pitchFamily="18" charset="0"/>
            </a:endParaRPr>
          </a:p>
          <a:p>
            <a:pPr marL="0" indent="0">
              <a:buNone/>
            </a:pPr>
            <a:r>
              <a:rPr lang="en-GB" sz="2000" b="1" u="sng" dirty="0">
                <a:effectLst/>
                <a:cs typeface="Vani" panose="02040502050405020303" pitchFamily="18" charset="0"/>
              </a:rPr>
              <a:t>Other Comments &amp; Proposals</a:t>
            </a:r>
          </a:p>
          <a:p>
            <a:r>
              <a:rPr lang="en-GB" sz="2000" dirty="0">
                <a:solidFill>
                  <a:srgbClr val="000000"/>
                </a:solidFill>
                <a:cs typeface="Vani" panose="02040502050405020303" pitchFamily="18" charset="0"/>
              </a:rPr>
              <a:t>There was no specific proposals on High Needs Funding. However, it did reference the future of block transfers.</a:t>
            </a:r>
          </a:p>
          <a:p>
            <a:r>
              <a:rPr lang="en-GB" sz="2000" dirty="0">
                <a:solidFill>
                  <a:srgbClr val="000000"/>
                </a:solidFill>
                <a:cs typeface="Vani" panose="02040502050405020303" pitchFamily="18" charset="0"/>
              </a:rPr>
              <a:t>The process of transferring funding from the school block to another (i.e. High Needs) will end with the introduction of the “Hard” NFF. However, a mechanism is expected to be developed to replace block transfers where LAs continue to face significant, unavoidable pressures on their high needs spending i.e. where areas have high usage of special schools and relatively low proportion of children with EHCPs educated in mainstream schools.  Therefore, implying there is an underlying expectation schools will be expected to contribute in some way. </a:t>
            </a:r>
          </a:p>
          <a:p>
            <a:r>
              <a:rPr lang="en-GB" sz="2000" dirty="0">
                <a:solidFill>
                  <a:srgbClr val="000000"/>
                </a:solidFill>
                <a:cs typeface="Vani" panose="02040502050405020303" pitchFamily="18" charset="0"/>
              </a:rPr>
              <a:t>The Schools Funding Forum role will be reviewed by the DFE in light of these proposals – but they still see a role for this group in relation to High Needs and Early years.</a:t>
            </a:r>
          </a:p>
          <a:p>
            <a:endParaRPr lang="en-GB" sz="2000" b="1" dirty="0">
              <a:solidFill>
                <a:srgbClr val="000000"/>
              </a:solidFill>
              <a:cs typeface="Vani" panose="02040502050405020303" pitchFamily="18" charset="0"/>
            </a:endParaRPr>
          </a:p>
          <a:p>
            <a:pPr marL="0" indent="0">
              <a:buNone/>
            </a:pPr>
            <a:endParaRPr lang="en-GB" b="1" dirty="0">
              <a:solidFill>
                <a:srgbClr val="000000"/>
              </a:solidFill>
              <a:latin typeface="Lato" panose="020F0502020204030203" pitchFamily="34" charset="0"/>
            </a:endParaRPr>
          </a:p>
        </p:txBody>
      </p:sp>
    </p:spTree>
    <p:extLst>
      <p:ext uri="{BB962C8B-B14F-4D97-AF65-F5344CB8AC3E}">
        <p14:creationId xmlns:p14="http://schemas.microsoft.com/office/powerpoint/2010/main" val="23873259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9D1028-CFF3-4A09-B47D-7D6C1A770C57}"/>
              </a:ext>
            </a:extLst>
          </p:cNvPr>
          <p:cNvSpPr>
            <a:spLocks noGrp="1"/>
          </p:cNvSpPr>
          <p:nvPr>
            <p:ph type="title"/>
          </p:nvPr>
        </p:nvSpPr>
        <p:spPr>
          <a:xfrm>
            <a:off x="838200" y="-307940"/>
            <a:ext cx="10515600" cy="1325563"/>
          </a:xfrm>
        </p:spPr>
        <p:txBody>
          <a:bodyPr>
            <a:normAutofit/>
          </a:bodyPr>
          <a:lstStyle/>
          <a:p>
            <a:r>
              <a:rPr lang="en-GB" b="0" i="0" dirty="0">
                <a:solidFill>
                  <a:srgbClr val="000000"/>
                </a:solidFill>
                <a:effectLst/>
                <a:latin typeface="Lato" panose="020F0502020204030203" pitchFamily="34" charset="0"/>
              </a:rPr>
              <a:t>Further comments</a:t>
            </a:r>
            <a:endParaRPr lang="en-GB" dirty="0"/>
          </a:p>
        </p:txBody>
      </p:sp>
      <p:sp>
        <p:nvSpPr>
          <p:cNvPr id="3" name="Content Placeholder 2">
            <a:extLst>
              <a:ext uri="{FF2B5EF4-FFF2-40B4-BE49-F238E27FC236}">
                <a16:creationId xmlns:a16="http://schemas.microsoft.com/office/drawing/2014/main" id="{618B2C7C-8C8E-4BD0-9D24-708F63791A94}"/>
              </a:ext>
            </a:extLst>
          </p:cNvPr>
          <p:cNvSpPr>
            <a:spLocks noGrp="1"/>
          </p:cNvSpPr>
          <p:nvPr>
            <p:ph idx="1"/>
          </p:nvPr>
        </p:nvSpPr>
        <p:spPr>
          <a:xfrm>
            <a:off x="395785" y="561383"/>
            <a:ext cx="11546006" cy="5735234"/>
          </a:xfrm>
        </p:spPr>
        <p:txBody>
          <a:bodyPr>
            <a:normAutofit fontScale="25000" lnSpcReduction="20000"/>
          </a:bodyPr>
          <a:lstStyle/>
          <a:p>
            <a:pPr marL="0" indent="0">
              <a:buNone/>
            </a:pPr>
            <a:r>
              <a:rPr lang="en-GB" sz="8000" b="1" i="0" dirty="0">
                <a:solidFill>
                  <a:srgbClr val="000000"/>
                </a:solidFill>
                <a:effectLst/>
              </a:rPr>
              <a:t>16. Do you have any further comments on our move to complete the reforms to the National Funding Formula? (not covered in other sections)</a:t>
            </a:r>
          </a:p>
          <a:p>
            <a:r>
              <a:rPr lang="en-GB" sz="7200" dirty="0">
                <a:solidFill>
                  <a:schemeClr val="accent1"/>
                </a:solidFill>
              </a:rPr>
              <a:t>We have generally supported the move towards the National Funding Formula, this is reflected in the fact we mirror many of the NFF rates within our local formula, however we also recognise the need for some flexibility to address local needs, where appropriate.  </a:t>
            </a:r>
          </a:p>
          <a:p>
            <a:r>
              <a:rPr lang="en-GB" sz="7200" dirty="0">
                <a:solidFill>
                  <a:schemeClr val="accent1"/>
                </a:solidFill>
              </a:rPr>
              <a:t>We have historically been a lower funded authority compared to others (particularly the London Boroughs). Our secondary rate is currently ranked 107 out of 150 LAs whilst our primary rate is ranked 137ths!. The consultation specifically references our Local Authority as a reason why the current NFF system doesn’t go far enough in addressing this inequality. Unfortunately, this consultation has been written in a way that implies this will be resolved by removing local discretion in setting the schools budget formula however this is just not the case. Even if we did fully mirror the NFF this particular school would still receive less than the average funding and around a 1/3</a:t>
            </a:r>
            <a:r>
              <a:rPr lang="en-GB" sz="7200" baseline="30000" dirty="0">
                <a:solidFill>
                  <a:schemeClr val="accent1"/>
                </a:solidFill>
              </a:rPr>
              <a:t>rd</a:t>
            </a:r>
            <a:r>
              <a:rPr lang="en-GB" sz="7200" dirty="0">
                <a:solidFill>
                  <a:schemeClr val="accent1"/>
                </a:solidFill>
              </a:rPr>
              <a:t> less than the highest funded equivalent school in hackney! Your comparison also makes no reference to circumstances as to why we were not mirroring the NFF: the transfer of 1% to high needs block to support inclusion in mainstream schools. A clear example of where collective responsibility is having to be taken. </a:t>
            </a:r>
          </a:p>
          <a:p>
            <a:r>
              <a:rPr lang="en-GB" sz="7200" dirty="0">
                <a:solidFill>
                  <a:schemeClr val="accent1"/>
                </a:solidFill>
              </a:rPr>
              <a:t>The timescales for the transition mean that the inequality in funding will not be addressed anytime soon. Schools that receive significantly more funding per pupil will continue to be protected at their historic per pupil rate and even though LAs such as Hackney will receive minimal future increases it is going to take a significant amount of time before OLA’s like ours can catch up! Particularly if you keep setting the national minimum funding guarantee at 1 percentage point lower than the increase for all other factors!</a:t>
            </a:r>
          </a:p>
          <a:p>
            <a:r>
              <a:rPr lang="en-GB" sz="7200" dirty="0">
                <a:solidFill>
                  <a:schemeClr val="accent1"/>
                </a:solidFill>
              </a:rPr>
              <a:t>We continue to be concerned the key principle of fairness is not being achieved by the continued pooling of budgets by Multi Academy Trusts where academies trusts operate different methods of distribution to their academies meaning individual academies of similar size and make up will see very different levels of funding depending on how MATs choose to distribute their allocation.  Yet this local form of local flexibility is the exactly what the DfE is attempting to stop by excluding LAs from school funding arrangements. The process of pooling budgets continues to undermine the principle of the NFF where all school budgets are based on a single formulae. The DFE should consider a model where a percentage of the school budget should be based on a core formula with the remainder to address local needs (which could be addressed through the Academy Trusts or Schools Funding Forum on behalf of maintained schools).   </a:t>
            </a:r>
          </a:p>
          <a:p>
            <a:endParaRPr lang="en-GB" dirty="0">
              <a:solidFill>
                <a:srgbClr val="000000"/>
              </a:solidFill>
              <a:latin typeface="Lato" panose="020F0502020204030203" pitchFamily="34" charset="0"/>
            </a:endParaRPr>
          </a:p>
        </p:txBody>
      </p:sp>
    </p:spTree>
    <p:extLst>
      <p:ext uri="{BB962C8B-B14F-4D97-AF65-F5344CB8AC3E}">
        <p14:creationId xmlns:p14="http://schemas.microsoft.com/office/powerpoint/2010/main" val="4851812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9D1028-CFF3-4A09-B47D-7D6C1A770C57}"/>
              </a:ext>
            </a:extLst>
          </p:cNvPr>
          <p:cNvSpPr>
            <a:spLocks noGrp="1"/>
          </p:cNvSpPr>
          <p:nvPr>
            <p:ph type="title"/>
          </p:nvPr>
        </p:nvSpPr>
        <p:spPr>
          <a:xfrm>
            <a:off x="715370" y="-332451"/>
            <a:ext cx="10515600" cy="1325563"/>
          </a:xfrm>
        </p:spPr>
        <p:txBody>
          <a:bodyPr>
            <a:normAutofit/>
          </a:bodyPr>
          <a:lstStyle/>
          <a:p>
            <a:r>
              <a:rPr lang="en-GB" b="0" i="0" dirty="0">
                <a:solidFill>
                  <a:srgbClr val="000000"/>
                </a:solidFill>
                <a:effectLst/>
                <a:latin typeface="Lato" panose="020F0502020204030203" pitchFamily="34" charset="0"/>
              </a:rPr>
              <a:t>Further comments</a:t>
            </a:r>
            <a:endParaRPr lang="en-GB" dirty="0"/>
          </a:p>
        </p:txBody>
      </p:sp>
      <p:sp>
        <p:nvSpPr>
          <p:cNvPr id="3" name="Content Placeholder 2">
            <a:extLst>
              <a:ext uri="{FF2B5EF4-FFF2-40B4-BE49-F238E27FC236}">
                <a16:creationId xmlns:a16="http://schemas.microsoft.com/office/drawing/2014/main" id="{618B2C7C-8C8E-4BD0-9D24-708F63791A94}"/>
              </a:ext>
            </a:extLst>
          </p:cNvPr>
          <p:cNvSpPr>
            <a:spLocks noGrp="1"/>
          </p:cNvSpPr>
          <p:nvPr>
            <p:ph idx="1"/>
          </p:nvPr>
        </p:nvSpPr>
        <p:spPr>
          <a:xfrm>
            <a:off x="122830" y="561383"/>
            <a:ext cx="12069170" cy="5735234"/>
          </a:xfrm>
        </p:spPr>
        <p:txBody>
          <a:bodyPr>
            <a:noAutofit/>
          </a:bodyPr>
          <a:lstStyle/>
          <a:p>
            <a:pPr marL="0" indent="0">
              <a:buNone/>
            </a:pPr>
            <a:r>
              <a:rPr lang="en-GB" sz="2000" b="1" i="0" dirty="0">
                <a:solidFill>
                  <a:srgbClr val="000000"/>
                </a:solidFill>
                <a:effectLst/>
              </a:rPr>
              <a:t>16 (continued). Do you have any further comments on our move to complete the reforms to the National Funding Formula?</a:t>
            </a:r>
          </a:p>
          <a:p>
            <a:r>
              <a:rPr lang="en-GB" sz="1900" dirty="0">
                <a:solidFill>
                  <a:schemeClr val="accent1"/>
                </a:solidFill>
              </a:rPr>
              <a:t>We are concerned there is still work to be done to ensure the NFF does reflect levels of need fairly. Protections elements such as the Minimum Per Pupil Funding Level and Minimum Funding Guarantee have eroded the underlying principles of the formula where schools with very different additional needs factors can result in similar per pupil funding rates and overfunded at historic levels. Further funding is required to ensure the basic entitlement factor is sufficient to fund the cost of education for all children with extra funding to meet additional needs. There is still the need to address the fairness of the formula for small schools. Recent changes to the sparsity factor was welcomed but did not apply to all. </a:t>
            </a:r>
          </a:p>
          <a:p>
            <a:r>
              <a:rPr lang="en-GB" sz="1900" dirty="0">
                <a:solidFill>
                  <a:schemeClr val="accent1"/>
                </a:solidFill>
              </a:rPr>
              <a:t>There is an urgency to resolve the High Needs Funding crisis and this consultation does not provide sufficient detail to understand the proposed relationship between the hard NFF and high needs funding in the future. </a:t>
            </a:r>
          </a:p>
          <a:p>
            <a:r>
              <a:rPr lang="en-GB" sz="1900" dirty="0">
                <a:solidFill>
                  <a:schemeClr val="accent1"/>
                </a:solidFill>
              </a:rPr>
              <a:t>It is important the move to a hard NFF does not undermine the statutory roles of the local authorities particularly in relation to the sufficiency of places further thought needs to given as to the impact these proposal could have.</a:t>
            </a:r>
          </a:p>
          <a:p>
            <a:r>
              <a:rPr lang="en-GB" sz="1900" dirty="0">
                <a:solidFill>
                  <a:schemeClr val="accent1"/>
                </a:solidFill>
              </a:rPr>
              <a:t>We welcome a further consultation on the future role of the Schools Funding Forum who are and have been an important decision-making and consultative body in support school funding decisions.</a:t>
            </a:r>
          </a:p>
          <a:p>
            <a:r>
              <a:rPr lang="en-GB" sz="1900" dirty="0">
                <a:solidFill>
                  <a:schemeClr val="accent1"/>
                </a:solidFill>
              </a:rPr>
              <a:t>Finally, it is clear from the consultation and wider policy decisions on the desire to pursue academisation. In this pursuit it is important the steps taken to achieve this aim do not put at risk the educational attainment of all children regardless of whether they educated in an academy or maintained school. The DFE must ensure the principles of the NFF are equally applied to both academies and maintained schools to avoid risking their financial security.</a:t>
            </a:r>
          </a:p>
        </p:txBody>
      </p:sp>
    </p:spTree>
    <p:extLst>
      <p:ext uri="{BB962C8B-B14F-4D97-AF65-F5344CB8AC3E}">
        <p14:creationId xmlns:p14="http://schemas.microsoft.com/office/powerpoint/2010/main" val="22719252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9D1028-CFF3-4A09-B47D-7D6C1A770C57}"/>
              </a:ext>
            </a:extLst>
          </p:cNvPr>
          <p:cNvSpPr>
            <a:spLocks noGrp="1"/>
          </p:cNvSpPr>
          <p:nvPr>
            <p:ph type="title"/>
          </p:nvPr>
        </p:nvSpPr>
        <p:spPr>
          <a:xfrm>
            <a:off x="838200" y="0"/>
            <a:ext cx="10515600" cy="1325563"/>
          </a:xfrm>
        </p:spPr>
        <p:txBody>
          <a:bodyPr/>
          <a:lstStyle/>
          <a:p>
            <a:r>
              <a:rPr lang="en-GB" dirty="0">
                <a:solidFill>
                  <a:srgbClr val="000000"/>
                </a:solidFill>
                <a:latin typeface="+mn-lt"/>
              </a:rPr>
              <a:t>Introduction</a:t>
            </a:r>
            <a:endParaRPr lang="en-GB" dirty="0">
              <a:latin typeface="+mn-lt"/>
            </a:endParaRPr>
          </a:p>
        </p:txBody>
      </p:sp>
      <p:sp>
        <p:nvSpPr>
          <p:cNvPr id="3" name="Content Placeholder 2">
            <a:extLst>
              <a:ext uri="{FF2B5EF4-FFF2-40B4-BE49-F238E27FC236}">
                <a16:creationId xmlns:a16="http://schemas.microsoft.com/office/drawing/2014/main" id="{618B2C7C-8C8E-4BD0-9D24-708F63791A94}"/>
              </a:ext>
            </a:extLst>
          </p:cNvPr>
          <p:cNvSpPr>
            <a:spLocks noGrp="1"/>
          </p:cNvSpPr>
          <p:nvPr>
            <p:ph idx="1"/>
          </p:nvPr>
        </p:nvSpPr>
        <p:spPr>
          <a:xfrm>
            <a:off x="838200" y="1417983"/>
            <a:ext cx="10515600" cy="4758980"/>
          </a:xfrm>
        </p:spPr>
        <p:txBody>
          <a:bodyPr>
            <a:normAutofit lnSpcReduction="10000"/>
          </a:bodyPr>
          <a:lstStyle/>
          <a:p>
            <a:r>
              <a:rPr lang="en-GB" sz="1800" dirty="0">
                <a:effectLst/>
                <a:latin typeface="Calibri" panose="020F0502020204030204" pitchFamily="34" charset="0"/>
                <a:ea typeface="Calibri" panose="020F0502020204030204" pitchFamily="34" charset="0"/>
                <a:cs typeface="Times New Roman" panose="02020603050405020304" pitchFamily="18" charset="0"/>
              </a:rPr>
              <a:t>This consultation sets outs DFE’s next steps in moving to a “Hard” National Funding Formula (NFF) for the core funding of all primary and secondary schools (funding for year R to Year 11). </a:t>
            </a:r>
          </a:p>
          <a:p>
            <a:pPr marL="0" indent="0">
              <a:buNone/>
            </a:pPr>
            <a:r>
              <a:rPr lang="en-GB" sz="1800" dirty="0">
                <a:effectLst/>
                <a:latin typeface="Calibri" panose="020F0502020204030204" pitchFamily="34" charset="0"/>
                <a:ea typeface="Calibri" panose="020F0502020204030204" pitchFamily="34" charset="0"/>
                <a:cs typeface="Times New Roman" panose="02020603050405020304" pitchFamily="18" charset="0"/>
              </a:rPr>
              <a:t>	Under a “Hard” NFF: all individual school budgets across the country will be calculated using a single, 	consistent formula. This differs from the current arrangement (or “Soft” NFF) whereby a national 		funding formula is used to determine the total allocation for each local authority but the local 	authority still determines the final distribution between schools in their area (within defined 	parameters). </a:t>
            </a:r>
          </a:p>
          <a:p>
            <a:r>
              <a:rPr lang="en-GB" sz="1800" dirty="0">
                <a:effectLst/>
                <a:latin typeface="Calibri" panose="020F0502020204030204" pitchFamily="34" charset="0"/>
                <a:ea typeface="Calibri" panose="020F0502020204030204" pitchFamily="34" charset="0"/>
                <a:cs typeface="Times New Roman" panose="02020603050405020304" pitchFamily="18" charset="0"/>
              </a:rPr>
              <a:t>The school budget includes the main core budget provided to all schools and additional funding provided to growing schools or protection for those subject to falling roll </a:t>
            </a:r>
          </a:p>
          <a:p>
            <a:r>
              <a:rPr lang="en-GB" sz="1800" dirty="0">
                <a:effectLst/>
                <a:latin typeface="Calibri" panose="020F0502020204030204" pitchFamily="34" charset="0"/>
                <a:ea typeface="Calibri" panose="020F0502020204030204" pitchFamily="34" charset="0"/>
                <a:cs typeface="Times New Roman" panose="02020603050405020304" pitchFamily="18" charset="0"/>
              </a:rPr>
              <a:t>By moving towards a hard NFF, the DfE aims to further embed the following principles in the funding system: </a:t>
            </a:r>
          </a:p>
          <a:p>
            <a:pPr marL="0" indent="0">
              <a:buNone/>
            </a:pPr>
            <a:r>
              <a:rPr lang="en-GB" sz="1800" dirty="0">
                <a:latin typeface="Calibri" panose="020F0502020204030204" pitchFamily="34" charset="0"/>
                <a:ea typeface="Calibri" panose="020F0502020204030204" pitchFamily="34" charset="0"/>
                <a:cs typeface="Times New Roman" panose="02020603050405020304" pitchFamily="18" charset="0"/>
              </a:rPr>
              <a:t>	1. </a:t>
            </a:r>
            <a:r>
              <a:rPr lang="en-GB" sz="1800" b="1" dirty="0">
                <a:effectLst/>
                <a:latin typeface="Calibri" panose="020F0502020204030204" pitchFamily="34" charset="0"/>
                <a:ea typeface="Calibri" panose="020F0502020204030204" pitchFamily="34" charset="0"/>
                <a:cs typeface="Times New Roman" panose="02020603050405020304" pitchFamily="18" charset="0"/>
              </a:rPr>
              <a:t>Fairness</a:t>
            </a:r>
            <a:r>
              <a:rPr lang="en-GB" sz="1800" dirty="0">
                <a:effectLst/>
                <a:latin typeface="Calibri" panose="020F0502020204030204" pitchFamily="34" charset="0"/>
                <a:ea typeface="Calibri" panose="020F0502020204030204" pitchFamily="34" charset="0"/>
                <a:cs typeface="Times New Roman" panose="02020603050405020304" pitchFamily="18" charset="0"/>
              </a:rPr>
              <a:t> – each mainstream school funded on a consistent basis, to reflect their needs and 	circumstances. </a:t>
            </a:r>
          </a:p>
          <a:p>
            <a:pPr marL="0" indent="0">
              <a:buNone/>
            </a:pPr>
            <a:r>
              <a:rPr lang="en-GB" sz="1800" dirty="0">
                <a:latin typeface="Calibri" panose="020F0502020204030204" pitchFamily="34" charset="0"/>
                <a:ea typeface="Calibri" panose="020F0502020204030204" pitchFamily="34" charset="0"/>
                <a:cs typeface="Times New Roman" panose="02020603050405020304" pitchFamily="18" charset="0"/>
              </a:rPr>
              <a:t>	2. </a:t>
            </a:r>
            <a:r>
              <a:rPr lang="en-GB" sz="1800" b="1" dirty="0">
                <a:effectLst/>
                <a:latin typeface="Calibri" panose="020F0502020204030204" pitchFamily="34" charset="0"/>
                <a:ea typeface="Calibri" panose="020F0502020204030204" pitchFamily="34" charset="0"/>
                <a:cs typeface="Times New Roman" panose="02020603050405020304" pitchFamily="18" charset="0"/>
              </a:rPr>
              <a:t>Simplicity and transparency </a:t>
            </a:r>
            <a:r>
              <a:rPr lang="en-GB" sz="1800" dirty="0">
                <a:effectLst/>
                <a:latin typeface="Calibri" panose="020F0502020204030204" pitchFamily="34" charset="0"/>
                <a:ea typeface="Calibri" panose="020F0502020204030204" pitchFamily="34" charset="0"/>
                <a:cs typeface="Times New Roman" panose="02020603050405020304" pitchFamily="18" charset="0"/>
              </a:rPr>
              <a:t>– every individual mainstream school’s funding calculated through a 	single national formula transparent to all in the system. </a:t>
            </a:r>
          </a:p>
          <a:p>
            <a:pPr marL="0" indent="0">
              <a:buNone/>
            </a:pPr>
            <a:r>
              <a:rPr lang="en-GB" sz="1800" dirty="0">
                <a:effectLst/>
                <a:latin typeface="Calibri" panose="020F0502020204030204" pitchFamily="34" charset="0"/>
                <a:ea typeface="Calibri" panose="020F0502020204030204" pitchFamily="34" charset="0"/>
                <a:cs typeface="Times New Roman" panose="02020603050405020304" pitchFamily="18" charset="0"/>
              </a:rPr>
              <a:t>	3. </a:t>
            </a:r>
            <a:r>
              <a:rPr lang="en-GB" sz="1800" b="1" dirty="0">
                <a:effectLst/>
                <a:latin typeface="Calibri" panose="020F0502020204030204" pitchFamily="34" charset="0"/>
                <a:ea typeface="Calibri" panose="020F0502020204030204" pitchFamily="34" charset="0"/>
                <a:cs typeface="Times New Roman" panose="02020603050405020304" pitchFamily="18" charset="0"/>
              </a:rPr>
              <a:t>Efficient and predictable </a:t>
            </a:r>
            <a:r>
              <a:rPr lang="en-GB" sz="1800" dirty="0">
                <a:effectLst/>
                <a:latin typeface="Calibri" panose="020F0502020204030204" pitchFamily="34" charset="0"/>
                <a:ea typeface="Calibri" panose="020F0502020204030204" pitchFamily="34" charset="0"/>
                <a:cs typeface="Times New Roman" panose="02020603050405020304" pitchFamily="18" charset="0"/>
              </a:rPr>
              <a:t>– a single national formula through which funding is matched to relative 	need, creating greater predictability in funding and ensuring resources are distributed and used 	across the system as efficiently as possible.</a:t>
            </a:r>
          </a:p>
          <a:p>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u="sng" dirty="0"/>
          </a:p>
        </p:txBody>
      </p:sp>
    </p:spTree>
    <p:extLst>
      <p:ext uri="{BB962C8B-B14F-4D97-AF65-F5344CB8AC3E}">
        <p14:creationId xmlns:p14="http://schemas.microsoft.com/office/powerpoint/2010/main" val="41697257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9D1028-CFF3-4A09-B47D-7D6C1A770C57}"/>
              </a:ext>
            </a:extLst>
          </p:cNvPr>
          <p:cNvSpPr>
            <a:spLocks noGrp="1"/>
          </p:cNvSpPr>
          <p:nvPr>
            <p:ph type="title"/>
          </p:nvPr>
        </p:nvSpPr>
        <p:spPr>
          <a:xfrm>
            <a:off x="838200" y="65915"/>
            <a:ext cx="10515600" cy="1325563"/>
          </a:xfrm>
        </p:spPr>
        <p:txBody>
          <a:bodyPr/>
          <a:lstStyle/>
          <a:p>
            <a:r>
              <a:rPr lang="en-GB" b="0" i="0" dirty="0">
                <a:solidFill>
                  <a:srgbClr val="000000"/>
                </a:solidFill>
                <a:effectLst/>
                <a:latin typeface="+mn-lt"/>
              </a:rPr>
              <a:t>The scope of the end state NFF (</a:t>
            </a:r>
            <a:r>
              <a:rPr lang="en-GB" dirty="0">
                <a:solidFill>
                  <a:srgbClr val="000000"/>
                </a:solidFill>
                <a:latin typeface="+mn-lt"/>
              </a:rPr>
              <a:t>3.1)</a:t>
            </a:r>
            <a:endParaRPr lang="en-GB" dirty="0">
              <a:latin typeface="+mn-lt"/>
            </a:endParaRPr>
          </a:p>
        </p:txBody>
      </p:sp>
      <p:sp>
        <p:nvSpPr>
          <p:cNvPr id="3" name="Content Placeholder 2">
            <a:extLst>
              <a:ext uri="{FF2B5EF4-FFF2-40B4-BE49-F238E27FC236}">
                <a16:creationId xmlns:a16="http://schemas.microsoft.com/office/drawing/2014/main" id="{618B2C7C-8C8E-4BD0-9D24-708F63791A94}"/>
              </a:ext>
            </a:extLst>
          </p:cNvPr>
          <p:cNvSpPr>
            <a:spLocks noGrp="1"/>
          </p:cNvSpPr>
          <p:nvPr>
            <p:ph idx="1"/>
          </p:nvPr>
        </p:nvSpPr>
        <p:spPr>
          <a:xfrm>
            <a:off x="838200" y="1007165"/>
            <a:ext cx="10515600" cy="5618921"/>
          </a:xfrm>
        </p:spPr>
        <p:txBody>
          <a:bodyPr>
            <a:normAutofit fontScale="92500" lnSpcReduction="10000"/>
          </a:bodyPr>
          <a:lstStyle/>
          <a:p>
            <a:pPr marL="0" indent="0">
              <a:buNone/>
            </a:pPr>
            <a:r>
              <a:rPr lang="en-GB" sz="2200" b="1" i="0" u="sng" dirty="0">
                <a:solidFill>
                  <a:srgbClr val="000000"/>
                </a:solidFill>
                <a:effectLst/>
                <a:latin typeface="Calibri (Body)"/>
                <a:cs typeface="Vani" panose="02040502050405020303" pitchFamily="18" charset="0"/>
              </a:rPr>
              <a:t>Proposal</a:t>
            </a:r>
          </a:p>
          <a:p>
            <a:pPr marL="0" indent="0">
              <a:buNone/>
            </a:pPr>
            <a:r>
              <a:rPr lang="en-GB" sz="2200" dirty="0">
                <a:solidFill>
                  <a:srgbClr val="000000"/>
                </a:solidFill>
                <a:latin typeface="Calibri (Body)"/>
                <a:cs typeface="Vani" panose="02040502050405020303" pitchFamily="18" charset="0"/>
              </a:rPr>
              <a:t>A</a:t>
            </a:r>
            <a:r>
              <a:rPr lang="en-GB" sz="2200" i="0" dirty="0">
                <a:solidFill>
                  <a:srgbClr val="000000"/>
                </a:solidFill>
                <a:effectLst/>
                <a:latin typeface="Calibri (Body)"/>
                <a:cs typeface="Vani" panose="02040502050405020303" pitchFamily="18" charset="0"/>
              </a:rPr>
              <a:t>ll parts of the formula used to calculate the main schools’ budget will be calculated under a single national approach (there will be no local authority discretion to any part of the formula). This will include automating both premise related factors and additional funding provided to growing schools and those subject to significant falling rolls.</a:t>
            </a:r>
          </a:p>
          <a:p>
            <a:pPr marL="0" indent="0">
              <a:buNone/>
            </a:pPr>
            <a:r>
              <a:rPr lang="en-GB" sz="2200" i="0" dirty="0">
                <a:solidFill>
                  <a:srgbClr val="000000"/>
                </a:solidFill>
                <a:effectLst/>
                <a:latin typeface="Calibri (Body)"/>
                <a:cs typeface="Vani" panose="02040502050405020303" pitchFamily="18" charset="0"/>
              </a:rPr>
              <a:t>Currently Local Authorities can vary the factors they include in their local formula and vary the amounts with</a:t>
            </a:r>
            <a:r>
              <a:rPr lang="en-GB" sz="2200" dirty="0">
                <a:solidFill>
                  <a:srgbClr val="000000"/>
                </a:solidFill>
                <a:latin typeface="Calibri (Body)"/>
                <a:cs typeface="Vani" panose="02040502050405020303" pitchFamily="18" charset="0"/>
              </a:rPr>
              <a:t>in certain parameters. Local Authorities set their own growth &amp; falling roll policy. </a:t>
            </a:r>
          </a:p>
          <a:p>
            <a:pPr marL="0" indent="0">
              <a:buNone/>
            </a:pPr>
            <a:endParaRPr lang="en-GB" sz="2200" i="0" dirty="0">
              <a:solidFill>
                <a:srgbClr val="000000"/>
              </a:solidFill>
              <a:effectLst/>
              <a:latin typeface="Calibri (Body)"/>
              <a:cs typeface="Vani" panose="02040502050405020303" pitchFamily="18" charset="0"/>
            </a:endParaRPr>
          </a:p>
          <a:p>
            <a:pPr marL="0" indent="0">
              <a:buNone/>
            </a:pPr>
            <a:r>
              <a:rPr lang="en-GB" sz="2200" b="1" u="sng" dirty="0">
                <a:solidFill>
                  <a:srgbClr val="000000"/>
                </a:solidFill>
                <a:latin typeface="Calibri (Body)"/>
                <a:cs typeface="Vani" panose="02040502050405020303" pitchFamily="18" charset="0"/>
              </a:rPr>
              <a:t>Questions</a:t>
            </a:r>
            <a:endParaRPr lang="en-GB" sz="2200" b="1" i="0" u="sng" dirty="0">
              <a:solidFill>
                <a:srgbClr val="000000"/>
              </a:solidFill>
              <a:effectLst/>
              <a:latin typeface="Calibri (Body)"/>
              <a:cs typeface="Vani" panose="02040502050405020303" pitchFamily="18" charset="0"/>
            </a:endParaRPr>
          </a:p>
          <a:p>
            <a:pPr marL="0" indent="0">
              <a:buNone/>
            </a:pPr>
            <a:r>
              <a:rPr lang="en-GB" sz="2200" b="1" i="0" dirty="0">
                <a:solidFill>
                  <a:srgbClr val="000000"/>
                </a:solidFill>
                <a:effectLst/>
                <a:latin typeface="Calibri (Body)"/>
                <a:cs typeface="Vani" panose="02040502050405020303" pitchFamily="18" charset="0"/>
              </a:rPr>
              <a:t>1. Do you agree that our aim should be that the directly applied NFF should include all pupil-led and school-led funding factors and that all funding distributed by the NFF should be allocated to schools on the basis of the hard formula, without further local adjustment through local formulae?</a:t>
            </a:r>
          </a:p>
          <a:p>
            <a:pPr marL="0" indent="0">
              <a:buNone/>
            </a:pPr>
            <a:r>
              <a:rPr lang="en-GB" sz="2200" dirty="0">
                <a:solidFill>
                  <a:srgbClr val="000000"/>
                </a:solidFill>
                <a:latin typeface="Calibri (Body)"/>
                <a:cs typeface="Vani" panose="02040502050405020303" pitchFamily="18" charset="0"/>
              </a:rPr>
              <a:t>Yes				</a:t>
            </a:r>
            <a:r>
              <a:rPr lang="en-GB" sz="2200" i="1" dirty="0">
                <a:solidFill>
                  <a:schemeClr val="tx2"/>
                </a:solidFill>
                <a:highlight>
                  <a:srgbClr val="FFFF00"/>
                </a:highlight>
                <a:latin typeface="Calibri (Body)"/>
                <a:cs typeface="Vani" panose="02040502050405020303" pitchFamily="18" charset="0"/>
              </a:rPr>
              <a:t>No</a:t>
            </a:r>
            <a:r>
              <a:rPr lang="en-GB" sz="2200" dirty="0">
                <a:solidFill>
                  <a:srgbClr val="000000"/>
                </a:solidFill>
                <a:latin typeface="Calibri (Body)"/>
                <a:cs typeface="Vani" panose="02040502050405020303" pitchFamily="18" charset="0"/>
              </a:rPr>
              <a:t>			Unsure</a:t>
            </a:r>
          </a:p>
          <a:p>
            <a:endParaRPr lang="en-GB" sz="2200" dirty="0">
              <a:solidFill>
                <a:schemeClr val="accent1"/>
              </a:solidFill>
              <a:latin typeface="Calibri (Body)"/>
              <a:cs typeface="Vani" panose="02040502050405020303" pitchFamily="18" charset="0"/>
            </a:endParaRPr>
          </a:p>
          <a:p>
            <a:r>
              <a:rPr lang="en-GB" sz="2200" i="1" dirty="0">
                <a:latin typeface="Calibri (Body)"/>
                <a:cs typeface="Vani" panose="02040502050405020303" pitchFamily="18" charset="0"/>
              </a:rPr>
              <a:t>Kent has always supported the principle of the NFF but with an element of local discretion to address local need.  See question 16 for further comments along with specific comments regarding premises (question 2) and growth/falling roll policies (question 4)</a:t>
            </a:r>
          </a:p>
          <a:p>
            <a:pPr marL="0" indent="0">
              <a:buNone/>
            </a:pPr>
            <a:endParaRPr lang="en-GB" dirty="0">
              <a:solidFill>
                <a:schemeClr val="accent1"/>
              </a:solidFill>
              <a:latin typeface="Lato" panose="020F0502020204030203" pitchFamily="34" charset="0"/>
            </a:endParaRPr>
          </a:p>
        </p:txBody>
      </p:sp>
    </p:spTree>
    <p:extLst>
      <p:ext uri="{BB962C8B-B14F-4D97-AF65-F5344CB8AC3E}">
        <p14:creationId xmlns:p14="http://schemas.microsoft.com/office/powerpoint/2010/main" val="1003732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9D1028-CFF3-4A09-B47D-7D6C1A770C57}"/>
              </a:ext>
            </a:extLst>
          </p:cNvPr>
          <p:cNvSpPr>
            <a:spLocks noGrp="1"/>
          </p:cNvSpPr>
          <p:nvPr>
            <p:ph type="title"/>
          </p:nvPr>
        </p:nvSpPr>
        <p:spPr/>
        <p:txBody>
          <a:bodyPr>
            <a:normAutofit fontScale="90000"/>
          </a:bodyPr>
          <a:lstStyle/>
          <a:p>
            <a:r>
              <a:rPr lang="en-GB" b="0" i="0" dirty="0">
                <a:solidFill>
                  <a:srgbClr val="000000"/>
                </a:solidFill>
                <a:effectLst/>
                <a:latin typeface="+mn-lt"/>
                <a:cs typeface="Vani" panose="02040502050405020303" pitchFamily="18" charset="0"/>
              </a:rPr>
              <a:t>Developing the schools NFF to support the end state NFF (Section 3.2)</a:t>
            </a:r>
            <a:br>
              <a:rPr lang="en-GB" b="0" i="0" dirty="0">
                <a:solidFill>
                  <a:srgbClr val="000000"/>
                </a:solidFill>
                <a:effectLst/>
                <a:latin typeface="Lato" panose="020F0502020204030203" pitchFamily="34" charset="0"/>
              </a:rPr>
            </a:br>
            <a:endParaRPr lang="en-GB" dirty="0"/>
          </a:p>
        </p:txBody>
      </p:sp>
      <p:sp>
        <p:nvSpPr>
          <p:cNvPr id="3" name="Content Placeholder 2">
            <a:extLst>
              <a:ext uri="{FF2B5EF4-FFF2-40B4-BE49-F238E27FC236}">
                <a16:creationId xmlns:a16="http://schemas.microsoft.com/office/drawing/2014/main" id="{618B2C7C-8C8E-4BD0-9D24-708F63791A94}"/>
              </a:ext>
            </a:extLst>
          </p:cNvPr>
          <p:cNvSpPr>
            <a:spLocks noGrp="1"/>
          </p:cNvSpPr>
          <p:nvPr>
            <p:ph idx="1"/>
          </p:nvPr>
        </p:nvSpPr>
        <p:spPr>
          <a:xfrm>
            <a:off x="838200" y="1690687"/>
            <a:ext cx="10515600" cy="4802187"/>
          </a:xfrm>
        </p:spPr>
        <p:txBody>
          <a:bodyPr>
            <a:noAutofit/>
          </a:bodyPr>
          <a:lstStyle/>
          <a:p>
            <a:pPr marL="0" indent="0">
              <a:buNone/>
            </a:pPr>
            <a:r>
              <a:rPr lang="en-GB" sz="2000" b="1" i="0" dirty="0">
                <a:solidFill>
                  <a:srgbClr val="000000"/>
                </a:solidFill>
                <a:effectLst/>
                <a:latin typeface="Lato" panose="020F0502020204030203" pitchFamily="34" charset="0"/>
              </a:rPr>
              <a:t>2</a:t>
            </a:r>
            <a:r>
              <a:rPr lang="en-GB" sz="2000" b="1" i="0" dirty="0">
                <a:solidFill>
                  <a:srgbClr val="000000"/>
                </a:solidFill>
                <a:effectLst/>
                <a:cs typeface="Vani" panose="02040502050405020303" pitchFamily="18" charset="0"/>
              </a:rPr>
              <a:t>. Do you have any comments on how we could reform premises funding during the transition to the directly applied NFF?</a:t>
            </a:r>
            <a:endParaRPr lang="en-GB" sz="2000" b="1" dirty="0">
              <a:solidFill>
                <a:schemeClr val="accent1"/>
              </a:solidFill>
              <a:cs typeface="Vani" panose="02040502050405020303" pitchFamily="18" charset="0"/>
            </a:endParaRPr>
          </a:p>
          <a:p>
            <a:r>
              <a:rPr lang="en-GB" sz="2000" dirty="0">
                <a:solidFill>
                  <a:schemeClr val="accent1"/>
                </a:solidFill>
                <a:cs typeface="Vani" panose="02040502050405020303" pitchFamily="18" charset="0"/>
              </a:rPr>
              <a:t>We have concerns that your desire to standardise, simplify and formalise all aspects of the formula puts at risk your ambition of fairness if you do not allow some ability to reflect individual school circumstances. </a:t>
            </a:r>
          </a:p>
          <a:p>
            <a:r>
              <a:rPr lang="en-GB" sz="2000" dirty="0">
                <a:solidFill>
                  <a:schemeClr val="accent1"/>
                </a:solidFill>
                <a:cs typeface="Vani" panose="02040502050405020303" pitchFamily="18" charset="0"/>
              </a:rPr>
              <a:t> Exceptional circumstances and the PFI factors are two examples of unique circumstances which will not affect the majority of schools but can have a significant impact on those affected.  </a:t>
            </a:r>
          </a:p>
          <a:p>
            <a:r>
              <a:rPr lang="en-GB" sz="2000" dirty="0">
                <a:solidFill>
                  <a:schemeClr val="accent1"/>
                </a:solidFill>
                <a:cs typeface="Vani" panose="02040502050405020303" pitchFamily="18" charset="0"/>
              </a:rPr>
              <a:t>The lack of detail in the consultation makes it difficult to respond effectively on the future approach to exceptional circumstances – however, the council would not support a policy that would penalise a school for circumstances that are completely out of their control such as the need to rent further facilities to accommodate the basic needs of their children. By introducing a formulaic approach would enviably lead to “winners and losers”.   </a:t>
            </a:r>
          </a:p>
        </p:txBody>
      </p:sp>
    </p:spTree>
    <p:extLst>
      <p:ext uri="{BB962C8B-B14F-4D97-AF65-F5344CB8AC3E}">
        <p14:creationId xmlns:p14="http://schemas.microsoft.com/office/powerpoint/2010/main" val="27518359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9D1028-CFF3-4A09-B47D-7D6C1A770C57}"/>
              </a:ext>
            </a:extLst>
          </p:cNvPr>
          <p:cNvSpPr>
            <a:spLocks noGrp="1"/>
          </p:cNvSpPr>
          <p:nvPr>
            <p:ph type="title"/>
          </p:nvPr>
        </p:nvSpPr>
        <p:spPr/>
        <p:txBody>
          <a:bodyPr>
            <a:normAutofit fontScale="90000"/>
          </a:bodyPr>
          <a:lstStyle/>
          <a:p>
            <a:r>
              <a:rPr lang="en-GB" b="0" i="0" dirty="0">
                <a:solidFill>
                  <a:srgbClr val="000000"/>
                </a:solidFill>
                <a:effectLst/>
                <a:latin typeface="Lato" panose="020F0502020204030203" pitchFamily="34" charset="0"/>
              </a:rPr>
              <a:t>Developing the schools NFF to support the end state NFF (Section 3.2)</a:t>
            </a:r>
            <a:br>
              <a:rPr lang="en-GB" b="0" i="0" dirty="0">
                <a:solidFill>
                  <a:srgbClr val="000000"/>
                </a:solidFill>
                <a:effectLst/>
                <a:latin typeface="Lato" panose="020F0502020204030203" pitchFamily="34" charset="0"/>
              </a:rPr>
            </a:br>
            <a:endParaRPr lang="en-GB" dirty="0"/>
          </a:p>
        </p:txBody>
      </p:sp>
      <p:sp>
        <p:nvSpPr>
          <p:cNvPr id="3" name="Content Placeholder 2">
            <a:extLst>
              <a:ext uri="{FF2B5EF4-FFF2-40B4-BE49-F238E27FC236}">
                <a16:creationId xmlns:a16="http://schemas.microsoft.com/office/drawing/2014/main" id="{618B2C7C-8C8E-4BD0-9D24-708F63791A94}"/>
              </a:ext>
            </a:extLst>
          </p:cNvPr>
          <p:cNvSpPr>
            <a:spLocks noGrp="1"/>
          </p:cNvSpPr>
          <p:nvPr>
            <p:ph idx="1"/>
          </p:nvPr>
        </p:nvSpPr>
        <p:spPr>
          <a:xfrm>
            <a:off x="838200" y="1405719"/>
            <a:ext cx="10515600" cy="5186150"/>
          </a:xfrm>
        </p:spPr>
        <p:txBody>
          <a:bodyPr>
            <a:normAutofit fontScale="25000" lnSpcReduction="20000"/>
          </a:bodyPr>
          <a:lstStyle/>
          <a:p>
            <a:pPr marL="0" indent="0">
              <a:buNone/>
            </a:pPr>
            <a:r>
              <a:rPr lang="en-GB" sz="8000" b="1" i="0" dirty="0">
                <a:solidFill>
                  <a:srgbClr val="000000"/>
                </a:solidFill>
                <a:effectLst/>
              </a:rPr>
              <a:t>2. (continued) Do you have any comments on how we could reform premises funding during the transition to the directly applied NFF? </a:t>
            </a:r>
            <a:endParaRPr lang="en-GB" sz="8000" b="1" dirty="0">
              <a:solidFill>
                <a:schemeClr val="accent1"/>
              </a:solidFill>
            </a:endParaRPr>
          </a:p>
          <a:p>
            <a:r>
              <a:rPr lang="en-GB" sz="8000" dirty="0">
                <a:solidFill>
                  <a:schemeClr val="accent1"/>
                </a:solidFill>
                <a:cs typeface="Vani" panose="02040502050405020303" pitchFamily="18" charset="0"/>
              </a:rPr>
              <a:t>The amount allocated to the PFI factor will be determined by the unique arrangements in the PFI contracts and the associated future risks. There was no standardised approach to PFI contracts (or government funding) and Local Authorities will have made funding decisions based on their unique circumstances and risk appetite.  The DFE need to accept this will results in different funding approaches by Local Authorities. The financial risk associated with PFI schemes currently sits with Local Authorities not the DFE therefore any suggestions that could undermine a Local Authorities financial position is unacceptable. The suggestion of taking a “bottom-up approach” would result in a significant amount of work for very little gain. This is not the most appropriate use of DFE resources for a relatively small proportion of the formula. A more pragmatic solution should be sought. </a:t>
            </a:r>
            <a:endParaRPr lang="en-GB" sz="8000" dirty="0">
              <a:solidFill>
                <a:schemeClr val="accent1"/>
              </a:solidFill>
            </a:endParaRPr>
          </a:p>
          <a:p>
            <a:r>
              <a:rPr lang="en-GB" sz="8000" dirty="0">
                <a:solidFill>
                  <a:schemeClr val="accent1"/>
                </a:solidFill>
              </a:rPr>
              <a:t>It would make more sense for a national application system to be put in place where Local Authorities provide an update to both the exceptional circumstances and PFI factors each year.  </a:t>
            </a:r>
          </a:p>
          <a:p>
            <a:r>
              <a:rPr lang="en-GB" sz="8000" dirty="0">
                <a:solidFill>
                  <a:schemeClr val="accent1"/>
                </a:solidFill>
              </a:rPr>
              <a:t>The split site factor is one example where a more formulaic approach could be taken if schools could be identified, as there would be similar challenges faced by schools in the cost of running two sites</a:t>
            </a:r>
            <a:r>
              <a:rPr lang="en-GB" sz="8000" dirty="0">
                <a:solidFill>
                  <a:schemeClr val="tx2"/>
                </a:solidFill>
              </a:rPr>
              <a:t>.</a:t>
            </a:r>
          </a:p>
          <a:p>
            <a:endParaRPr lang="en-GB" sz="8000" dirty="0">
              <a:solidFill>
                <a:srgbClr val="000000"/>
              </a:solidFill>
            </a:endParaRPr>
          </a:p>
          <a:p>
            <a:r>
              <a:rPr lang="en-GB" sz="8000" i="1" dirty="0"/>
              <a:t>There are currently 3 schools in Kent receiving split site funding, 12 schools receiving the exception circumstances factor (including at least one where we are charging the mobiles costs) and 11 schools with a PFI factor. </a:t>
            </a:r>
          </a:p>
          <a:p>
            <a:endParaRPr lang="en-GB" dirty="0">
              <a:solidFill>
                <a:srgbClr val="000000"/>
              </a:solidFill>
              <a:latin typeface="Lato" panose="020F0502020204030203" pitchFamily="34" charset="0"/>
            </a:endParaRPr>
          </a:p>
          <a:p>
            <a:endParaRPr lang="en-GB" dirty="0">
              <a:solidFill>
                <a:srgbClr val="000000"/>
              </a:solidFill>
              <a:latin typeface="Lato" panose="020F0502020204030203" pitchFamily="34" charset="0"/>
            </a:endParaRPr>
          </a:p>
          <a:p>
            <a:endParaRPr lang="en-GB" dirty="0">
              <a:solidFill>
                <a:srgbClr val="000000"/>
              </a:solidFill>
              <a:latin typeface="Lato" panose="020F0502020204030203" pitchFamily="34" charset="0"/>
            </a:endParaRPr>
          </a:p>
        </p:txBody>
      </p:sp>
    </p:spTree>
    <p:extLst>
      <p:ext uri="{BB962C8B-B14F-4D97-AF65-F5344CB8AC3E}">
        <p14:creationId xmlns:p14="http://schemas.microsoft.com/office/powerpoint/2010/main" val="36663138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9D1028-CFF3-4A09-B47D-7D6C1A770C57}"/>
              </a:ext>
            </a:extLst>
          </p:cNvPr>
          <p:cNvSpPr>
            <a:spLocks noGrp="1"/>
          </p:cNvSpPr>
          <p:nvPr>
            <p:ph type="title"/>
          </p:nvPr>
        </p:nvSpPr>
        <p:spPr/>
        <p:txBody>
          <a:bodyPr>
            <a:normAutofit fontScale="90000"/>
          </a:bodyPr>
          <a:lstStyle/>
          <a:p>
            <a:r>
              <a:rPr lang="en-GB" b="0" i="0" dirty="0">
                <a:solidFill>
                  <a:srgbClr val="000000"/>
                </a:solidFill>
                <a:effectLst/>
                <a:latin typeface="Lato" panose="020F0502020204030203" pitchFamily="34" charset="0"/>
              </a:rPr>
              <a:t>Growth and falling rolls funding (section 3.3)</a:t>
            </a:r>
            <a:br>
              <a:rPr lang="en-GB" b="0" i="0" dirty="0">
                <a:solidFill>
                  <a:srgbClr val="000000"/>
                </a:solidFill>
                <a:effectLst/>
                <a:latin typeface="Lato" panose="020F0502020204030203" pitchFamily="34" charset="0"/>
              </a:rPr>
            </a:br>
            <a:br>
              <a:rPr lang="en-GB" b="0" i="0" dirty="0">
                <a:solidFill>
                  <a:srgbClr val="000000"/>
                </a:solidFill>
                <a:effectLst/>
                <a:latin typeface="Lato" panose="020F0502020204030203" pitchFamily="34" charset="0"/>
              </a:rPr>
            </a:br>
            <a:endParaRPr lang="en-GB" dirty="0"/>
          </a:p>
        </p:txBody>
      </p:sp>
      <p:sp>
        <p:nvSpPr>
          <p:cNvPr id="3" name="Content Placeholder 2">
            <a:extLst>
              <a:ext uri="{FF2B5EF4-FFF2-40B4-BE49-F238E27FC236}">
                <a16:creationId xmlns:a16="http://schemas.microsoft.com/office/drawing/2014/main" id="{618B2C7C-8C8E-4BD0-9D24-708F63791A94}"/>
              </a:ext>
            </a:extLst>
          </p:cNvPr>
          <p:cNvSpPr>
            <a:spLocks noGrp="1"/>
          </p:cNvSpPr>
          <p:nvPr>
            <p:ph idx="1"/>
          </p:nvPr>
        </p:nvSpPr>
        <p:spPr>
          <a:xfrm>
            <a:off x="838200" y="944384"/>
            <a:ext cx="10515600" cy="5913615"/>
          </a:xfrm>
        </p:spPr>
        <p:txBody>
          <a:bodyPr>
            <a:normAutofit fontScale="25000" lnSpcReduction="20000"/>
          </a:bodyPr>
          <a:lstStyle/>
          <a:p>
            <a:pPr marL="0" indent="0">
              <a:buNone/>
            </a:pPr>
            <a:r>
              <a:rPr lang="en-GB" sz="8000" b="1" i="0" u="sng" dirty="0">
                <a:solidFill>
                  <a:srgbClr val="000000"/>
                </a:solidFill>
                <a:effectLst/>
              </a:rPr>
              <a:t>Proposals</a:t>
            </a:r>
          </a:p>
          <a:p>
            <a:r>
              <a:rPr lang="en-GB" sz="8000" i="0" dirty="0">
                <a:solidFill>
                  <a:srgbClr val="000000"/>
                </a:solidFill>
                <a:effectLst/>
              </a:rPr>
              <a:t>Details are still to be developed but suggestions include a standardised formula for calculating the amount of growth funding a school will receive (replacing locally agreed growth policy supported by School Funding Forum).</a:t>
            </a:r>
          </a:p>
          <a:p>
            <a:r>
              <a:rPr lang="en-GB" sz="8000" i="0" dirty="0">
                <a:solidFill>
                  <a:srgbClr val="000000"/>
                </a:solidFill>
                <a:effectLst/>
              </a:rPr>
              <a:t>It </a:t>
            </a:r>
            <a:r>
              <a:rPr lang="en-GB" sz="8000" dirty="0">
                <a:solidFill>
                  <a:srgbClr val="000000"/>
                </a:solidFill>
              </a:rPr>
              <a:t>is also proposing Local Authorities will have two opportunities to submit details of growth requests to ESFA twice a year to include in the schools budget (one being November of the preceding year and the second in June)</a:t>
            </a:r>
          </a:p>
          <a:p>
            <a:r>
              <a:rPr lang="en-GB" sz="8000" i="0" dirty="0">
                <a:solidFill>
                  <a:srgbClr val="000000"/>
                </a:solidFill>
                <a:effectLst/>
              </a:rPr>
              <a:t>They are proposing to clawback growth funding from schools that don’t see the increase in the number of pupils as expected</a:t>
            </a:r>
          </a:p>
          <a:p>
            <a:r>
              <a:rPr lang="en-GB" sz="8000" dirty="0">
                <a:solidFill>
                  <a:srgbClr val="000000"/>
                </a:solidFill>
              </a:rPr>
              <a:t>They are proposing to continue the practice of providing in-year funding to academies who see significant pupil growth (not due to basic need) to hep support budgets whilst maintained schools will be expected to manage this type of pupil growth within their existing budgets. </a:t>
            </a:r>
          </a:p>
          <a:p>
            <a:r>
              <a:rPr lang="en-GB" sz="8000" i="0" dirty="0">
                <a:solidFill>
                  <a:srgbClr val="000000"/>
                </a:solidFill>
                <a:effectLst/>
              </a:rPr>
              <a:t>There will also be a standardised </a:t>
            </a:r>
            <a:r>
              <a:rPr lang="en-GB" sz="8000" dirty="0">
                <a:solidFill>
                  <a:srgbClr val="000000"/>
                </a:solidFill>
              </a:rPr>
              <a:t>falling roll formula</a:t>
            </a:r>
            <a:endParaRPr lang="en-GB" sz="8000" i="0" dirty="0">
              <a:solidFill>
                <a:srgbClr val="000000"/>
              </a:solidFill>
              <a:effectLst/>
            </a:endParaRPr>
          </a:p>
          <a:p>
            <a:pPr marL="0" indent="0">
              <a:buNone/>
            </a:pPr>
            <a:endParaRPr lang="en-GB" sz="8000" b="1" i="0" dirty="0">
              <a:solidFill>
                <a:srgbClr val="000000"/>
              </a:solidFill>
              <a:effectLst/>
            </a:endParaRPr>
          </a:p>
          <a:p>
            <a:pPr marL="0" indent="0">
              <a:buNone/>
            </a:pPr>
            <a:r>
              <a:rPr lang="en-GB" sz="8000" b="1" i="0" dirty="0">
                <a:solidFill>
                  <a:srgbClr val="000000"/>
                </a:solidFill>
                <a:effectLst/>
              </a:rPr>
              <a:t>3. Do you agree with our proposal to use national, standardised criteria to allocate all aspects of growth and falling rolls funding?</a:t>
            </a:r>
          </a:p>
          <a:p>
            <a:pPr marL="0" indent="0">
              <a:buNone/>
            </a:pPr>
            <a:r>
              <a:rPr lang="en-GB" sz="8000" dirty="0">
                <a:solidFill>
                  <a:srgbClr val="000000"/>
                </a:solidFill>
              </a:rPr>
              <a:t>Yes				</a:t>
            </a:r>
            <a:r>
              <a:rPr lang="en-GB" sz="8000" dirty="0">
                <a:solidFill>
                  <a:srgbClr val="000000"/>
                </a:solidFill>
                <a:highlight>
                  <a:srgbClr val="FFFF00"/>
                </a:highlight>
              </a:rPr>
              <a:t>No</a:t>
            </a:r>
            <a:r>
              <a:rPr lang="en-GB" sz="8000" dirty="0">
                <a:solidFill>
                  <a:srgbClr val="000000"/>
                </a:solidFill>
              </a:rPr>
              <a:t>			Unsure</a:t>
            </a:r>
          </a:p>
          <a:p>
            <a:r>
              <a:rPr lang="en-GB" sz="8000" i="1" dirty="0"/>
              <a:t>See question 4 for explanation</a:t>
            </a:r>
          </a:p>
          <a:p>
            <a:pPr marL="0" indent="0">
              <a:buNone/>
            </a:pPr>
            <a:endParaRPr lang="en-GB" sz="8000" i="0" dirty="0">
              <a:solidFill>
                <a:srgbClr val="000000"/>
              </a:solidFill>
              <a:effectLst/>
            </a:endParaRPr>
          </a:p>
          <a:p>
            <a:endParaRPr lang="en-GB" i="1" dirty="0">
              <a:solidFill>
                <a:srgbClr val="000000"/>
              </a:solidFill>
              <a:latin typeface="Lato" panose="020F0502020204030203" pitchFamily="34" charset="0"/>
            </a:endParaRPr>
          </a:p>
          <a:p>
            <a:endParaRPr lang="en-GB" i="1" dirty="0">
              <a:solidFill>
                <a:srgbClr val="000000"/>
              </a:solidFill>
              <a:latin typeface="Lato" panose="020F0502020204030203" pitchFamily="34" charset="0"/>
            </a:endParaRPr>
          </a:p>
        </p:txBody>
      </p:sp>
    </p:spTree>
    <p:extLst>
      <p:ext uri="{BB962C8B-B14F-4D97-AF65-F5344CB8AC3E}">
        <p14:creationId xmlns:p14="http://schemas.microsoft.com/office/powerpoint/2010/main" val="2806670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9D1028-CFF3-4A09-B47D-7D6C1A770C57}"/>
              </a:ext>
            </a:extLst>
          </p:cNvPr>
          <p:cNvSpPr>
            <a:spLocks noGrp="1"/>
          </p:cNvSpPr>
          <p:nvPr>
            <p:ph type="title"/>
          </p:nvPr>
        </p:nvSpPr>
        <p:spPr/>
        <p:txBody>
          <a:bodyPr>
            <a:normAutofit fontScale="90000"/>
          </a:bodyPr>
          <a:lstStyle/>
          <a:p>
            <a:r>
              <a:rPr lang="en-GB" b="0" i="0" dirty="0">
                <a:solidFill>
                  <a:srgbClr val="000000"/>
                </a:solidFill>
                <a:effectLst/>
                <a:latin typeface="Lato" panose="020F0502020204030203" pitchFamily="34" charset="0"/>
              </a:rPr>
              <a:t>Growth and falling rolls funding (section 3.3)</a:t>
            </a:r>
            <a:br>
              <a:rPr lang="en-GB" b="0" i="0" dirty="0">
                <a:solidFill>
                  <a:srgbClr val="000000"/>
                </a:solidFill>
                <a:effectLst/>
                <a:latin typeface="Lato" panose="020F0502020204030203" pitchFamily="34" charset="0"/>
              </a:rPr>
            </a:br>
            <a:br>
              <a:rPr lang="en-GB" b="0" i="0" dirty="0">
                <a:solidFill>
                  <a:srgbClr val="000000"/>
                </a:solidFill>
                <a:effectLst/>
                <a:latin typeface="Lato" panose="020F0502020204030203" pitchFamily="34" charset="0"/>
              </a:rPr>
            </a:br>
            <a:endParaRPr lang="en-GB" dirty="0"/>
          </a:p>
        </p:txBody>
      </p:sp>
      <p:sp>
        <p:nvSpPr>
          <p:cNvPr id="3" name="Content Placeholder 2">
            <a:extLst>
              <a:ext uri="{FF2B5EF4-FFF2-40B4-BE49-F238E27FC236}">
                <a16:creationId xmlns:a16="http://schemas.microsoft.com/office/drawing/2014/main" id="{618B2C7C-8C8E-4BD0-9D24-708F63791A94}"/>
              </a:ext>
            </a:extLst>
          </p:cNvPr>
          <p:cNvSpPr>
            <a:spLocks noGrp="1"/>
          </p:cNvSpPr>
          <p:nvPr>
            <p:ph idx="1"/>
          </p:nvPr>
        </p:nvSpPr>
        <p:spPr>
          <a:xfrm>
            <a:off x="838200" y="1027906"/>
            <a:ext cx="10515600" cy="5632201"/>
          </a:xfrm>
        </p:spPr>
        <p:txBody>
          <a:bodyPr>
            <a:noAutofit/>
          </a:bodyPr>
          <a:lstStyle/>
          <a:p>
            <a:pPr marL="0" indent="0">
              <a:buNone/>
            </a:pPr>
            <a:r>
              <a:rPr lang="en-GB" sz="2000" b="1" i="0" dirty="0">
                <a:solidFill>
                  <a:srgbClr val="000000"/>
                </a:solidFill>
                <a:effectLst/>
              </a:rPr>
              <a:t>4. Do you have any comments on our proposed approach to growth and falling rolls funding?</a:t>
            </a:r>
          </a:p>
          <a:p>
            <a:r>
              <a:rPr lang="en-GB" sz="2000" i="1" dirty="0">
                <a:solidFill>
                  <a:schemeClr val="accent1"/>
                </a:solidFill>
              </a:rPr>
              <a:t>Whilst we understand the Government’s wish to standardise all aspects of schools funding, we feels that there should still be elements of local discretion for Local Authorities, allowing them to react to changing circumstances more effectively.  One such area is the management and oversight of growth funding. Local Authorities are still responsible for the place planning across their area and therefore the ability to apply funding as appropriate is important to enable local authorities to work effectively. </a:t>
            </a:r>
          </a:p>
          <a:p>
            <a:r>
              <a:rPr lang="en-GB" sz="2000" i="1" dirty="0">
                <a:solidFill>
                  <a:schemeClr val="accent1"/>
                </a:solidFill>
              </a:rPr>
              <a:t>It is not clear from the consultation what is meant by “significant growth” this could either be a percentage of a school roll or minimum numbers of additional pupils to be included.</a:t>
            </a:r>
          </a:p>
          <a:p>
            <a:r>
              <a:rPr lang="en-GB" sz="2000" i="1" dirty="0">
                <a:solidFill>
                  <a:schemeClr val="accent1"/>
                </a:solidFill>
              </a:rPr>
              <a:t>We do not support a system that could potentially “clawback” funding from schools where growth does not occur as expected. When liaising with state funded schools to identify the opportunity for and introduce additional pupil places, schools will often ask for certainty in funding, if only for a predetermined period.  If a school is requested, in good faith, to expand its provision but it transpires that the anticipated number of additional pupils does not materialise, that school should not be penalised.  Regardless of whether the pupils arrive, the school will most likely have increased its staffing establishment and invested in additional resources.  To claw back based on the actual number of pupils attending, would have a detrimental impact on the schools financial position. But also the possibility impacts on our ability to secure sufficient school places if schools do not want to risk their own financial viability. </a:t>
            </a:r>
          </a:p>
        </p:txBody>
      </p:sp>
    </p:spTree>
    <p:extLst>
      <p:ext uri="{BB962C8B-B14F-4D97-AF65-F5344CB8AC3E}">
        <p14:creationId xmlns:p14="http://schemas.microsoft.com/office/powerpoint/2010/main" val="21218482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9D1028-CFF3-4A09-B47D-7D6C1A770C57}"/>
              </a:ext>
            </a:extLst>
          </p:cNvPr>
          <p:cNvSpPr>
            <a:spLocks noGrp="1"/>
          </p:cNvSpPr>
          <p:nvPr>
            <p:ph type="title"/>
          </p:nvPr>
        </p:nvSpPr>
        <p:spPr>
          <a:xfrm>
            <a:off x="838200" y="187704"/>
            <a:ext cx="10515600" cy="1325563"/>
          </a:xfrm>
        </p:spPr>
        <p:txBody>
          <a:bodyPr>
            <a:normAutofit fontScale="90000"/>
          </a:bodyPr>
          <a:lstStyle/>
          <a:p>
            <a:r>
              <a:rPr lang="en-GB" b="0" i="0" dirty="0">
                <a:solidFill>
                  <a:srgbClr val="000000"/>
                </a:solidFill>
                <a:effectLst/>
                <a:latin typeface="Lato" panose="020F0502020204030203" pitchFamily="34" charset="0"/>
              </a:rPr>
              <a:t>Growth and falling rolls funding (section 3.3)</a:t>
            </a:r>
            <a:br>
              <a:rPr lang="en-GB" b="0" i="0" dirty="0">
                <a:solidFill>
                  <a:srgbClr val="000000"/>
                </a:solidFill>
                <a:effectLst/>
                <a:latin typeface="Lato" panose="020F0502020204030203" pitchFamily="34" charset="0"/>
              </a:rPr>
            </a:br>
            <a:br>
              <a:rPr lang="en-GB" b="0" i="0" dirty="0">
                <a:solidFill>
                  <a:srgbClr val="000000"/>
                </a:solidFill>
                <a:effectLst/>
                <a:latin typeface="Lato" panose="020F0502020204030203" pitchFamily="34" charset="0"/>
              </a:rPr>
            </a:br>
            <a:endParaRPr lang="en-GB" dirty="0"/>
          </a:p>
        </p:txBody>
      </p:sp>
      <p:sp>
        <p:nvSpPr>
          <p:cNvPr id="3" name="Content Placeholder 2">
            <a:extLst>
              <a:ext uri="{FF2B5EF4-FFF2-40B4-BE49-F238E27FC236}">
                <a16:creationId xmlns:a16="http://schemas.microsoft.com/office/drawing/2014/main" id="{618B2C7C-8C8E-4BD0-9D24-708F63791A94}"/>
              </a:ext>
            </a:extLst>
          </p:cNvPr>
          <p:cNvSpPr>
            <a:spLocks noGrp="1"/>
          </p:cNvSpPr>
          <p:nvPr>
            <p:ph idx="1"/>
          </p:nvPr>
        </p:nvSpPr>
        <p:spPr>
          <a:xfrm>
            <a:off x="838200" y="624527"/>
            <a:ext cx="10515600" cy="5608945"/>
          </a:xfrm>
        </p:spPr>
        <p:txBody>
          <a:bodyPr>
            <a:normAutofit fontScale="25000" lnSpcReduction="20000"/>
          </a:bodyPr>
          <a:lstStyle/>
          <a:p>
            <a:pPr marL="0" indent="0">
              <a:buNone/>
            </a:pPr>
            <a:r>
              <a:rPr lang="en-GB" sz="8000" b="1" i="0" dirty="0">
                <a:solidFill>
                  <a:srgbClr val="000000"/>
                </a:solidFill>
                <a:effectLst/>
                <a:cs typeface="Vani" panose="02040502050405020303" pitchFamily="18" charset="0"/>
              </a:rPr>
              <a:t>4 (continued). Do you have any comments on our proposed approach to growth and falling rolls funding?</a:t>
            </a:r>
          </a:p>
          <a:p>
            <a:r>
              <a:rPr lang="en-GB" sz="8000" i="1" dirty="0">
                <a:solidFill>
                  <a:schemeClr val="accent1"/>
                </a:solidFill>
              </a:rPr>
              <a:t>Consideration need to be given to “short-term growth funding”. Local Authorities need the flexibility to react quickly to changing circumstances in a particular planning area.  If the migration trends vary and there are unexpected levels of need for places in a particular year group, a Local Authority often has to react quickly to identify opportunities to introduce “bulge” or temporary additional classes.  To have the flexibility of locally determining and allocating those funds from a locally retained pot would ensure this process is undertaken expediently and efficiently.</a:t>
            </a:r>
          </a:p>
          <a:p>
            <a:r>
              <a:rPr lang="en-GB" sz="8000" i="1" dirty="0">
                <a:solidFill>
                  <a:schemeClr val="accent1"/>
                </a:solidFill>
              </a:rPr>
              <a:t>As the intention is to retain similar levels of funding to those already used to fund growth in pupil numbers nationally, it makes more sense for this funding to retained under local management with the support and oversight of the Schools Funding Forum.</a:t>
            </a:r>
          </a:p>
          <a:p>
            <a:r>
              <a:rPr lang="en-GB" sz="8000" i="1" dirty="0">
                <a:solidFill>
                  <a:schemeClr val="accent1"/>
                </a:solidFill>
              </a:rPr>
              <a:t>In respect of start up costs, we would require greater detail of the rates being proposed.  Many authorities do work on the basis of a lump sum allocation, but in many cases also provide funding through other criteria such a targeted resource funding based on the numbers of classes being provided etc.  We do not necessarily object to the approach being standardised, but our final response would be dependent on the funding levels proposed.</a:t>
            </a:r>
          </a:p>
          <a:p>
            <a:r>
              <a:rPr lang="en-GB" sz="8000" i="1" dirty="0">
                <a:solidFill>
                  <a:schemeClr val="accent1"/>
                </a:solidFill>
              </a:rPr>
              <a:t>Given the number of schools to actually benefit from the falling rolls fund, we would support the proposal to standardise the formula and funding allocations for falling rolls.</a:t>
            </a:r>
            <a:endParaRPr lang="en-GB" sz="8000" i="1" dirty="0">
              <a:solidFill>
                <a:schemeClr val="accent1"/>
              </a:solidFill>
              <a:effectLst/>
              <a:cs typeface="Vani" panose="02040502050405020303" pitchFamily="18" charset="0"/>
            </a:endParaRPr>
          </a:p>
          <a:p>
            <a:r>
              <a:rPr lang="en-GB" sz="8000" i="1" dirty="0">
                <a:solidFill>
                  <a:schemeClr val="accent1"/>
                </a:solidFill>
                <a:effectLst/>
                <a:cs typeface="Vani" panose="02040502050405020303" pitchFamily="18" charset="0"/>
              </a:rPr>
              <a:t>One of your </a:t>
            </a:r>
            <a:r>
              <a:rPr lang="en-GB" sz="8000" i="1" dirty="0">
                <a:solidFill>
                  <a:schemeClr val="accent1"/>
                </a:solidFill>
                <a:cs typeface="Vani" panose="02040502050405020303" pitchFamily="18" charset="0"/>
              </a:rPr>
              <a:t>founding principles of the NFF is “fairness” and yet your proposal to only provide </a:t>
            </a:r>
            <a:r>
              <a:rPr lang="en-GB" sz="8000" i="1" dirty="0">
                <a:solidFill>
                  <a:schemeClr val="accent1"/>
                </a:solidFill>
                <a:effectLst/>
                <a:cs typeface="Vani" panose="02040502050405020303" pitchFamily="18" charset="0"/>
              </a:rPr>
              <a:t>additional funding for popular schools, if they are academies, goes completely against this principle.  If a school has significantly improved it’s performance and parental satisfaction is high, KCC believes all state funding schools should be treated equally regardless of whether they are an academy or Local Authority maintained. The DFE continuously reminds Loca</a:t>
            </a:r>
            <a:r>
              <a:rPr lang="en-GB" sz="8000" i="1" dirty="0">
                <a:solidFill>
                  <a:schemeClr val="accent1"/>
                </a:solidFill>
                <a:cs typeface="Vani" panose="02040502050405020303" pitchFamily="18" charset="0"/>
              </a:rPr>
              <a:t>l Authorities </a:t>
            </a:r>
            <a:r>
              <a:rPr lang="en-GB" sz="8000" i="1" dirty="0">
                <a:solidFill>
                  <a:schemeClr val="accent1"/>
                </a:solidFill>
                <a:effectLst/>
                <a:cs typeface="Vani" panose="02040502050405020303" pitchFamily="18" charset="0"/>
              </a:rPr>
              <a:t>through all its guidance that academies and maintained schools must be treated equally in respect of school funding (something we agree with) and yet the DFE do not appear to adhere to their own advice. This is fundamentally unfair – we would support access to a fund for all. </a:t>
            </a:r>
          </a:p>
          <a:p>
            <a:endParaRPr lang="en-GB" i="1" dirty="0">
              <a:solidFill>
                <a:srgbClr val="000000"/>
              </a:solidFill>
              <a:effectLst/>
              <a:latin typeface="Lato" panose="020F0502020204030203" pitchFamily="34" charset="0"/>
            </a:endParaRPr>
          </a:p>
          <a:p>
            <a:endParaRPr lang="en-GB" i="1" dirty="0">
              <a:solidFill>
                <a:srgbClr val="000000"/>
              </a:solidFill>
              <a:effectLst/>
              <a:latin typeface="Lato" panose="020F0502020204030203" pitchFamily="34" charset="0"/>
            </a:endParaRPr>
          </a:p>
          <a:p>
            <a:endParaRPr lang="en-GB" i="1" dirty="0">
              <a:solidFill>
                <a:srgbClr val="000000"/>
              </a:solidFill>
              <a:effectLst/>
              <a:latin typeface="Lato" panose="020F0502020204030203" pitchFamily="34" charset="0"/>
            </a:endParaRPr>
          </a:p>
          <a:p>
            <a:pPr marL="0" indent="0">
              <a:buNone/>
            </a:pPr>
            <a:endParaRPr lang="en-GB" i="0" dirty="0">
              <a:solidFill>
                <a:srgbClr val="000000"/>
              </a:solidFill>
              <a:effectLst/>
              <a:latin typeface="Lato" panose="020F0502020204030203" pitchFamily="34" charset="0"/>
            </a:endParaRPr>
          </a:p>
        </p:txBody>
      </p:sp>
    </p:spTree>
    <p:extLst>
      <p:ext uri="{BB962C8B-B14F-4D97-AF65-F5344CB8AC3E}">
        <p14:creationId xmlns:p14="http://schemas.microsoft.com/office/powerpoint/2010/main" val="18032083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9D1028-CFF3-4A09-B47D-7D6C1A770C57}"/>
              </a:ext>
            </a:extLst>
          </p:cNvPr>
          <p:cNvSpPr>
            <a:spLocks noGrp="1"/>
          </p:cNvSpPr>
          <p:nvPr>
            <p:ph type="title"/>
          </p:nvPr>
        </p:nvSpPr>
        <p:spPr/>
        <p:txBody>
          <a:bodyPr>
            <a:normAutofit fontScale="90000"/>
          </a:bodyPr>
          <a:lstStyle/>
          <a:p>
            <a:r>
              <a:rPr lang="en-GB" b="0" i="0" dirty="0">
                <a:solidFill>
                  <a:srgbClr val="000000"/>
                </a:solidFill>
                <a:effectLst/>
                <a:latin typeface="Lato" panose="020F0502020204030203" pitchFamily="34" charset="0"/>
              </a:rPr>
              <a:t>Next steps for the transition to the end state NFF for schools (Section 3.4)</a:t>
            </a:r>
            <a:br>
              <a:rPr lang="en-GB" b="0" i="0" dirty="0">
                <a:solidFill>
                  <a:srgbClr val="000000"/>
                </a:solidFill>
                <a:effectLst/>
                <a:latin typeface="Lato" panose="020F0502020204030203" pitchFamily="34" charset="0"/>
              </a:rPr>
            </a:br>
            <a:endParaRPr lang="en-GB" dirty="0"/>
          </a:p>
        </p:txBody>
      </p:sp>
      <p:sp>
        <p:nvSpPr>
          <p:cNvPr id="3" name="Content Placeholder 2">
            <a:extLst>
              <a:ext uri="{FF2B5EF4-FFF2-40B4-BE49-F238E27FC236}">
                <a16:creationId xmlns:a16="http://schemas.microsoft.com/office/drawing/2014/main" id="{618B2C7C-8C8E-4BD0-9D24-708F63791A94}"/>
              </a:ext>
            </a:extLst>
          </p:cNvPr>
          <p:cNvSpPr>
            <a:spLocks noGrp="1"/>
          </p:cNvSpPr>
          <p:nvPr>
            <p:ph idx="1"/>
          </p:nvPr>
        </p:nvSpPr>
        <p:spPr>
          <a:xfrm>
            <a:off x="838200" y="1460310"/>
            <a:ext cx="10515600" cy="5158854"/>
          </a:xfrm>
        </p:spPr>
        <p:txBody>
          <a:bodyPr>
            <a:normAutofit fontScale="92500" lnSpcReduction="20000"/>
          </a:bodyPr>
          <a:lstStyle/>
          <a:p>
            <a:pPr marL="0" indent="0">
              <a:buNone/>
            </a:pPr>
            <a:r>
              <a:rPr lang="en-GB" sz="2000" b="1" i="0" u="sng" dirty="0">
                <a:solidFill>
                  <a:srgbClr val="000000"/>
                </a:solidFill>
                <a:effectLst/>
                <a:latin typeface="Calibri (Body)"/>
                <a:cs typeface="Vani" panose="02040502050405020303" pitchFamily="18" charset="0"/>
              </a:rPr>
              <a:t>Proposal</a:t>
            </a:r>
          </a:p>
          <a:p>
            <a:r>
              <a:rPr lang="en-GB" sz="2000" dirty="0">
                <a:solidFill>
                  <a:srgbClr val="000000"/>
                </a:solidFill>
                <a:latin typeface="Calibri (Body)"/>
                <a:cs typeface="Vani" panose="02040502050405020303" pitchFamily="18" charset="0"/>
              </a:rPr>
              <a:t>The consultation does not go as far as stating when the move to Hard NFF will be completed but it does set out its proposals to initiative this process including:  1. initial requirement for all current local formulas to move 10% closer to the national funding formula in 2023-24. 2. If this goes well then LA’s will be required to set their formulas at least 15% closer in 2024-25 and at least 20% closer in 2025-26. Phasing is proposed to limit negative impacts.</a:t>
            </a:r>
          </a:p>
          <a:p>
            <a:pPr marL="0" indent="0">
              <a:buNone/>
            </a:pPr>
            <a:endParaRPr lang="en-GB" sz="2000" dirty="0">
              <a:solidFill>
                <a:srgbClr val="000000"/>
              </a:solidFill>
              <a:latin typeface="Calibri (Body)"/>
              <a:cs typeface="Vani" panose="02040502050405020303" pitchFamily="18" charset="0"/>
            </a:endParaRPr>
          </a:p>
          <a:p>
            <a:pPr marL="0" indent="0">
              <a:buNone/>
            </a:pPr>
            <a:r>
              <a:rPr lang="en-GB" sz="2000" b="1" i="0" dirty="0">
                <a:solidFill>
                  <a:srgbClr val="000000"/>
                </a:solidFill>
                <a:effectLst/>
                <a:latin typeface="Calibri (Body)"/>
                <a:cs typeface="Vani" panose="02040502050405020303" pitchFamily="18" charset="0"/>
              </a:rPr>
              <a:t>5. Do you agree that, in 2023-24, each LA should be required to use each of the NFF factors (with the exception of any significantly reformed factors) in its local formulae?</a:t>
            </a:r>
          </a:p>
          <a:p>
            <a:pPr marL="0" indent="0">
              <a:buNone/>
            </a:pPr>
            <a:r>
              <a:rPr lang="en-GB" sz="2000" dirty="0">
                <a:solidFill>
                  <a:srgbClr val="000000"/>
                </a:solidFill>
                <a:highlight>
                  <a:srgbClr val="FFFF00"/>
                </a:highlight>
                <a:latin typeface="Calibri (Body)"/>
                <a:cs typeface="Vani" panose="02040502050405020303" pitchFamily="18" charset="0"/>
              </a:rPr>
              <a:t>Yes</a:t>
            </a:r>
            <a:r>
              <a:rPr lang="en-GB" sz="2000" dirty="0">
                <a:solidFill>
                  <a:srgbClr val="000000"/>
                </a:solidFill>
                <a:latin typeface="Calibri (Body)"/>
                <a:cs typeface="Vani" panose="02040502050405020303" pitchFamily="18" charset="0"/>
              </a:rPr>
              <a:t>				No			Unsure</a:t>
            </a:r>
          </a:p>
          <a:p>
            <a:r>
              <a:rPr lang="en-GB" sz="2000" i="1" dirty="0">
                <a:latin typeface="Calibri (Body)"/>
                <a:cs typeface="Vani" panose="02040502050405020303" pitchFamily="18" charset="0"/>
              </a:rPr>
              <a:t>Kent includes all but one of the factors in it’s formula (the mobility factor). Its introduction was delayed to fund the Falling Roll Fund. However, in principle there is no reason not to reflect all elements of the formula (to a greater or lesser degree). </a:t>
            </a:r>
          </a:p>
          <a:p>
            <a:pPr marL="0" indent="0">
              <a:buNone/>
            </a:pPr>
            <a:endParaRPr lang="en-GB" sz="2000" dirty="0">
              <a:solidFill>
                <a:schemeClr val="accent1"/>
              </a:solidFill>
              <a:latin typeface="Calibri (Body)"/>
              <a:cs typeface="Vani" panose="02040502050405020303" pitchFamily="18" charset="0"/>
            </a:endParaRPr>
          </a:p>
          <a:p>
            <a:pPr marL="0" indent="0">
              <a:buNone/>
            </a:pPr>
            <a:r>
              <a:rPr lang="en-GB" sz="2000" b="1" i="0" dirty="0">
                <a:solidFill>
                  <a:srgbClr val="000000"/>
                </a:solidFill>
                <a:effectLst/>
                <a:latin typeface="Calibri (Body)"/>
                <a:cs typeface="Vani" panose="02040502050405020303" pitchFamily="18" charset="0"/>
              </a:rPr>
              <a:t>6. Do you agree that all LA formulae, except those that already ‘mirroring’ the NFF, should be required to move closer to the NFF from 2023-24, in order to smooth the transition to the hard NFF for schools?</a:t>
            </a:r>
          </a:p>
          <a:p>
            <a:pPr marL="0" indent="0">
              <a:buNone/>
            </a:pPr>
            <a:r>
              <a:rPr lang="en-GB" sz="2000" dirty="0">
                <a:solidFill>
                  <a:srgbClr val="000000"/>
                </a:solidFill>
                <a:latin typeface="Calibri (Body)"/>
                <a:cs typeface="Vani" panose="02040502050405020303" pitchFamily="18" charset="0"/>
              </a:rPr>
              <a:t>Yes				No			</a:t>
            </a:r>
            <a:r>
              <a:rPr lang="en-GB" sz="2000" dirty="0">
                <a:solidFill>
                  <a:srgbClr val="000000"/>
                </a:solidFill>
                <a:highlight>
                  <a:srgbClr val="FFFF00"/>
                </a:highlight>
                <a:latin typeface="Calibri (Body)"/>
                <a:cs typeface="Vani" panose="02040502050405020303" pitchFamily="18" charset="0"/>
              </a:rPr>
              <a:t>Unsure</a:t>
            </a:r>
          </a:p>
          <a:p>
            <a:r>
              <a:rPr lang="en-GB" sz="2000" i="1" dirty="0">
                <a:latin typeface="Calibri (Body)"/>
                <a:cs typeface="Vani" panose="02040502050405020303" pitchFamily="18" charset="0"/>
              </a:rPr>
              <a:t>This is difficult to answer, ideally the answer would be Yes but with exceptions….I have addressed this in questions 7a &amp; b.</a:t>
            </a:r>
          </a:p>
          <a:p>
            <a:endParaRPr lang="en-GB" dirty="0">
              <a:solidFill>
                <a:schemeClr val="accent1"/>
              </a:solidFill>
              <a:latin typeface="Lato" panose="020F0502020204030203" pitchFamily="34" charset="0"/>
            </a:endParaRPr>
          </a:p>
          <a:p>
            <a:endParaRPr lang="en-GB" dirty="0">
              <a:solidFill>
                <a:srgbClr val="000000"/>
              </a:solidFill>
              <a:latin typeface="Lato" panose="020F0502020204030203" pitchFamily="34" charset="0"/>
            </a:endParaRPr>
          </a:p>
        </p:txBody>
      </p:sp>
    </p:spTree>
    <p:extLst>
      <p:ext uri="{BB962C8B-B14F-4D97-AF65-F5344CB8AC3E}">
        <p14:creationId xmlns:p14="http://schemas.microsoft.com/office/powerpoint/2010/main" val="29730447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3305</TotalTime>
  <Words>4823</Words>
  <Application>Microsoft Office PowerPoint</Application>
  <PresentationFormat>Widescreen</PresentationFormat>
  <Paragraphs>146</Paragraphs>
  <Slides>19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Calibri (Body)</vt:lpstr>
      <vt:lpstr>Calibri Light</vt:lpstr>
      <vt:lpstr>Lato</vt:lpstr>
      <vt:lpstr>Office Theme</vt:lpstr>
      <vt:lpstr>Fair school funding for all: completing our reforms to the National Funding Formula</vt:lpstr>
      <vt:lpstr>Introduction</vt:lpstr>
      <vt:lpstr>The scope of the end state NFF (3.1)</vt:lpstr>
      <vt:lpstr>Developing the schools NFF to support the end state NFF (Section 3.2) </vt:lpstr>
      <vt:lpstr>Developing the schools NFF to support the end state NFF (Section 3.2) </vt:lpstr>
      <vt:lpstr>Growth and falling rolls funding (section 3.3)  </vt:lpstr>
      <vt:lpstr>Growth and falling rolls funding (section 3.3)  </vt:lpstr>
      <vt:lpstr>Growth and falling rolls funding (section 3.3)  </vt:lpstr>
      <vt:lpstr>Next steps for the transition to the end state NFF for schools (Section 3.4) </vt:lpstr>
      <vt:lpstr>Next steps for the transition to the end state NFF for schools (Section 3.4) </vt:lpstr>
      <vt:lpstr>Next steps for the transition to the end state NFF for schools (Section 3.4) </vt:lpstr>
      <vt:lpstr>Central school services (Section 4.2) </vt:lpstr>
      <vt:lpstr>Central school services (Section 4.2) </vt:lpstr>
      <vt:lpstr>A consistent funding year (Section 4.5) </vt:lpstr>
      <vt:lpstr>A consistent funding year (Section 4.5) </vt:lpstr>
      <vt:lpstr>A consistent funding year (Section 4.5) </vt:lpstr>
      <vt:lpstr>Equalities Impact Assessment (Annex C) </vt:lpstr>
      <vt:lpstr>Further comments</vt:lpstr>
      <vt:lpstr>Further comments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Fair school funding for all: completing our reforms to the National Funding Formula</dc:title>
  <dc:creator>Karen Stone - ST F</dc:creator>
  <cp:lastModifiedBy>Claire Walker - ST F</cp:lastModifiedBy>
  <cp:revision>15</cp:revision>
  <dcterms:created xsi:type="dcterms:W3CDTF">2021-09-21T03:38:36Z</dcterms:created>
  <dcterms:modified xsi:type="dcterms:W3CDTF">2021-11-10T11:11:22Z</dcterms:modified>
</cp:coreProperties>
</file>