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64" r:id="rId2"/>
    <p:sldId id="276" r:id="rId3"/>
    <p:sldId id="266" r:id="rId4"/>
    <p:sldId id="267" r:id="rId5"/>
    <p:sldId id="271" r:id="rId6"/>
    <p:sldId id="272" r:id="rId7"/>
    <p:sldId id="273" r:id="rId8"/>
    <p:sldId id="274" r:id="rId9"/>
    <p:sldId id="275" r:id="rId10"/>
    <p:sldId id="268" r:id="rId11"/>
    <p:sldId id="269" r:id="rId12"/>
    <p:sldId id="27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854">
          <p15:clr>
            <a:srgbClr val="A4A3A4"/>
          </p15:clr>
        </p15:guide>
        <p15:guide id="2" pos="35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596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53"/>
    <p:restoredTop sz="94699"/>
  </p:normalViewPr>
  <p:slideViewPr>
    <p:cSldViewPr snapToGrid="0" snapToObjects="1" showGuides="1">
      <p:cViewPr>
        <p:scale>
          <a:sx n="66" d="100"/>
          <a:sy n="66" d="100"/>
        </p:scale>
        <p:origin x="-2268" y="-558"/>
      </p:cViewPr>
      <p:guideLst>
        <p:guide orient="horz" pos="3854"/>
        <p:guide pos="353"/>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8973BA-1836-3A48-882B-718130244984}" type="datetimeFigureOut">
              <a:rPr lang="en-US" smtClean="0"/>
              <a:t>6/30/2017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900AE-0E5C-2548-A3B0-698F6E8279E3}" type="slidenum">
              <a:rPr lang="en-US" smtClean="0"/>
              <a:t>‹#›</a:t>
            </a:fld>
            <a:endParaRPr lang="en-US"/>
          </a:p>
        </p:txBody>
      </p:sp>
    </p:spTree>
    <p:extLst>
      <p:ext uri="{BB962C8B-B14F-4D97-AF65-F5344CB8AC3E}">
        <p14:creationId xmlns:p14="http://schemas.microsoft.com/office/powerpoint/2010/main" val="1577695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37AD55DE-8B7E-DA4D-8F42-6EB8AFFCCA43}" type="datetimeFigureOut">
              <a:rPr lang="en-US" smtClean="0"/>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99E19-CDE7-1545-947C-74D316AB2605}" type="slidenum">
              <a:rPr lang="en-US" smtClean="0"/>
              <a:t>‹#›</a:t>
            </a:fld>
            <a:endParaRPr lang="en-US"/>
          </a:p>
        </p:txBody>
      </p:sp>
    </p:spTree>
    <p:extLst>
      <p:ext uri="{BB962C8B-B14F-4D97-AF65-F5344CB8AC3E}">
        <p14:creationId xmlns:p14="http://schemas.microsoft.com/office/powerpoint/2010/main" val="510830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37AD55DE-8B7E-DA4D-8F42-6EB8AFFCCA43}" type="datetimeFigureOut">
              <a:rPr lang="en-US" smtClean="0"/>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99E19-CDE7-1545-947C-74D316AB2605}" type="slidenum">
              <a:rPr lang="en-US" smtClean="0"/>
              <a:t>‹#›</a:t>
            </a:fld>
            <a:endParaRPr lang="en-US"/>
          </a:p>
        </p:txBody>
      </p:sp>
    </p:spTree>
    <p:extLst>
      <p:ext uri="{BB962C8B-B14F-4D97-AF65-F5344CB8AC3E}">
        <p14:creationId xmlns:p14="http://schemas.microsoft.com/office/powerpoint/2010/main" val="1156589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37AD55DE-8B7E-DA4D-8F42-6EB8AFFCCA43}" type="datetimeFigureOut">
              <a:rPr lang="en-US" smtClean="0"/>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99E19-CDE7-1545-947C-74D316AB2605}" type="slidenum">
              <a:rPr lang="en-US" smtClean="0"/>
              <a:t>‹#›</a:t>
            </a:fld>
            <a:endParaRPr lang="en-US"/>
          </a:p>
        </p:txBody>
      </p:sp>
    </p:spTree>
    <p:extLst>
      <p:ext uri="{BB962C8B-B14F-4D97-AF65-F5344CB8AC3E}">
        <p14:creationId xmlns:p14="http://schemas.microsoft.com/office/powerpoint/2010/main" val="1717365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37AD55DE-8B7E-DA4D-8F42-6EB8AFFCCA43}" type="datetimeFigureOut">
              <a:rPr lang="en-US" smtClean="0"/>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99E19-CDE7-1545-947C-74D316AB2605}" type="slidenum">
              <a:rPr lang="en-US" smtClean="0"/>
              <a:t>‹#›</a:t>
            </a:fld>
            <a:endParaRPr lang="en-US"/>
          </a:p>
        </p:txBody>
      </p:sp>
    </p:spTree>
    <p:extLst>
      <p:ext uri="{BB962C8B-B14F-4D97-AF65-F5344CB8AC3E}">
        <p14:creationId xmlns:p14="http://schemas.microsoft.com/office/powerpoint/2010/main" val="2085476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37AD55DE-8B7E-DA4D-8F42-6EB8AFFCCA43}" type="datetimeFigureOut">
              <a:rPr lang="en-US" smtClean="0"/>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99E19-CDE7-1545-947C-74D316AB2605}" type="slidenum">
              <a:rPr lang="en-US" smtClean="0"/>
              <a:t>‹#›</a:t>
            </a:fld>
            <a:endParaRPr lang="en-US"/>
          </a:p>
        </p:txBody>
      </p:sp>
    </p:spTree>
    <p:extLst>
      <p:ext uri="{BB962C8B-B14F-4D97-AF65-F5344CB8AC3E}">
        <p14:creationId xmlns:p14="http://schemas.microsoft.com/office/powerpoint/2010/main" val="3653980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37AD55DE-8B7E-DA4D-8F42-6EB8AFFCCA43}" type="datetimeFigureOut">
              <a:rPr lang="en-US" smtClean="0"/>
              <a:t>6/30/2017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99E19-CDE7-1545-947C-74D316AB2605}" type="slidenum">
              <a:rPr lang="en-US" smtClean="0"/>
              <a:t>‹#›</a:t>
            </a:fld>
            <a:endParaRPr lang="en-US"/>
          </a:p>
        </p:txBody>
      </p:sp>
    </p:spTree>
    <p:extLst>
      <p:ext uri="{BB962C8B-B14F-4D97-AF65-F5344CB8AC3E}">
        <p14:creationId xmlns:p14="http://schemas.microsoft.com/office/powerpoint/2010/main" val="1227013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37AD55DE-8B7E-DA4D-8F42-6EB8AFFCCA43}" type="datetimeFigureOut">
              <a:rPr lang="en-US" smtClean="0"/>
              <a:t>6/30/2017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299E19-CDE7-1545-947C-74D316AB2605}" type="slidenum">
              <a:rPr lang="en-US" smtClean="0"/>
              <a:t>‹#›</a:t>
            </a:fld>
            <a:endParaRPr lang="en-US"/>
          </a:p>
        </p:txBody>
      </p:sp>
    </p:spTree>
    <p:extLst>
      <p:ext uri="{BB962C8B-B14F-4D97-AF65-F5344CB8AC3E}">
        <p14:creationId xmlns:p14="http://schemas.microsoft.com/office/powerpoint/2010/main" val="2297174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37AD55DE-8B7E-DA4D-8F42-6EB8AFFCCA43}" type="datetimeFigureOut">
              <a:rPr lang="en-US" smtClean="0"/>
              <a:t>6/30/2017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299E19-CDE7-1545-947C-74D316AB2605}" type="slidenum">
              <a:rPr lang="en-US" smtClean="0"/>
              <a:t>‹#›</a:t>
            </a:fld>
            <a:endParaRPr lang="en-US"/>
          </a:p>
        </p:txBody>
      </p:sp>
    </p:spTree>
    <p:extLst>
      <p:ext uri="{BB962C8B-B14F-4D97-AF65-F5344CB8AC3E}">
        <p14:creationId xmlns:p14="http://schemas.microsoft.com/office/powerpoint/2010/main" val="303075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AD55DE-8B7E-DA4D-8F42-6EB8AFFCCA43}" type="datetimeFigureOut">
              <a:rPr lang="en-US" smtClean="0"/>
              <a:t>6/30/2017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299E19-CDE7-1545-947C-74D316AB2605}" type="slidenum">
              <a:rPr lang="en-US" smtClean="0"/>
              <a:t>‹#›</a:t>
            </a:fld>
            <a:endParaRPr lang="en-US"/>
          </a:p>
        </p:txBody>
      </p:sp>
    </p:spTree>
    <p:extLst>
      <p:ext uri="{BB962C8B-B14F-4D97-AF65-F5344CB8AC3E}">
        <p14:creationId xmlns:p14="http://schemas.microsoft.com/office/powerpoint/2010/main" val="138237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37AD55DE-8B7E-DA4D-8F42-6EB8AFFCCA43}" type="datetimeFigureOut">
              <a:rPr lang="en-US" smtClean="0"/>
              <a:t>6/30/2017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99E19-CDE7-1545-947C-74D316AB2605}" type="slidenum">
              <a:rPr lang="en-US" smtClean="0"/>
              <a:t>‹#›</a:t>
            </a:fld>
            <a:endParaRPr lang="en-US"/>
          </a:p>
        </p:txBody>
      </p:sp>
    </p:spTree>
    <p:extLst>
      <p:ext uri="{BB962C8B-B14F-4D97-AF65-F5344CB8AC3E}">
        <p14:creationId xmlns:p14="http://schemas.microsoft.com/office/powerpoint/2010/main" val="2787876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37AD55DE-8B7E-DA4D-8F42-6EB8AFFCCA43}" type="datetimeFigureOut">
              <a:rPr lang="en-US" smtClean="0"/>
              <a:t>6/30/2017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99E19-CDE7-1545-947C-74D316AB2605}" type="slidenum">
              <a:rPr lang="en-US" smtClean="0"/>
              <a:t>‹#›</a:t>
            </a:fld>
            <a:endParaRPr lang="en-US"/>
          </a:p>
        </p:txBody>
      </p:sp>
    </p:spTree>
    <p:extLst>
      <p:ext uri="{BB962C8B-B14F-4D97-AF65-F5344CB8AC3E}">
        <p14:creationId xmlns:p14="http://schemas.microsoft.com/office/powerpoint/2010/main" val="4091273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AD55DE-8B7E-DA4D-8F42-6EB8AFFCCA43}" type="datetimeFigureOut">
              <a:rPr lang="en-US" smtClean="0"/>
              <a:t>6/30/2017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299E19-CDE7-1545-947C-74D316AB2605}" type="slidenum">
              <a:rPr lang="en-US" smtClean="0"/>
              <a:t>‹#›</a:t>
            </a:fld>
            <a:endParaRPr lang="en-US"/>
          </a:p>
        </p:txBody>
      </p:sp>
    </p:spTree>
    <p:extLst>
      <p:ext uri="{BB962C8B-B14F-4D97-AF65-F5344CB8AC3E}">
        <p14:creationId xmlns:p14="http://schemas.microsoft.com/office/powerpoint/2010/main" val="469857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mailto:KEP@kent.gov.uk" TargetMode="Externa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2113693"/>
            <a:ext cx="9144000" cy="4060268"/>
          </a:xfrm>
        </p:spPr>
        <p:txBody>
          <a:bodyPr>
            <a:normAutofit/>
          </a:bodyPr>
          <a:lstStyle/>
          <a:p>
            <a:pPr marL="0" indent="0" algn="ctr">
              <a:lnSpc>
                <a:spcPct val="90000"/>
              </a:lnSpc>
              <a:buNone/>
            </a:pPr>
            <a:endParaRPr lang="en-US" sz="2000" dirty="0">
              <a:latin typeface="Myriad Pro Light"/>
              <a:cs typeface="Myriad Pro Light"/>
            </a:endParaRPr>
          </a:p>
          <a:p>
            <a:pPr marL="0" indent="0" algn="ctr">
              <a:buNone/>
            </a:pPr>
            <a:r>
              <a:rPr lang="en-GB" sz="4400" b="1" dirty="0" smtClean="0">
                <a:latin typeface="Arial" panose="020B0604020202020204" pitchFamily="34" charset="0"/>
                <a:cs typeface="Arial" panose="020B0604020202020204" pitchFamily="34" charset="0"/>
              </a:rPr>
              <a:t>Apprenticeships in Schools</a:t>
            </a:r>
          </a:p>
          <a:p>
            <a:pPr marL="0" indent="0" algn="ctr">
              <a:buNone/>
            </a:pPr>
            <a:endParaRPr lang="en-GB" sz="4400" b="1" dirty="0">
              <a:latin typeface="Arial" panose="020B0604020202020204" pitchFamily="34" charset="0"/>
              <a:cs typeface="Arial" panose="020B0604020202020204" pitchFamily="34" charset="0"/>
            </a:endParaRPr>
          </a:p>
          <a:p>
            <a:pPr marL="0" indent="0" algn="ctr">
              <a:buNone/>
            </a:pPr>
            <a:r>
              <a:rPr lang="en-GB" sz="2800" dirty="0" smtClean="0">
                <a:latin typeface="Arial" panose="020B0604020202020204" pitchFamily="34" charset="0"/>
                <a:cs typeface="Arial" panose="020B0604020202020204" pitchFamily="34" charset="0"/>
              </a:rPr>
              <a:t>Chris Homewood</a:t>
            </a:r>
            <a:endParaRPr lang="en-US" sz="2800" dirty="0">
              <a:latin typeface="Arial" panose="020B0604020202020204" pitchFamily="34" charset="0"/>
              <a:cs typeface="Arial" panose="020B0604020202020204" pitchFamily="34" charset="0"/>
            </a:endParaRPr>
          </a:p>
        </p:txBody>
      </p:sp>
      <p:pic>
        <p:nvPicPr>
          <p:cNvPr id="5" name="Picture 4" descr="HIRE AN APPRENTIC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695" y="398564"/>
            <a:ext cx="2858322" cy="1075606"/>
          </a:xfrm>
          <a:prstGeom prst="rect">
            <a:avLst/>
          </a:prstGeom>
        </p:spPr>
      </p:pic>
      <p:pic>
        <p:nvPicPr>
          <p:cNvPr id="6" name="Picture 5" descr="KCC_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4205" y="5862406"/>
            <a:ext cx="955819" cy="623110"/>
          </a:xfrm>
          <a:prstGeom prst="rect">
            <a:avLst/>
          </a:prstGeom>
        </p:spPr>
      </p:pic>
    </p:spTree>
    <p:extLst>
      <p:ext uri="{BB962C8B-B14F-4D97-AF65-F5344CB8AC3E}">
        <p14:creationId xmlns:p14="http://schemas.microsoft.com/office/powerpoint/2010/main" val="3799132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7856" y="1802138"/>
            <a:ext cx="9144000" cy="4060268"/>
          </a:xfrm>
        </p:spPr>
        <p:txBody>
          <a:bodyPr>
            <a:normAutofit fontScale="92500" lnSpcReduction="10000"/>
          </a:bodyPr>
          <a:lstStyle/>
          <a:p>
            <a:pPr marL="0" indent="0" algn="ctr">
              <a:lnSpc>
                <a:spcPct val="90000"/>
              </a:lnSpc>
              <a:buNone/>
            </a:pPr>
            <a:r>
              <a:rPr lang="en-GB" sz="3600" b="1" dirty="0" smtClean="0">
                <a:latin typeface="Arial" panose="020B0604020202020204" pitchFamily="34" charset="0"/>
                <a:cs typeface="Arial" panose="020B0604020202020204" pitchFamily="34" charset="0"/>
              </a:rPr>
              <a:t>How can I help?</a:t>
            </a:r>
          </a:p>
          <a:p>
            <a:pPr marL="0" indent="0" algn="ctr">
              <a:lnSpc>
                <a:spcPct val="90000"/>
              </a:lnSpc>
              <a:buNone/>
            </a:pPr>
            <a:endParaRPr lang="en-GB" sz="3600" b="1" dirty="0">
              <a:latin typeface="Arial" panose="020B0604020202020204" pitchFamily="34" charset="0"/>
              <a:cs typeface="Arial" panose="020B0604020202020204" pitchFamily="34" charset="0"/>
            </a:endParaRPr>
          </a:p>
          <a:p>
            <a:pPr marL="0" indent="0">
              <a:lnSpc>
                <a:spcPct val="90000"/>
              </a:lnSpc>
              <a:buNone/>
            </a:pPr>
            <a:r>
              <a:rPr lang="en-GB" sz="2800" dirty="0" smtClean="0">
                <a:latin typeface="Arial" panose="020B0604020202020204" pitchFamily="34" charset="0"/>
                <a:cs typeface="Arial" panose="020B0604020202020204" pitchFamily="34" charset="0"/>
              </a:rPr>
              <a:t>I can provide a free impartial support service</a:t>
            </a:r>
          </a:p>
          <a:p>
            <a:pPr marL="0" indent="0">
              <a:lnSpc>
                <a:spcPct val="90000"/>
              </a:lnSpc>
              <a:buNone/>
            </a:pPr>
            <a:endParaRPr lang="en-GB" sz="2800" dirty="0" smtClean="0">
              <a:latin typeface="Arial" panose="020B0604020202020204" pitchFamily="34" charset="0"/>
              <a:cs typeface="Arial" panose="020B0604020202020204" pitchFamily="34" charset="0"/>
            </a:endParaRPr>
          </a:p>
          <a:p>
            <a:pPr>
              <a:lnSpc>
                <a:spcPct val="90000"/>
              </a:lnSpc>
            </a:pPr>
            <a:r>
              <a:rPr lang="en-GB" sz="2800" dirty="0" smtClean="0">
                <a:latin typeface="Arial" panose="020B0604020202020204" pitchFamily="34" charset="0"/>
                <a:cs typeface="Arial" panose="020B0604020202020204" pitchFamily="34" charset="0"/>
              </a:rPr>
              <a:t>Understanding what is required</a:t>
            </a:r>
          </a:p>
          <a:p>
            <a:pPr>
              <a:lnSpc>
                <a:spcPct val="90000"/>
              </a:lnSpc>
            </a:pPr>
            <a:r>
              <a:rPr lang="en-GB" sz="2800" dirty="0" smtClean="0">
                <a:latin typeface="Arial" panose="020B0604020202020204" pitchFamily="34" charset="0"/>
                <a:cs typeface="Arial" panose="020B0604020202020204" pitchFamily="34" charset="0"/>
              </a:rPr>
              <a:t>Identifying opportunities</a:t>
            </a:r>
          </a:p>
          <a:p>
            <a:pPr>
              <a:lnSpc>
                <a:spcPct val="90000"/>
              </a:lnSpc>
            </a:pPr>
            <a:r>
              <a:rPr lang="en-GB" sz="2800" dirty="0" smtClean="0">
                <a:latin typeface="Arial" panose="020B0604020202020204" pitchFamily="34" charset="0"/>
                <a:cs typeface="Arial" panose="020B0604020202020204" pitchFamily="34" charset="0"/>
              </a:rPr>
              <a:t>Choosing training providers</a:t>
            </a:r>
          </a:p>
          <a:p>
            <a:pPr>
              <a:lnSpc>
                <a:spcPct val="90000"/>
              </a:lnSpc>
            </a:pPr>
            <a:r>
              <a:rPr lang="en-GB" sz="2800" dirty="0" smtClean="0">
                <a:latin typeface="Arial" panose="020B0604020202020204" pitchFamily="34" charset="0"/>
                <a:cs typeface="Arial" panose="020B0604020202020204" pitchFamily="34" charset="0"/>
              </a:rPr>
              <a:t>Advertising</a:t>
            </a:r>
          </a:p>
          <a:p>
            <a:pPr>
              <a:lnSpc>
                <a:spcPct val="90000"/>
              </a:lnSpc>
            </a:pPr>
            <a:r>
              <a:rPr lang="en-GB" sz="2800" dirty="0" smtClean="0">
                <a:latin typeface="Arial" panose="020B0604020202020204" pitchFamily="34" charset="0"/>
                <a:cs typeface="Arial" panose="020B0604020202020204" pitchFamily="34" charset="0"/>
              </a:rPr>
              <a:t>Accessing the levy</a:t>
            </a:r>
          </a:p>
          <a:p>
            <a:pPr marL="0" indent="0">
              <a:lnSpc>
                <a:spcPct val="90000"/>
              </a:lnSpc>
              <a:buNone/>
            </a:pPr>
            <a:endParaRPr lang="en-GB" sz="2800" dirty="0">
              <a:latin typeface="Arial" panose="020B0604020202020204" pitchFamily="34" charset="0"/>
              <a:cs typeface="Arial" panose="020B0604020202020204" pitchFamily="34" charset="0"/>
            </a:endParaRPr>
          </a:p>
          <a:p>
            <a:pPr marL="0" indent="0">
              <a:lnSpc>
                <a:spcPct val="90000"/>
              </a:lnSpc>
              <a:buNone/>
            </a:pPr>
            <a:endParaRPr lang="en-GB" sz="2000" dirty="0" smtClean="0">
              <a:latin typeface="Arial" panose="020B0604020202020204" pitchFamily="34" charset="0"/>
              <a:cs typeface="Arial" panose="020B0604020202020204" pitchFamily="34" charset="0"/>
            </a:endParaRPr>
          </a:p>
          <a:p>
            <a:pPr marL="0" indent="0" algn="ctr">
              <a:lnSpc>
                <a:spcPct val="90000"/>
              </a:lnSpc>
              <a:buNone/>
            </a:pPr>
            <a:endParaRPr lang="en-GB" sz="3600" b="1" dirty="0">
              <a:latin typeface="Arial" panose="020B0604020202020204" pitchFamily="34" charset="0"/>
              <a:cs typeface="Arial" panose="020B0604020202020204" pitchFamily="34" charset="0"/>
            </a:endParaRPr>
          </a:p>
          <a:p>
            <a:pPr marL="0" indent="0">
              <a:lnSpc>
                <a:spcPct val="90000"/>
              </a:lnSpc>
              <a:buNone/>
            </a:pPr>
            <a:endParaRPr lang="en-US" sz="1800" b="1" dirty="0">
              <a:latin typeface="Arial" panose="020B0604020202020204" pitchFamily="34" charset="0"/>
              <a:cs typeface="Arial" panose="020B0604020202020204" pitchFamily="34" charset="0"/>
            </a:endParaRPr>
          </a:p>
          <a:p>
            <a:pPr marL="0" indent="0" algn="ctr">
              <a:lnSpc>
                <a:spcPct val="90000"/>
              </a:lnSpc>
              <a:buNone/>
            </a:pPr>
            <a:endParaRPr lang="en-US" sz="2800" b="1" dirty="0" smtClean="0">
              <a:latin typeface="Arial" panose="020B0604020202020204" pitchFamily="34" charset="0"/>
              <a:cs typeface="Arial" panose="020B0604020202020204" pitchFamily="34" charset="0"/>
            </a:endParaRPr>
          </a:p>
          <a:p>
            <a:pPr marL="0" indent="0">
              <a:lnSpc>
                <a:spcPct val="90000"/>
              </a:lnSpc>
              <a:buNone/>
            </a:pPr>
            <a:endParaRPr lang="en-US" sz="2800" dirty="0">
              <a:latin typeface="Arial" panose="020B0604020202020204" pitchFamily="34" charset="0"/>
              <a:cs typeface="Arial" panose="020B0604020202020204" pitchFamily="34" charset="0"/>
            </a:endParaRPr>
          </a:p>
        </p:txBody>
      </p:sp>
      <p:pic>
        <p:nvPicPr>
          <p:cNvPr id="5" name="Picture 4" descr="HIRE AN APPRENTIC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695" y="398564"/>
            <a:ext cx="2858322" cy="1075606"/>
          </a:xfrm>
          <a:prstGeom prst="rect">
            <a:avLst/>
          </a:prstGeom>
        </p:spPr>
      </p:pic>
      <p:pic>
        <p:nvPicPr>
          <p:cNvPr id="6" name="Picture 5" descr="KCC_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4205" y="5862406"/>
            <a:ext cx="955819" cy="623110"/>
          </a:xfrm>
          <a:prstGeom prst="rect">
            <a:avLst/>
          </a:prstGeom>
        </p:spPr>
      </p:pic>
    </p:spTree>
    <p:extLst>
      <p:ext uri="{BB962C8B-B14F-4D97-AF65-F5344CB8AC3E}">
        <p14:creationId xmlns:p14="http://schemas.microsoft.com/office/powerpoint/2010/main" val="464813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IRE AN APPRENTIC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695" y="398564"/>
            <a:ext cx="2858322" cy="1075606"/>
          </a:xfrm>
          <a:prstGeom prst="rect">
            <a:avLst/>
          </a:prstGeom>
        </p:spPr>
      </p:pic>
      <p:pic>
        <p:nvPicPr>
          <p:cNvPr id="6" name="Picture 5" descr="KCC_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4205" y="5862406"/>
            <a:ext cx="955819" cy="623110"/>
          </a:xfrm>
          <a:prstGeom prst="rect">
            <a:avLst/>
          </a:prstGeom>
        </p:spPr>
      </p:pic>
      <p:pic>
        <p:nvPicPr>
          <p:cNvPr id="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338" t="18453" r="50694" b="21627"/>
          <a:stretch/>
        </p:blipFill>
        <p:spPr bwMode="auto">
          <a:xfrm>
            <a:off x="1300599" y="1790646"/>
            <a:ext cx="6241144" cy="43833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03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7856" y="1802138"/>
            <a:ext cx="9144000" cy="4060268"/>
          </a:xfrm>
        </p:spPr>
        <p:txBody>
          <a:bodyPr>
            <a:normAutofit/>
          </a:bodyPr>
          <a:lstStyle/>
          <a:p>
            <a:pPr marL="0" indent="0">
              <a:lnSpc>
                <a:spcPct val="90000"/>
              </a:lnSpc>
              <a:buNone/>
            </a:pPr>
            <a:endParaRPr lang="en-GB" sz="2800" dirty="0" smtClean="0">
              <a:latin typeface="Arial" panose="020B0604020202020204" pitchFamily="34" charset="0"/>
              <a:cs typeface="Arial" panose="020B0604020202020204" pitchFamily="34" charset="0"/>
            </a:endParaRPr>
          </a:p>
          <a:p>
            <a:pPr marL="0" indent="0" algn="ctr">
              <a:lnSpc>
                <a:spcPct val="90000"/>
              </a:lnSpc>
              <a:buNone/>
            </a:pPr>
            <a:r>
              <a:rPr lang="en-GB" sz="2800" dirty="0" smtClean="0">
                <a:latin typeface="Arial" panose="020B0604020202020204" pitchFamily="34" charset="0"/>
                <a:cs typeface="Arial" panose="020B0604020202020204" pitchFamily="34" charset="0"/>
              </a:rPr>
              <a:t>Chris Homewood</a:t>
            </a:r>
          </a:p>
          <a:p>
            <a:pPr marL="0" indent="0" algn="ctr">
              <a:lnSpc>
                <a:spcPct val="90000"/>
              </a:lnSpc>
              <a:buNone/>
            </a:pPr>
            <a:r>
              <a:rPr lang="en-GB" sz="2800" dirty="0" smtClean="0">
                <a:latin typeface="Arial" panose="020B0604020202020204" pitchFamily="34" charset="0"/>
                <a:cs typeface="Arial" panose="020B0604020202020204" pitchFamily="34" charset="0"/>
              </a:rPr>
              <a:t>KCC Skills and Employability</a:t>
            </a:r>
          </a:p>
          <a:p>
            <a:pPr marL="0" indent="0" algn="ctr">
              <a:lnSpc>
                <a:spcPct val="90000"/>
              </a:lnSpc>
              <a:buNone/>
            </a:pPr>
            <a:endParaRPr lang="en-GB" sz="2800" dirty="0" smtClean="0">
              <a:latin typeface="Arial" panose="020B0604020202020204" pitchFamily="34" charset="0"/>
              <a:cs typeface="Arial" panose="020B0604020202020204" pitchFamily="34" charset="0"/>
            </a:endParaRPr>
          </a:p>
          <a:p>
            <a:pPr marL="0" indent="0" algn="ctr">
              <a:lnSpc>
                <a:spcPct val="90000"/>
              </a:lnSpc>
              <a:buNone/>
            </a:pPr>
            <a:r>
              <a:rPr lang="en-GB" sz="2800" dirty="0" smtClean="0">
                <a:latin typeface="Arial" panose="020B0604020202020204" pitchFamily="34" charset="0"/>
                <a:cs typeface="Arial" panose="020B0604020202020204" pitchFamily="34" charset="0"/>
              </a:rPr>
              <a:t>03000 414005</a:t>
            </a:r>
            <a:endParaRPr lang="en-GB" sz="2800" dirty="0" smtClean="0">
              <a:latin typeface="Arial" panose="020B0604020202020204" pitchFamily="34" charset="0"/>
              <a:cs typeface="Arial" panose="020B0604020202020204" pitchFamily="34" charset="0"/>
            </a:endParaRPr>
          </a:p>
          <a:p>
            <a:pPr marL="0" indent="0" algn="ctr">
              <a:lnSpc>
                <a:spcPct val="90000"/>
              </a:lnSpc>
              <a:buNone/>
            </a:pPr>
            <a:r>
              <a:rPr lang="en-GB" u="sng" dirty="0">
                <a:hlinkClick r:id="rId2"/>
              </a:rPr>
              <a:t>KEP@kent.gov.uk</a:t>
            </a:r>
            <a:r>
              <a:rPr lang="en-GB" dirty="0"/>
              <a:t> </a:t>
            </a:r>
          </a:p>
          <a:p>
            <a:pPr marL="0" indent="0">
              <a:lnSpc>
                <a:spcPct val="90000"/>
              </a:lnSpc>
              <a:buNone/>
            </a:pPr>
            <a:endParaRPr lang="en-GB" sz="2000" dirty="0" smtClean="0">
              <a:latin typeface="Arial" panose="020B0604020202020204" pitchFamily="34" charset="0"/>
              <a:cs typeface="Arial" panose="020B0604020202020204" pitchFamily="34" charset="0"/>
            </a:endParaRPr>
          </a:p>
          <a:p>
            <a:pPr marL="0" indent="0" algn="ctr">
              <a:lnSpc>
                <a:spcPct val="90000"/>
              </a:lnSpc>
              <a:buNone/>
            </a:pPr>
            <a:endParaRPr lang="en-GB" sz="3600" b="1" dirty="0">
              <a:latin typeface="Arial" panose="020B0604020202020204" pitchFamily="34" charset="0"/>
              <a:cs typeface="Arial" panose="020B0604020202020204" pitchFamily="34" charset="0"/>
            </a:endParaRPr>
          </a:p>
          <a:p>
            <a:pPr marL="0" indent="0">
              <a:lnSpc>
                <a:spcPct val="90000"/>
              </a:lnSpc>
              <a:buNone/>
            </a:pPr>
            <a:endParaRPr lang="en-US" sz="1800" b="1" dirty="0">
              <a:latin typeface="Arial" panose="020B0604020202020204" pitchFamily="34" charset="0"/>
              <a:cs typeface="Arial" panose="020B0604020202020204" pitchFamily="34" charset="0"/>
            </a:endParaRPr>
          </a:p>
          <a:p>
            <a:pPr marL="0" indent="0" algn="ctr">
              <a:lnSpc>
                <a:spcPct val="90000"/>
              </a:lnSpc>
              <a:buNone/>
            </a:pPr>
            <a:endParaRPr lang="en-US" sz="2800" b="1" dirty="0" smtClean="0">
              <a:latin typeface="Arial" panose="020B0604020202020204" pitchFamily="34" charset="0"/>
              <a:cs typeface="Arial" panose="020B0604020202020204" pitchFamily="34" charset="0"/>
            </a:endParaRPr>
          </a:p>
          <a:p>
            <a:pPr marL="0" indent="0">
              <a:lnSpc>
                <a:spcPct val="90000"/>
              </a:lnSpc>
              <a:buNone/>
            </a:pPr>
            <a:endParaRPr lang="en-US" sz="2800" dirty="0">
              <a:latin typeface="Arial" panose="020B0604020202020204" pitchFamily="34" charset="0"/>
              <a:cs typeface="Arial" panose="020B0604020202020204" pitchFamily="34" charset="0"/>
            </a:endParaRPr>
          </a:p>
        </p:txBody>
      </p:sp>
      <p:pic>
        <p:nvPicPr>
          <p:cNvPr id="5" name="Picture 4" descr="HIRE AN APPRENTICE.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80695" y="398564"/>
            <a:ext cx="2858322" cy="1075606"/>
          </a:xfrm>
          <a:prstGeom prst="rect">
            <a:avLst/>
          </a:prstGeom>
        </p:spPr>
      </p:pic>
      <p:pic>
        <p:nvPicPr>
          <p:cNvPr id="6" name="Picture 5" descr="KCC_Logo.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4205" y="5862406"/>
            <a:ext cx="955819" cy="623110"/>
          </a:xfrm>
          <a:prstGeom prst="rect">
            <a:avLst/>
          </a:prstGeom>
        </p:spPr>
      </p:pic>
    </p:spTree>
    <p:extLst>
      <p:ext uri="{BB962C8B-B14F-4D97-AF65-F5344CB8AC3E}">
        <p14:creationId xmlns:p14="http://schemas.microsoft.com/office/powerpoint/2010/main" val="1111493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7856" y="1802138"/>
            <a:ext cx="9144000" cy="4060268"/>
          </a:xfrm>
        </p:spPr>
        <p:txBody>
          <a:bodyPr>
            <a:normAutofit/>
          </a:bodyPr>
          <a:lstStyle/>
          <a:p>
            <a:pPr marL="0" indent="0" algn="ctr">
              <a:lnSpc>
                <a:spcPct val="90000"/>
              </a:lnSpc>
              <a:buNone/>
            </a:pPr>
            <a:r>
              <a:rPr lang="en-US" sz="4400" b="1" dirty="0" smtClean="0">
                <a:latin typeface="Arial" panose="020B0604020202020204" pitchFamily="34" charset="0"/>
                <a:cs typeface="Arial" panose="020B0604020202020204" pitchFamily="34" charset="0"/>
              </a:rPr>
              <a:t>The Apprenticeship Levy</a:t>
            </a:r>
          </a:p>
          <a:p>
            <a:pPr marL="0" indent="0" algn="ctr">
              <a:lnSpc>
                <a:spcPct val="90000"/>
              </a:lnSpc>
              <a:buNone/>
            </a:pPr>
            <a:endParaRPr lang="en-US" sz="4400" b="1" dirty="0">
              <a:latin typeface="Arial" panose="020B0604020202020204" pitchFamily="34" charset="0"/>
              <a:cs typeface="Arial" panose="020B0604020202020204" pitchFamily="34" charset="0"/>
            </a:endParaRPr>
          </a:p>
          <a:p>
            <a:pPr marL="0" indent="0">
              <a:lnSpc>
                <a:spcPct val="90000"/>
              </a:lnSpc>
              <a:buNone/>
            </a:pPr>
            <a:r>
              <a:rPr lang="en-US" sz="2800" dirty="0" smtClean="0">
                <a:latin typeface="Arial" panose="020B0604020202020204" pitchFamily="34" charset="0"/>
                <a:cs typeface="Arial" panose="020B0604020202020204" pitchFamily="34" charset="0"/>
              </a:rPr>
              <a:t>From April 6 2017, any </a:t>
            </a:r>
            <a:r>
              <a:rPr lang="en-US" sz="2800" dirty="0" err="1" smtClean="0">
                <a:latin typeface="Arial" panose="020B0604020202020204" pitchFamily="34" charset="0"/>
                <a:cs typeface="Arial" panose="020B0604020202020204" pitchFamily="34" charset="0"/>
              </a:rPr>
              <a:t>organisation</a:t>
            </a:r>
            <a:r>
              <a:rPr lang="en-US" sz="2800" dirty="0" smtClean="0">
                <a:latin typeface="Arial" panose="020B0604020202020204" pitchFamily="34" charset="0"/>
                <a:cs typeface="Arial" panose="020B0604020202020204" pitchFamily="34" charset="0"/>
              </a:rPr>
              <a:t> with a payroll bill exceeding £3million must 0.5% into the apprenticeship levy. The funds sit in a digital account and can be spent from May 1 2017 on apprenticeship training for new recruits and existing employees.</a:t>
            </a:r>
            <a:endParaRPr lang="en-US" sz="2800" dirty="0">
              <a:latin typeface="Arial" panose="020B0604020202020204" pitchFamily="34" charset="0"/>
              <a:cs typeface="Arial" panose="020B0604020202020204" pitchFamily="34" charset="0"/>
            </a:endParaRPr>
          </a:p>
          <a:p>
            <a:pPr marL="0" indent="0" algn="ctr">
              <a:lnSpc>
                <a:spcPct val="90000"/>
              </a:lnSpc>
              <a:buNone/>
            </a:pPr>
            <a:endParaRPr lang="en-US" sz="2800" b="1" dirty="0" smtClean="0">
              <a:latin typeface="Arial" panose="020B0604020202020204" pitchFamily="34" charset="0"/>
              <a:cs typeface="Arial" panose="020B0604020202020204" pitchFamily="34" charset="0"/>
            </a:endParaRPr>
          </a:p>
          <a:p>
            <a:pPr marL="0" indent="0">
              <a:lnSpc>
                <a:spcPct val="90000"/>
              </a:lnSpc>
              <a:buNone/>
            </a:pPr>
            <a:endParaRPr lang="en-US" sz="2800" dirty="0">
              <a:latin typeface="Arial" panose="020B0604020202020204" pitchFamily="34" charset="0"/>
              <a:cs typeface="Arial" panose="020B0604020202020204" pitchFamily="34" charset="0"/>
            </a:endParaRPr>
          </a:p>
        </p:txBody>
      </p:sp>
      <p:pic>
        <p:nvPicPr>
          <p:cNvPr id="5" name="Picture 4" descr="HIRE AN APPRENTIC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695" y="398564"/>
            <a:ext cx="2858322" cy="1075606"/>
          </a:xfrm>
          <a:prstGeom prst="rect">
            <a:avLst/>
          </a:prstGeom>
        </p:spPr>
      </p:pic>
      <p:pic>
        <p:nvPicPr>
          <p:cNvPr id="6" name="Picture 5" descr="KCC_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4205" y="5862406"/>
            <a:ext cx="955819" cy="623110"/>
          </a:xfrm>
          <a:prstGeom prst="rect">
            <a:avLst/>
          </a:prstGeom>
        </p:spPr>
      </p:pic>
    </p:spTree>
    <p:extLst>
      <p:ext uri="{BB962C8B-B14F-4D97-AF65-F5344CB8AC3E}">
        <p14:creationId xmlns:p14="http://schemas.microsoft.com/office/powerpoint/2010/main" val="3833117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7856" y="1802138"/>
            <a:ext cx="9144000" cy="4060268"/>
          </a:xfrm>
        </p:spPr>
        <p:txBody>
          <a:bodyPr>
            <a:normAutofit/>
          </a:bodyPr>
          <a:lstStyle/>
          <a:p>
            <a:pPr marL="0" indent="0" algn="ctr">
              <a:lnSpc>
                <a:spcPct val="90000"/>
              </a:lnSpc>
              <a:buNone/>
            </a:pPr>
            <a:r>
              <a:rPr lang="en-US" sz="4400" b="1" dirty="0" smtClean="0">
                <a:latin typeface="Arial" panose="020B0604020202020204" pitchFamily="34" charset="0"/>
                <a:cs typeface="Arial" panose="020B0604020202020204" pitchFamily="34" charset="0"/>
              </a:rPr>
              <a:t>Categories of School</a:t>
            </a:r>
          </a:p>
          <a:p>
            <a:pPr marL="0" indent="0" algn="ctr">
              <a:lnSpc>
                <a:spcPct val="90000"/>
              </a:lnSpc>
              <a:buNone/>
            </a:pPr>
            <a:endParaRPr lang="en-US" sz="4400" b="1" dirty="0">
              <a:latin typeface="Arial" panose="020B0604020202020204" pitchFamily="34" charset="0"/>
              <a:cs typeface="Arial" panose="020B0604020202020204" pitchFamily="34" charset="0"/>
            </a:endParaRPr>
          </a:p>
          <a:p>
            <a:pPr marL="0" indent="0">
              <a:lnSpc>
                <a:spcPct val="90000"/>
              </a:lnSpc>
              <a:buNone/>
            </a:pPr>
            <a:r>
              <a:rPr lang="en-GB" sz="2800" dirty="0" smtClean="0">
                <a:latin typeface="Arial" panose="020B0604020202020204" pitchFamily="34" charset="0"/>
                <a:cs typeface="Arial" panose="020B0604020202020204" pitchFamily="34" charset="0"/>
              </a:rPr>
              <a:t>With </a:t>
            </a:r>
            <a:r>
              <a:rPr lang="en-GB" sz="2800" b="1" dirty="0" smtClean="0">
                <a:latin typeface="Arial" panose="020B0604020202020204" pitchFamily="34" charset="0"/>
                <a:cs typeface="Arial" panose="020B0604020202020204" pitchFamily="34" charset="0"/>
              </a:rPr>
              <a:t>community </a:t>
            </a:r>
            <a:r>
              <a:rPr lang="en-GB" sz="2800" dirty="0" smtClean="0">
                <a:latin typeface="Arial" panose="020B0604020202020204" pitchFamily="34" charset="0"/>
                <a:cs typeface="Arial" panose="020B0604020202020204" pitchFamily="34" charset="0"/>
              </a:rPr>
              <a:t>and </a:t>
            </a:r>
            <a:r>
              <a:rPr lang="en-GB" sz="2800" b="1" dirty="0">
                <a:latin typeface="Arial" panose="020B0604020202020204" pitchFamily="34" charset="0"/>
                <a:cs typeface="Arial" panose="020B0604020202020204" pitchFamily="34" charset="0"/>
              </a:rPr>
              <a:t>voluntary controlled </a:t>
            </a:r>
            <a:r>
              <a:rPr lang="en-GB" sz="2800" dirty="0" smtClean="0">
                <a:latin typeface="Arial" panose="020B0604020202020204" pitchFamily="34" charset="0"/>
                <a:cs typeface="Arial" panose="020B0604020202020204" pitchFamily="34" charset="0"/>
              </a:rPr>
              <a:t>schools the </a:t>
            </a:r>
            <a:r>
              <a:rPr lang="en-GB" sz="2800" dirty="0">
                <a:latin typeface="Arial" panose="020B0604020202020204" pitchFamily="34" charset="0"/>
                <a:cs typeface="Arial" panose="020B0604020202020204" pitchFamily="34" charset="0"/>
              </a:rPr>
              <a:t>employer is </a:t>
            </a:r>
            <a:r>
              <a:rPr lang="en-GB" sz="2800" dirty="0" smtClean="0">
                <a:latin typeface="Arial" panose="020B0604020202020204" pitchFamily="34" charset="0"/>
                <a:cs typeface="Arial" panose="020B0604020202020204" pitchFamily="34" charset="0"/>
              </a:rPr>
              <a:t>the </a:t>
            </a:r>
            <a:r>
              <a:rPr lang="en-GB" sz="2800" dirty="0">
                <a:latin typeface="Arial" panose="020B0604020202020204" pitchFamily="34" charset="0"/>
                <a:cs typeface="Arial" panose="020B0604020202020204" pitchFamily="34" charset="0"/>
              </a:rPr>
              <a:t>local authority and so for the purpose of the Levy calculation, these schools are included under the local authority responsibility. This means any school in this category will be liable to pay the Levy regardless of the size of its individual pay bill. </a:t>
            </a:r>
            <a:endParaRPr lang="en-US" sz="2800" b="1" dirty="0" smtClean="0">
              <a:latin typeface="Arial" panose="020B0604020202020204" pitchFamily="34" charset="0"/>
              <a:cs typeface="Arial" panose="020B0604020202020204" pitchFamily="34" charset="0"/>
            </a:endParaRPr>
          </a:p>
          <a:p>
            <a:pPr marL="0" indent="0" algn="ctr">
              <a:lnSpc>
                <a:spcPct val="90000"/>
              </a:lnSpc>
              <a:buNone/>
            </a:pPr>
            <a:endParaRPr lang="en-US" sz="4400" b="1" dirty="0">
              <a:latin typeface="Arial" panose="020B0604020202020204" pitchFamily="34" charset="0"/>
              <a:cs typeface="Arial" panose="020B0604020202020204" pitchFamily="34" charset="0"/>
            </a:endParaRPr>
          </a:p>
          <a:p>
            <a:pPr marL="0" indent="0" algn="ctr">
              <a:lnSpc>
                <a:spcPct val="90000"/>
              </a:lnSpc>
              <a:buNone/>
            </a:pPr>
            <a:endParaRPr lang="en-US" sz="2800" b="1" dirty="0" smtClean="0">
              <a:latin typeface="Arial" panose="020B0604020202020204" pitchFamily="34" charset="0"/>
              <a:cs typeface="Arial" panose="020B0604020202020204" pitchFamily="34" charset="0"/>
            </a:endParaRPr>
          </a:p>
          <a:p>
            <a:pPr marL="0" indent="0">
              <a:lnSpc>
                <a:spcPct val="90000"/>
              </a:lnSpc>
              <a:buNone/>
            </a:pPr>
            <a:endParaRPr lang="en-US" sz="2800" dirty="0">
              <a:latin typeface="Arial" panose="020B0604020202020204" pitchFamily="34" charset="0"/>
              <a:cs typeface="Arial" panose="020B0604020202020204" pitchFamily="34" charset="0"/>
            </a:endParaRPr>
          </a:p>
        </p:txBody>
      </p:sp>
      <p:pic>
        <p:nvPicPr>
          <p:cNvPr id="5" name="Picture 4" descr="HIRE AN APPRENTIC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695" y="398564"/>
            <a:ext cx="2858322" cy="1075606"/>
          </a:xfrm>
          <a:prstGeom prst="rect">
            <a:avLst/>
          </a:prstGeom>
        </p:spPr>
      </p:pic>
      <p:pic>
        <p:nvPicPr>
          <p:cNvPr id="6" name="Picture 5" descr="KCC_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4205" y="5862406"/>
            <a:ext cx="955819" cy="623110"/>
          </a:xfrm>
          <a:prstGeom prst="rect">
            <a:avLst/>
          </a:prstGeom>
        </p:spPr>
      </p:pic>
    </p:spTree>
    <p:extLst>
      <p:ext uri="{BB962C8B-B14F-4D97-AF65-F5344CB8AC3E}">
        <p14:creationId xmlns:p14="http://schemas.microsoft.com/office/powerpoint/2010/main" val="3596129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7856" y="1802138"/>
            <a:ext cx="9144000" cy="4060268"/>
          </a:xfrm>
        </p:spPr>
        <p:txBody>
          <a:bodyPr>
            <a:normAutofit/>
          </a:bodyPr>
          <a:lstStyle/>
          <a:p>
            <a:pPr marL="0" indent="0" algn="ctr">
              <a:lnSpc>
                <a:spcPct val="90000"/>
              </a:lnSpc>
              <a:buNone/>
            </a:pPr>
            <a:r>
              <a:rPr lang="en-US" sz="4400" b="1" dirty="0" smtClean="0">
                <a:latin typeface="Arial" panose="020B0604020202020204" pitchFamily="34" charset="0"/>
                <a:cs typeface="Arial" panose="020B0604020202020204" pitchFamily="34" charset="0"/>
              </a:rPr>
              <a:t>Categories of School</a:t>
            </a:r>
          </a:p>
          <a:p>
            <a:pPr marL="0" indent="0" algn="ctr">
              <a:lnSpc>
                <a:spcPct val="90000"/>
              </a:lnSpc>
              <a:buNone/>
            </a:pPr>
            <a:endParaRPr lang="en-US" sz="4400" b="1" dirty="0">
              <a:latin typeface="Arial" panose="020B0604020202020204" pitchFamily="34" charset="0"/>
              <a:cs typeface="Arial" panose="020B0604020202020204" pitchFamily="34" charset="0"/>
            </a:endParaRPr>
          </a:p>
          <a:p>
            <a:pPr marL="0" indent="0">
              <a:lnSpc>
                <a:spcPct val="90000"/>
              </a:lnSpc>
              <a:buNone/>
            </a:pPr>
            <a:r>
              <a:rPr lang="en-GB" sz="2800" dirty="0" smtClean="0">
                <a:latin typeface="Arial" panose="020B0604020202020204" pitchFamily="34" charset="0"/>
                <a:cs typeface="Arial" panose="020B0604020202020204" pitchFamily="34" charset="0"/>
              </a:rPr>
              <a:t>With </a:t>
            </a:r>
            <a:r>
              <a:rPr lang="en-GB" sz="2800" b="1" dirty="0" smtClean="0">
                <a:latin typeface="Arial" panose="020B0604020202020204" pitchFamily="34" charset="0"/>
                <a:cs typeface="Arial" panose="020B0604020202020204" pitchFamily="34" charset="0"/>
              </a:rPr>
              <a:t>voluntary aided, foundation, academies and multi-academy trust </a:t>
            </a:r>
            <a:r>
              <a:rPr lang="en-GB" sz="2800" dirty="0" smtClean="0">
                <a:latin typeface="Arial" panose="020B0604020202020204" pitchFamily="34" charset="0"/>
                <a:cs typeface="Arial" panose="020B0604020202020204" pitchFamily="34" charset="0"/>
              </a:rPr>
              <a:t>Schools the </a:t>
            </a:r>
            <a:r>
              <a:rPr lang="en-GB" sz="2800" dirty="0">
                <a:latin typeface="Arial" panose="020B0604020202020204" pitchFamily="34" charset="0"/>
                <a:cs typeface="Arial" panose="020B0604020202020204" pitchFamily="34" charset="0"/>
              </a:rPr>
              <a:t>employer is considered to be the governing body and so they must assess the size of their pay bill and act accordingly based on the pay bill either being over £3m or under £3m. </a:t>
            </a:r>
            <a:endParaRPr lang="en-US" sz="4400" b="1" dirty="0">
              <a:latin typeface="Arial" panose="020B0604020202020204" pitchFamily="34" charset="0"/>
              <a:cs typeface="Arial" panose="020B0604020202020204" pitchFamily="34" charset="0"/>
            </a:endParaRPr>
          </a:p>
          <a:p>
            <a:pPr marL="0" indent="0" algn="ctr">
              <a:lnSpc>
                <a:spcPct val="90000"/>
              </a:lnSpc>
              <a:buNone/>
            </a:pPr>
            <a:endParaRPr lang="en-US" sz="2800" b="1" dirty="0" smtClean="0">
              <a:latin typeface="Arial" panose="020B0604020202020204" pitchFamily="34" charset="0"/>
              <a:cs typeface="Arial" panose="020B0604020202020204" pitchFamily="34" charset="0"/>
            </a:endParaRPr>
          </a:p>
          <a:p>
            <a:pPr marL="0" indent="0">
              <a:lnSpc>
                <a:spcPct val="90000"/>
              </a:lnSpc>
              <a:buNone/>
            </a:pPr>
            <a:endParaRPr lang="en-US" sz="2800" dirty="0">
              <a:latin typeface="Arial" panose="020B0604020202020204" pitchFamily="34" charset="0"/>
              <a:cs typeface="Arial" panose="020B0604020202020204" pitchFamily="34" charset="0"/>
            </a:endParaRPr>
          </a:p>
        </p:txBody>
      </p:sp>
      <p:pic>
        <p:nvPicPr>
          <p:cNvPr id="5" name="Picture 4" descr="HIRE AN APPRENTIC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695" y="398564"/>
            <a:ext cx="2858322" cy="1075606"/>
          </a:xfrm>
          <a:prstGeom prst="rect">
            <a:avLst/>
          </a:prstGeom>
        </p:spPr>
      </p:pic>
      <p:pic>
        <p:nvPicPr>
          <p:cNvPr id="6" name="Picture 5" descr="KCC_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4205" y="5862406"/>
            <a:ext cx="955819" cy="623110"/>
          </a:xfrm>
          <a:prstGeom prst="rect">
            <a:avLst/>
          </a:prstGeom>
        </p:spPr>
      </p:pic>
    </p:spTree>
    <p:extLst>
      <p:ext uri="{BB962C8B-B14F-4D97-AF65-F5344CB8AC3E}">
        <p14:creationId xmlns:p14="http://schemas.microsoft.com/office/powerpoint/2010/main" val="2362912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7856" y="1802138"/>
            <a:ext cx="9144000" cy="4060268"/>
          </a:xfrm>
        </p:spPr>
        <p:txBody>
          <a:bodyPr>
            <a:normAutofit/>
          </a:bodyPr>
          <a:lstStyle/>
          <a:p>
            <a:pPr marL="0" indent="0" algn="ctr">
              <a:lnSpc>
                <a:spcPct val="90000"/>
              </a:lnSpc>
              <a:buNone/>
            </a:pPr>
            <a:r>
              <a:rPr lang="en-US" sz="4400" b="1" dirty="0" smtClean="0">
                <a:latin typeface="Arial" panose="020B0604020202020204" pitchFamily="34" charset="0"/>
                <a:cs typeface="Arial" panose="020B0604020202020204" pitchFamily="34" charset="0"/>
              </a:rPr>
              <a:t>Co-Investment</a:t>
            </a:r>
          </a:p>
          <a:p>
            <a:pPr marL="0" indent="0" algn="ctr">
              <a:lnSpc>
                <a:spcPct val="90000"/>
              </a:lnSpc>
              <a:buNone/>
            </a:pPr>
            <a:endParaRPr lang="en-US" sz="4400" b="1" dirty="0">
              <a:latin typeface="Arial" panose="020B0604020202020204" pitchFamily="34" charset="0"/>
              <a:cs typeface="Arial" panose="020B0604020202020204" pitchFamily="34" charset="0"/>
            </a:endParaRPr>
          </a:p>
          <a:p>
            <a:pPr marL="0" indent="0">
              <a:lnSpc>
                <a:spcPct val="90000"/>
              </a:lnSpc>
              <a:buNone/>
            </a:pPr>
            <a:r>
              <a:rPr lang="en-US" sz="2800" dirty="0" smtClean="0">
                <a:latin typeface="Arial" panose="020B0604020202020204" pitchFamily="34" charset="0"/>
                <a:cs typeface="Arial" panose="020B0604020202020204" pitchFamily="34" charset="0"/>
              </a:rPr>
              <a:t>In the case of the latter category of schools not paying the levy, they would access funding through co-investment. This means paying 10% of the training costs while the Government funds the other 90%</a:t>
            </a:r>
          </a:p>
          <a:p>
            <a:pPr marL="0" indent="0">
              <a:lnSpc>
                <a:spcPct val="90000"/>
              </a:lnSpc>
              <a:buNone/>
            </a:pPr>
            <a:endParaRPr lang="en-US" sz="2800" dirty="0">
              <a:latin typeface="Arial" panose="020B0604020202020204" pitchFamily="34" charset="0"/>
              <a:cs typeface="Arial" panose="020B0604020202020204" pitchFamily="34" charset="0"/>
            </a:endParaRPr>
          </a:p>
        </p:txBody>
      </p:sp>
      <p:pic>
        <p:nvPicPr>
          <p:cNvPr id="5" name="Picture 4" descr="HIRE AN APPRENTIC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695" y="398564"/>
            <a:ext cx="2858322" cy="1075606"/>
          </a:xfrm>
          <a:prstGeom prst="rect">
            <a:avLst/>
          </a:prstGeom>
        </p:spPr>
      </p:pic>
      <p:pic>
        <p:nvPicPr>
          <p:cNvPr id="6" name="Picture 5" descr="KCC_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4205" y="5862406"/>
            <a:ext cx="955819" cy="623110"/>
          </a:xfrm>
          <a:prstGeom prst="rect">
            <a:avLst/>
          </a:prstGeom>
        </p:spPr>
      </p:pic>
    </p:spTree>
    <p:extLst>
      <p:ext uri="{BB962C8B-B14F-4D97-AF65-F5344CB8AC3E}">
        <p14:creationId xmlns:p14="http://schemas.microsoft.com/office/powerpoint/2010/main" val="424828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7856" y="1802138"/>
            <a:ext cx="9144000" cy="4060268"/>
          </a:xfrm>
        </p:spPr>
        <p:txBody>
          <a:bodyPr>
            <a:normAutofit fontScale="70000" lnSpcReduction="20000"/>
          </a:bodyPr>
          <a:lstStyle/>
          <a:p>
            <a:pPr marL="0" indent="0" algn="ctr">
              <a:lnSpc>
                <a:spcPct val="90000"/>
              </a:lnSpc>
              <a:buNone/>
            </a:pPr>
            <a:r>
              <a:rPr lang="en-GB" sz="4400" b="1" dirty="0" smtClean="0">
                <a:latin typeface="Arial" panose="020B0604020202020204" pitchFamily="34" charset="0"/>
                <a:cs typeface="Arial" panose="020B0604020202020204" pitchFamily="34" charset="0"/>
              </a:rPr>
              <a:t>Frameworks and Standards</a:t>
            </a:r>
          </a:p>
          <a:p>
            <a:pPr marL="0" indent="0" algn="ctr">
              <a:lnSpc>
                <a:spcPct val="90000"/>
              </a:lnSpc>
              <a:buNone/>
            </a:pPr>
            <a:endParaRPr lang="en-GB" sz="4400" b="1" dirty="0">
              <a:latin typeface="Arial" panose="020B0604020202020204" pitchFamily="34" charset="0"/>
              <a:cs typeface="Arial" panose="020B0604020202020204" pitchFamily="34" charset="0"/>
            </a:endParaRPr>
          </a:p>
          <a:p>
            <a:r>
              <a:rPr lang="en-GB" sz="4000" dirty="0">
                <a:latin typeface="Arial" panose="020B0604020202020204" pitchFamily="34" charset="0"/>
                <a:cs typeface="Arial" panose="020B0604020202020204" pitchFamily="34" charset="0"/>
              </a:rPr>
              <a:t>apprenticeship standards - each </a:t>
            </a:r>
            <a:r>
              <a:rPr lang="en-GB" sz="4000" dirty="0" smtClean="0">
                <a:latin typeface="Arial" panose="020B0604020202020204" pitchFamily="34" charset="0"/>
                <a:cs typeface="Arial" panose="020B0604020202020204" pitchFamily="34" charset="0"/>
              </a:rPr>
              <a:t>covers </a:t>
            </a:r>
            <a:r>
              <a:rPr lang="en-GB" sz="4000" dirty="0">
                <a:latin typeface="Arial" panose="020B0604020202020204" pitchFamily="34" charset="0"/>
                <a:cs typeface="Arial" panose="020B0604020202020204" pitchFamily="34" charset="0"/>
              </a:rPr>
              <a:t>a specific occupation and sets out the core skills, knowledge and behaviours an apprentice will need; they are developed by employer groups known as ‘trailblazers</a:t>
            </a:r>
            <a:r>
              <a:rPr lang="en-GB" sz="4000" dirty="0" smtClean="0">
                <a:latin typeface="Arial" panose="020B0604020202020204" pitchFamily="34" charset="0"/>
                <a:cs typeface="Arial" panose="020B0604020202020204" pitchFamily="34" charset="0"/>
              </a:rPr>
              <a:t>’</a:t>
            </a:r>
          </a:p>
          <a:p>
            <a:pPr marL="0" indent="0">
              <a:buNone/>
            </a:pPr>
            <a:endParaRPr lang="en-GB" sz="4000" dirty="0">
              <a:latin typeface="Arial" panose="020B0604020202020204" pitchFamily="34" charset="0"/>
              <a:cs typeface="Arial" panose="020B0604020202020204" pitchFamily="34" charset="0"/>
            </a:endParaRPr>
          </a:p>
          <a:p>
            <a:r>
              <a:rPr lang="en-GB" sz="4000" dirty="0">
                <a:latin typeface="Arial" panose="020B0604020202020204" pitchFamily="34" charset="0"/>
                <a:cs typeface="Arial" panose="020B0604020202020204" pitchFamily="34" charset="0"/>
              </a:rPr>
              <a:t>apprenticeship frameworks - a series of work-related vocational and professional qualifications, with workplace- and classroom-based training</a:t>
            </a:r>
          </a:p>
          <a:p>
            <a:pPr marL="0" indent="0" algn="ctr">
              <a:lnSpc>
                <a:spcPct val="90000"/>
              </a:lnSpc>
              <a:buNone/>
            </a:pPr>
            <a:endParaRPr lang="en-US" sz="4400" b="1" dirty="0">
              <a:latin typeface="Arial" panose="020B0604020202020204" pitchFamily="34" charset="0"/>
              <a:cs typeface="Arial" panose="020B0604020202020204" pitchFamily="34" charset="0"/>
            </a:endParaRPr>
          </a:p>
          <a:p>
            <a:pPr marL="0" indent="0" algn="ctr">
              <a:lnSpc>
                <a:spcPct val="90000"/>
              </a:lnSpc>
              <a:buNone/>
            </a:pPr>
            <a:endParaRPr lang="en-US" sz="2800" b="1" dirty="0" smtClean="0">
              <a:latin typeface="Arial" panose="020B0604020202020204" pitchFamily="34" charset="0"/>
              <a:cs typeface="Arial" panose="020B0604020202020204" pitchFamily="34" charset="0"/>
            </a:endParaRPr>
          </a:p>
          <a:p>
            <a:pPr marL="0" indent="0">
              <a:lnSpc>
                <a:spcPct val="90000"/>
              </a:lnSpc>
              <a:buNone/>
            </a:pPr>
            <a:endParaRPr lang="en-US" sz="2800" dirty="0">
              <a:latin typeface="Arial" panose="020B0604020202020204" pitchFamily="34" charset="0"/>
              <a:cs typeface="Arial" panose="020B0604020202020204" pitchFamily="34" charset="0"/>
            </a:endParaRPr>
          </a:p>
        </p:txBody>
      </p:sp>
      <p:pic>
        <p:nvPicPr>
          <p:cNvPr id="5" name="Picture 4" descr="HIRE AN APPRENTIC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695" y="398564"/>
            <a:ext cx="2858322" cy="1075606"/>
          </a:xfrm>
          <a:prstGeom prst="rect">
            <a:avLst/>
          </a:prstGeom>
        </p:spPr>
      </p:pic>
      <p:pic>
        <p:nvPicPr>
          <p:cNvPr id="6" name="Picture 5" descr="KCC_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4205" y="5862406"/>
            <a:ext cx="955819" cy="623110"/>
          </a:xfrm>
          <a:prstGeom prst="rect">
            <a:avLst/>
          </a:prstGeom>
        </p:spPr>
      </p:pic>
    </p:spTree>
    <p:extLst>
      <p:ext uri="{BB962C8B-B14F-4D97-AF65-F5344CB8AC3E}">
        <p14:creationId xmlns:p14="http://schemas.microsoft.com/office/powerpoint/2010/main" val="424828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7856" y="1802138"/>
            <a:ext cx="9144000" cy="4060268"/>
          </a:xfrm>
        </p:spPr>
        <p:txBody>
          <a:bodyPr>
            <a:normAutofit/>
          </a:bodyPr>
          <a:lstStyle/>
          <a:p>
            <a:pPr marL="0" indent="0" algn="ctr">
              <a:lnSpc>
                <a:spcPct val="90000"/>
              </a:lnSpc>
              <a:buNone/>
            </a:pPr>
            <a:r>
              <a:rPr lang="en-GB" sz="4400" b="1" dirty="0" smtClean="0">
                <a:latin typeface="Arial" panose="020B0604020202020204" pitchFamily="34" charset="0"/>
                <a:cs typeface="Arial" panose="020B0604020202020204" pitchFamily="34" charset="0"/>
              </a:rPr>
              <a:t>Funding Bands</a:t>
            </a:r>
          </a:p>
          <a:p>
            <a:pPr marL="0" indent="0">
              <a:buNone/>
            </a:pPr>
            <a:endParaRPr lang="en-GB" sz="4400" b="1" dirty="0" smtClean="0">
              <a:latin typeface="Arial" panose="020B0604020202020204" pitchFamily="34" charset="0"/>
              <a:cs typeface="Arial" panose="020B0604020202020204" pitchFamily="34" charset="0"/>
            </a:endParaRPr>
          </a:p>
          <a:p>
            <a:pPr marL="0" indent="0">
              <a:buNone/>
            </a:pPr>
            <a:r>
              <a:rPr lang="en-GB" sz="2800" dirty="0" smtClean="0"/>
              <a:t>Every framework and standard has been allocated a funding band. Each funding band has a cap, this is the maximum amount that a provider can charge for delivery. There are 15 funding bands ranging form £1,500 to £27,000.</a:t>
            </a:r>
          </a:p>
          <a:p>
            <a:pPr marL="0" indent="0">
              <a:buNone/>
            </a:pPr>
            <a:endParaRPr lang="en-GB" sz="2800" dirty="0"/>
          </a:p>
          <a:p>
            <a:pPr marL="0" indent="0" algn="ctr">
              <a:lnSpc>
                <a:spcPct val="90000"/>
              </a:lnSpc>
              <a:buNone/>
            </a:pPr>
            <a:endParaRPr lang="en-US" sz="4400" b="1" dirty="0">
              <a:latin typeface="Arial" panose="020B0604020202020204" pitchFamily="34" charset="0"/>
              <a:cs typeface="Arial" panose="020B0604020202020204" pitchFamily="34" charset="0"/>
            </a:endParaRPr>
          </a:p>
          <a:p>
            <a:pPr marL="0" indent="0" algn="ctr">
              <a:lnSpc>
                <a:spcPct val="90000"/>
              </a:lnSpc>
              <a:buNone/>
            </a:pPr>
            <a:endParaRPr lang="en-US" sz="2800" b="1" dirty="0" smtClean="0">
              <a:latin typeface="Arial" panose="020B0604020202020204" pitchFamily="34" charset="0"/>
              <a:cs typeface="Arial" panose="020B0604020202020204" pitchFamily="34" charset="0"/>
            </a:endParaRPr>
          </a:p>
          <a:p>
            <a:pPr marL="0" indent="0">
              <a:lnSpc>
                <a:spcPct val="90000"/>
              </a:lnSpc>
              <a:buNone/>
            </a:pPr>
            <a:endParaRPr lang="en-US" sz="2800" dirty="0">
              <a:latin typeface="Arial" panose="020B0604020202020204" pitchFamily="34" charset="0"/>
              <a:cs typeface="Arial" panose="020B0604020202020204" pitchFamily="34" charset="0"/>
            </a:endParaRPr>
          </a:p>
        </p:txBody>
      </p:sp>
      <p:pic>
        <p:nvPicPr>
          <p:cNvPr id="5" name="Picture 4" descr="HIRE AN APPRENTIC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695" y="398564"/>
            <a:ext cx="2858322" cy="1075606"/>
          </a:xfrm>
          <a:prstGeom prst="rect">
            <a:avLst/>
          </a:prstGeom>
        </p:spPr>
      </p:pic>
      <p:pic>
        <p:nvPicPr>
          <p:cNvPr id="6" name="Picture 5" descr="KCC_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4205" y="5862406"/>
            <a:ext cx="955819" cy="623110"/>
          </a:xfrm>
          <a:prstGeom prst="rect">
            <a:avLst/>
          </a:prstGeom>
        </p:spPr>
      </p:pic>
    </p:spTree>
    <p:extLst>
      <p:ext uri="{BB962C8B-B14F-4D97-AF65-F5344CB8AC3E}">
        <p14:creationId xmlns:p14="http://schemas.microsoft.com/office/powerpoint/2010/main" val="3411222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IRE AN APPRENTIC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695" y="398564"/>
            <a:ext cx="2858322" cy="1075606"/>
          </a:xfrm>
          <a:prstGeom prst="rect">
            <a:avLst/>
          </a:prstGeom>
        </p:spPr>
      </p:pic>
      <p:pic>
        <p:nvPicPr>
          <p:cNvPr id="6" name="Picture 5" descr="KCC_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4205" y="5862406"/>
            <a:ext cx="955819" cy="623110"/>
          </a:xfrm>
          <a:prstGeom prst="rect">
            <a:avLst/>
          </a:prstGeom>
        </p:spPr>
      </p:pic>
      <p:pic>
        <p:nvPicPr>
          <p:cNvPr id="205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37753" t="38274" r="26111" b="36005"/>
          <a:stretch/>
        </p:blipFill>
        <p:spPr bwMode="auto">
          <a:xfrm>
            <a:off x="401755" y="1777317"/>
            <a:ext cx="8218269" cy="34058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97623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7856" y="1802138"/>
            <a:ext cx="9144000" cy="4060268"/>
          </a:xfrm>
        </p:spPr>
        <p:txBody>
          <a:bodyPr>
            <a:normAutofit fontScale="92500" lnSpcReduction="10000"/>
          </a:bodyPr>
          <a:lstStyle/>
          <a:p>
            <a:pPr marL="0" indent="0" algn="ctr">
              <a:lnSpc>
                <a:spcPct val="90000"/>
              </a:lnSpc>
              <a:buNone/>
            </a:pPr>
            <a:r>
              <a:rPr lang="en-GB" sz="3600" b="1" dirty="0" smtClean="0">
                <a:latin typeface="Arial" panose="020B0604020202020204" pitchFamily="34" charset="0"/>
                <a:cs typeface="Arial" panose="020B0604020202020204" pitchFamily="34" charset="0"/>
              </a:rPr>
              <a:t>School Apprenticeship Opportunities</a:t>
            </a:r>
          </a:p>
          <a:p>
            <a:pPr marL="0" indent="0">
              <a:lnSpc>
                <a:spcPct val="90000"/>
              </a:lnSpc>
              <a:buNone/>
            </a:pPr>
            <a:endParaRPr lang="en-GB" sz="2800" dirty="0" smtClean="0">
              <a:latin typeface="Arial" panose="020B0604020202020204" pitchFamily="34" charset="0"/>
              <a:cs typeface="Arial" panose="020B0604020202020204" pitchFamily="34" charset="0"/>
            </a:endParaRPr>
          </a:p>
          <a:p>
            <a:pPr>
              <a:lnSpc>
                <a:spcPct val="90000"/>
              </a:lnSpc>
            </a:pPr>
            <a:r>
              <a:rPr lang="en-GB" sz="2800" dirty="0" smtClean="0">
                <a:latin typeface="Arial" panose="020B0604020202020204" pitchFamily="34" charset="0"/>
                <a:cs typeface="Arial" panose="020B0604020202020204" pitchFamily="34" charset="0"/>
              </a:rPr>
              <a:t>Laboratory Technician</a:t>
            </a:r>
          </a:p>
          <a:p>
            <a:pPr>
              <a:lnSpc>
                <a:spcPct val="90000"/>
              </a:lnSpc>
            </a:pPr>
            <a:r>
              <a:rPr lang="en-GB" sz="2800" dirty="0" smtClean="0">
                <a:latin typeface="Arial" panose="020B0604020202020204" pitchFamily="34" charset="0"/>
                <a:cs typeface="Arial" panose="020B0604020202020204" pitchFamily="34" charset="0"/>
              </a:rPr>
              <a:t>Catering</a:t>
            </a:r>
          </a:p>
          <a:p>
            <a:pPr>
              <a:lnSpc>
                <a:spcPct val="90000"/>
              </a:lnSpc>
            </a:pPr>
            <a:r>
              <a:rPr lang="en-GB" sz="2800" dirty="0" smtClean="0">
                <a:latin typeface="Arial" panose="020B0604020202020204" pitchFamily="34" charset="0"/>
                <a:cs typeface="Arial" panose="020B0604020202020204" pitchFamily="34" charset="0"/>
              </a:rPr>
              <a:t>Administration</a:t>
            </a:r>
          </a:p>
          <a:p>
            <a:pPr>
              <a:lnSpc>
                <a:spcPct val="90000"/>
              </a:lnSpc>
            </a:pPr>
            <a:r>
              <a:rPr lang="en-GB" sz="2800" dirty="0" smtClean="0">
                <a:latin typeface="Arial" panose="020B0604020202020204" pitchFamily="34" charset="0"/>
                <a:cs typeface="Arial" panose="020B0604020202020204" pitchFamily="34" charset="0"/>
              </a:rPr>
              <a:t>Finance</a:t>
            </a:r>
          </a:p>
          <a:p>
            <a:pPr>
              <a:lnSpc>
                <a:spcPct val="90000"/>
              </a:lnSpc>
            </a:pPr>
            <a:r>
              <a:rPr lang="en-GB" sz="2800" dirty="0" smtClean="0">
                <a:latin typeface="Arial" panose="020B0604020202020204" pitchFamily="34" charset="0"/>
                <a:cs typeface="Arial" panose="020B0604020202020204" pitchFamily="34" charset="0"/>
              </a:rPr>
              <a:t>Facilities </a:t>
            </a:r>
          </a:p>
          <a:p>
            <a:pPr>
              <a:lnSpc>
                <a:spcPct val="90000"/>
              </a:lnSpc>
            </a:pPr>
            <a:r>
              <a:rPr lang="en-GB" sz="2800" dirty="0" smtClean="0">
                <a:latin typeface="Arial" panose="020B0604020202020204" pitchFamily="34" charset="0"/>
                <a:cs typeface="Arial" panose="020B0604020202020204" pitchFamily="34" charset="0"/>
              </a:rPr>
              <a:t>Sports Coach</a:t>
            </a:r>
          </a:p>
          <a:p>
            <a:pPr>
              <a:lnSpc>
                <a:spcPct val="90000"/>
              </a:lnSpc>
            </a:pPr>
            <a:r>
              <a:rPr lang="en-GB" sz="2800" dirty="0" smtClean="0">
                <a:latin typeface="Arial" panose="020B0604020202020204" pitchFamily="34" charset="0"/>
                <a:cs typeface="Arial" panose="020B0604020202020204" pitchFamily="34" charset="0"/>
              </a:rPr>
              <a:t>Childcare</a:t>
            </a:r>
          </a:p>
          <a:p>
            <a:pPr>
              <a:lnSpc>
                <a:spcPct val="90000"/>
              </a:lnSpc>
            </a:pPr>
            <a:r>
              <a:rPr lang="en-GB" sz="2800" dirty="0" smtClean="0">
                <a:latin typeface="Arial" panose="020B0604020202020204" pitchFamily="34" charset="0"/>
                <a:cs typeface="Arial" panose="020B0604020202020204" pitchFamily="34" charset="0"/>
              </a:rPr>
              <a:t>Teaching assistant</a:t>
            </a:r>
            <a:endParaRPr lang="en-GB" sz="2800" dirty="0">
              <a:latin typeface="Arial" panose="020B0604020202020204" pitchFamily="34" charset="0"/>
              <a:cs typeface="Arial" panose="020B0604020202020204" pitchFamily="34" charset="0"/>
            </a:endParaRPr>
          </a:p>
          <a:p>
            <a:pPr marL="0" indent="0">
              <a:lnSpc>
                <a:spcPct val="90000"/>
              </a:lnSpc>
              <a:buNone/>
            </a:pPr>
            <a:endParaRPr lang="en-GB" sz="2000" dirty="0" smtClean="0">
              <a:latin typeface="Arial" panose="020B0604020202020204" pitchFamily="34" charset="0"/>
              <a:cs typeface="Arial" panose="020B0604020202020204" pitchFamily="34" charset="0"/>
            </a:endParaRPr>
          </a:p>
          <a:p>
            <a:pPr marL="0" indent="0" algn="ctr">
              <a:lnSpc>
                <a:spcPct val="90000"/>
              </a:lnSpc>
              <a:buNone/>
            </a:pPr>
            <a:endParaRPr lang="en-GB" sz="3600" b="1" dirty="0">
              <a:latin typeface="Arial" panose="020B0604020202020204" pitchFamily="34" charset="0"/>
              <a:cs typeface="Arial" panose="020B0604020202020204" pitchFamily="34" charset="0"/>
            </a:endParaRPr>
          </a:p>
          <a:p>
            <a:pPr marL="0" indent="0">
              <a:lnSpc>
                <a:spcPct val="90000"/>
              </a:lnSpc>
              <a:buNone/>
            </a:pPr>
            <a:endParaRPr lang="en-US" sz="1800" b="1" dirty="0">
              <a:latin typeface="Arial" panose="020B0604020202020204" pitchFamily="34" charset="0"/>
              <a:cs typeface="Arial" panose="020B0604020202020204" pitchFamily="34" charset="0"/>
            </a:endParaRPr>
          </a:p>
          <a:p>
            <a:pPr marL="0" indent="0" algn="ctr">
              <a:lnSpc>
                <a:spcPct val="90000"/>
              </a:lnSpc>
              <a:buNone/>
            </a:pPr>
            <a:endParaRPr lang="en-US" sz="2800" b="1" dirty="0" smtClean="0">
              <a:latin typeface="Arial" panose="020B0604020202020204" pitchFamily="34" charset="0"/>
              <a:cs typeface="Arial" panose="020B0604020202020204" pitchFamily="34" charset="0"/>
            </a:endParaRPr>
          </a:p>
          <a:p>
            <a:pPr marL="0" indent="0">
              <a:lnSpc>
                <a:spcPct val="90000"/>
              </a:lnSpc>
              <a:buNone/>
            </a:pPr>
            <a:endParaRPr lang="en-US" sz="2800" dirty="0">
              <a:latin typeface="Arial" panose="020B0604020202020204" pitchFamily="34" charset="0"/>
              <a:cs typeface="Arial" panose="020B0604020202020204" pitchFamily="34" charset="0"/>
            </a:endParaRPr>
          </a:p>
        </p:txBody>
      </p:sp>
      <p:pic>
        <p:nvPicPr>
          <p:cNvPr id="5" name="Picture 4" descr="HIRE AN APPRENTIC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695" y="398564"/>
            <a:ext cx="2858322" cy="1075606"/>
          </a:xfrm>
          <a:prstGeom prst="rect">
            <a:avLst/>
          </a:prstGeom>
        </p:spPr>
      </p:pic>
      <p:pic>
        <p:nvPicPr>
          <p:cNvPr id="6" name="Picture 5" descr="KCC_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4205" y="5862406"/>
            <a:ext cx="955819" cy="623110"/>
          </a:xfrm>
          <a:prstGeom prst="rect">
            <a:avLst/>
          </a:prstGeom>
        </p:spPr>
      </p:pic>
    </p:spTree>
    <p:extLst>
      <p:ext uri="{BB962C8B-B14F-4D97-AF65-F5344CB8AC3E}">
        <p14:creationId xmlns:p14="http://schemas.microsoft.com/office/powerpoint/2010/main" val="2281017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354</Words>
  <Application>Microsoft Office PowerPoint</Application>
  <PresentationFormat>On-screen Show (4:3)</PresentationFormat>
  <Paragraphs>63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Kent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 Scott</dc:creator>
  <cp:lastModifiedBy>Eaton, Julie - EY EPA</cp:lastModifiedBy>
  <cp:revision>55</cp:revision>
  <dcterms:created xsi:type="dcterms:W3CDTF">2017-02-17T15:57:24Z</dcterms:created>
  <dcterms:modified xsi:type="dcterms:W3CDTF">2017-06-30T11:56:09Z</dcterms:modified>
</cp:coreProperties>
</file>