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 id="2147483660" r:id="rId7"/>
  </p:sldMasterIdLst>
  <p:notesMasterIdLst>
    <p:notesMasterId r:id="rId18"/>
  </p:notesMasterIdLst>
  <p:sldIdLst>
    <p:sldId id="502" r:id="rId8"/>
    <p:sldId id="497" r:id="rId9"/>
    <p:sldId id="487" r:id="rId10"/>
    <p:sldId id="489" r:id="rId11"/>
    <p:sldId id="490" r:id="rId12"/>
    <p:sldId id="491" r:id="rId13"/>
    <p:sldId id="492" r:id="rId14"/>
    <p:sldId id="493" r:id="rId15"/>
    <p:sldId id="494" r:id="rId16"/>
    <p:sldId id="495" r:id="rId17"/>
  </p:sldIdLst>
  <p:sldSz cx="9144000" cy="6858000" type="screen4x3"/>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83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29" autoAdjust="0"/>
    <p:restoredTop sz="94660"/>
  </p:normalViewPr>
  <p:slideViewPr>
    <p:cSldViewPr>
      <p:cViewPr>
        <p:scale>
          <a:sx n="70" d="100"/>
          <a:sy n="70" d="100"/>
        </p:scale>
        <p:origin x="-1950" y="-3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Master" Target="slideMasters/slideMaster2.xml"/><Relationship Id="rId12" Type="http://schemas.openxmlformats.org/officeDocument/2006/relationships/slide" Target="slides/slide5.xml"/><Relationship Id="rId17" Type="http://schemas.openxmlformats.org/officeDocument/2006/relationships/slide" Target="slides/slide10.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4.xml"/><Relationship Id="rId5" Type="http://schemas.openxmlformats.org/officeDocument/2006/relationships/customXml" Target="../customXml/item5.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6737" y="0"/>
            <a:ext cx="2950475" cy="497046"/>
          </a:xfrm>
          <a:prstGeom prst="rect">
            <a:avLst/>
          </a:prstGeom>
        </p:spPr>
        <p:txBody>
          <a:bodyPr vert="horz" lIns="91440" tIns="45720" rIns="91440" bIns="45720" rtlCol="0"/>
          <a:lstStyle>
            <a:lvl1pPr algn="r">
              <a:defRPr sz="1200"/>
            </a:lvl1pPr>
          </a:lstStyle>
          <a:p>
            <a:fld id="{7C4ED538-C337-44E9-A11E-1120D97780F6}" type="datetimeFigureOut">
              <a:rPr lang="en-GB" smtClean="0"/>
              <a:t>30/03/2017</a:t>
            </a:fld>
            <a:endParaRPr lang="en-GB" dirty="0"/>
          </a:p>
        </p:txBody>
      </p:sp>
      <p:sp>
        <p:nvSpPr>
          <p:cNvPr id="4" name="Slide Image Placeholder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879" y="4721940"/>
            <a:ext cx="5447030" cy="447341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2154"/>
            <a:ext cx="2950475" cy="497046"/>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6737" y="9442154"/>
            <a:ext cx="2950475" cy="497046"/>
          </a:xfrm>
          <a:prstGeom prst="rect">
            <a:avLst/>
          </a:prstGeom>
        </p:spPr>
        <p:txBody>
          <a:bodyPr vert="horz" lIns="91440" tIns="45720" rIns="91440" bIns="45720" rtlCol="0" anchor="b"/>
          <a:lstStyle>
            <a:lvl1pPr algn="r">
              <a:defRPr sz="1200"/>
            </a:lvl1pPr>
          </a:lstStyle>
          <a:p>
            <a:fld id="{3CFBE83B-F10A-466D-AB19-65BD6ED4A115}" type="slidenum">
              <a:rPr lang="en-GB" smtClean="0"/>
              <a:t>‹#›</a:t>
            </a:fld>
            <a:endParaRPr lang="en-GB" dirty="0"/>
          </a:p>
        </p:txBody>
      </p:sp>
    </p:spTree>
    <p:extLst>
      <p:ext uri="{BB962C8B-B14F-4D97-AF65-F5344CB8AC3E}">
        <p14:creationId xmlns:p14="http://schemas.microsoft.com/office/powerpoint/2010/main" val="5732487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FBE83B-F10A-466D-AB19-65BD6ED4A115}" type="slidenum">
              <a:rPr lang="en-GB" smtClean="0">
                <a:solidFill>
                  <a:prstClr val="black"/>
                </a:solidFill>
              </a:rPr>
              <a:pPr/>
              <a:t>5</a:t>
            </a:fld>
            <a:endParaRPr lang="en-GB" dirty="0">
              <a:solidFill>
                <a:prstClr val="black"/>
              </a:solidFill>
            </a:endParaRPr>
          </a:p>
        </p:txBody>
      </p:sp>
    </p:spTree>
    <p:extLst>
      <p:ext uri="{BB962C8B-B14F-4D97-AF65-F5344CB8AC3E}">
        <p14:creationId xmlns:p14="http://schemas.microsoft.com/office/powerpoint/2010/main" val="19829680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3600" b="1">
                <a:solidFill>
                  <a:srgbClr val="4283C4"/>
                </a:solidFill>
                <a:latin typeface="Arial" pitchFamily="34" charset="0"/>
                <a:cs typeface="Arial" pitchFamily="34" charset="0"/>
              </a:defRPr>
            </a:lvl1pPr>
          </a:lstStyle>
          <a:p>
            <a:r>
              <a:rPr lang="en-US" smtClean="0"/>
              <a:t>Click to edit Master title style</a:t>
            </a:r>
            <a:endParaRPr lang="en-GB" dirty="0"/>
          </a:p>
        </p:txBody>
      </p:sp>
      <p:sp>
        <p:nvSpPr>
          <p:cNvPr id="3" name="Subtitle 2"/>
          <p:cNvSpPr>
            <a:spLocks noGrp="1"/>
          </p:cNvSpPr>
          <p:nvPr>
            <p:ph type="subTitle" idx="1"/>
          </p:nvPr>
        </p:nvSpPr>
        <p:spPr>
          <a:xfrm>
            <a:off x="1371600" y="3886200"/>
            <a:ext cx="6400800" cy="982960"/>
          </a:xfrm>
        </p:spPr>
        <p:txBody>
          <a:bodyPr>
            <a:normAutofit/>
          </a:bodyPr>
          <a:lstStyle>
            <a:lvl1pPr marL="0" indent="0" algn="ctr">
              <a:buNone/>
              <a:defRPr sz="22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pic>
        <p:nvPicPr>
          <p:cNvPr id="7" name="Picture 2" descr="C:\Documents and Settings\PlummO01\Desktop\KCC_Logo_New_2012_Framed.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7380288" y="5821363"/>
            <a:ext cx="1223962" cy="819150"/>
          </a:xfrm>
          <a:prstGeom prst="rect">
            <a:avLst/>
          </a:prstGeom>
          <a:noFill/>
          <a:ln w="9525">
            <a:noFill/>
            <a:miter lim="800000"/>
            <a:headEnd/>
            <a:tailEnd/>
          </a:ln>
        </p:spPr>
      </p:pic>
      <p:cxnSp>
        <p:nvCxnSpPr>
          <p:cNvPr id="8" name="Straight Connector 6"/>
          <p:cNvCxnSpPr>
            <a:cxnSpLocks noChangeShapeType="1"/>
          </p:cNvCxnSpPr>
          <p:nvPr userDrawn="1"/>
        </p:nvCxnSpPr>
        <p:spPr bwMode="auto">
          <a:xfrm>
            <a:off x="539750" y="5661025"/>
            <a:ext cx="8027988" cy="0"/>
          </a:xfrm>
          <a:prstGeom prst="line">
            <a:avLst/>
          </a:prstGeom>
          <a:noFill/>
          <a:ln w="12700">
            <a:solidFill>
              <a:schemeClr val="tx1"/>
            </a:solidFill>
            <a:round/>
            <a:headEnd/>
            <a:tailEnd/>
          </a:ln>
        </p:spPr>
      </p:cxnSp>
      <p:sp>
        <p:nvSpPr>
          <p:cNvPr id="9"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4E1B8421-BC9B-42B6-9A37-5715A9FFC128}" type="datetimeFigureOut">
              <a:rPr lang="en-GB" smtClean="0"/>
              <a:pPr/>
              <a:t>30/03/2017</a:t>
            </a:fld>
            <a:endParaRPr lang="en-GB" dirty="0"/>
          </a:p>
        </p:txBody>
      </p:sp>
      <p:sp>
        <p:nvSpPr>
          <p:cNvPr id="10"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11"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smtClean="0"/>
              <a:t>Click to edit Master title style</a:t>
            </a:r>
            <a:endParaRPr lang="en-GB" dirty="0"/>
          </a:p>
        </p:txBody>
      </p:sp>
      <p:sp>
        <p:nvSpPr>
          <p:cNvPr id="3" name="Vertical Text Placeholder 2"/>
          <p:cNvSpPr>
            <a:spLocks noGrp="1"/>
          </p:cNvSpPr>
          <p:nvPr>
            <p:ph type="body" orient="vert" idx="1"/>
          </p:nvPr>
        </p:nvSpPr>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sz="1000">
                <a:latin typeface="Arial" pitchFamily="34" charset="0"/>
                <a:cs typeface="Arial" pitchFamily="34" charset="0"/>
              </a:defRPr>
            </a:lvl1pPr>
          </a:lstStyle>
          <a:p>
            <a:fld id="{4E1B8421-BC9B-42B6-9A37-5715A9FFC128}" type="datetimeFigureOut">
              <a:rPr lang="en-GB" smtClean="0"/>
              <a:pPr/>
              <a:t>30/03/2017</a:t>
            </a:fld>
            <a:endParaRPr lang="en-GB" dirty="0"/>
          </a:p>
        </p:txBody>
      </p:sp>
      <p:sp>
        <p:nvSpPr>
          <p:cNvPr id="5" name="Footer Placeholder 4"/>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6" name="Slide Number Placeholder 5"/>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Arial" pitchFamily="34" charset="0"/>
                <a:cs typeface="Arial" pitchFamily="34" charset="0"/>
              </a:defRPr>
            </a:lvl1pPr>
          </a:lstStyle>
          <a:p>
            <a:r>
              <a:rPr lang="en-US" smtClean="0"/>
              <a:t>Click to edit Master title style</a:t>
            </a:r>
            <a:endParaRPr lang="en-GB" dirty="0"/>
          </a:p>
        </p:txBody>
      </p:sp>
      <p:sp>
        <p:nvSpPr>
          <p:cNvPr id="3" name="Vertical Text Placeholder 2"/>
          <p:cNvSpPr>
            <a:spLocks noGrp="1"/>
          </p:cNvSpPr>
          <p:nvPr>
            <p:ph type="body" orient="vert" idx="1"/>
          </p:nvPr>
        </p:nvSpPr>
        <p:spPr>
          <a:xfrm>
            <a:off x="457200" y="274638"/>
            <a:ext cx="6019800" cy="5851525"/>
          </a:xfrm>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sz="1000">
                <a:latin typeface="Arial" pitchFamily="34" charset="0"/>
                <a:cs typeface="Arial" pitchFamily="34" charset="0"/>
              </a:defRPr>
            </a:lvl1pPr>
          </a:lstStyle>
          <a:p>
            <a:fld id="{4E1B8421-BC9B-42B6-9A37-5715A9FFC128}" type="datetimeFigureOut">
              <a:rPr lang="en-GB" smtClean="0"/>
              <a:pPr/>
              <a:t>30/03/2017</a:t>
            </a:fld>
            <a:endParaRPr lang="en-GB" dirty="0"/>
          </a:p>
        </p:txBody>
      </p:sp>
      <p:sp>
        <p:nvSpPr>
          <p:cNvPr id="5" name="Footer Placeholder 4"/>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6" name="Slide Number Placeholder 5"/>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C:\Documents and Settings\PlummO01\Desktop\KCC_Logo_New_2012_Framed.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380288" y="5821363"/>
            <a:ext cx="1223962"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6"/>
          <p:cNvCxnSpPr>
            <a:cxnSpLocks noChangeShapeType="1"/>
          </p:cNvCxnSpPr>
          <p:nvPr/>
        </p:nvCxnSpPr>
        <p:spPr bwMode="auto">
          <a:xfrm>
            <a:off x="539750" y="5661025"/>
            <a:ext cx="80279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cxnSp>
      <p:sp>
        <p:nvSpPr>
          <p:cNvPr id="2" name="Title 1"/>
          <p:cNvSpPr>
            <a:spLocks noGrp="1"/>
          </p:cNvSpPr>
          <p:nvPr>
            <p:ph type="ctrTitle"/>
          </p:nvPr>
        </p:nvSpPr>
        <p:spPr>
          <a:xfrm>
            <a:off x="685800" y="2130425"/>
            <a:ext cx="7772400" cy="1470025"/>
          </a:xfrm>
        </p:spPr>
        <p:txBody>
          <a:bodyPr>
            <a:normAutofit/>
          </a:bodyPr>
          <a:lstStyle>
            <a:lvl1pPr>
              <a:defRPr sz="3600" b="1">
                <a:solidFill>
                  <a:srgbClr val="4283C4"/>
                </a:solidFill>
                <a:latin typeface="Arial" pitchFamily="34" charset="0"/>
                <a:cs typeface="Arial" pitchFamily="34" charset="0"/>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982960"/>
          </a:xfrm>
        </p:spPr>
        <p:txBody>
          <a:bodyPr>
            <a:normAutofit/>
          </a:bodyPr>
          <a:lstStyle>
            <a:lvl1pPr marL="0" indent="0" algn="ctr">
              <a:buNone/>
              <a:defRPr sz="22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
        <p:nvSpPr>
          <p:cNvPr id="6" name="Date Placeholder 1"/>
          <p:cNvSpPr>
            <a:spLocks noGrp="1"/>
          </p:cNvSpPr>
          <p:nvPr>
            <p:ph type="dt" sz="half" idx="10"/>
          </p:nvPr>
        </p:nvSpPr>
        <p:spPr/>
        <p:txBody>
          <a:bodyPr/>
          <a:lstStyle>
            <a:lvl1pPr>
              <a:defRPr sz="1000">
                <a:latin typeface="Arial" pitchFamily="34" charset="0"/>
                <a:cs typeface="Arial" pitchFamily="34" charset="0"/>
              </a:defRPr>
            </a:lvl1pPr>
          </a:lstStyle>
          <a:p>
            <a:pPr>
              <a:defRPr/>
            </a:pPr>
            <a:fld id="{3025749D-5678-4451-930F-0B37BD3E16DB}" type="datetimeFigureOut">
              <a:rPr lang="en-GB">
                <a:solidFill>
                  <a:prstClr val="black">
                    <a:tint val="75000"/>
                  </a:prstClr>
                </a:solidFill>
              </a:rPr>
              <a:pPr>
                <a:defRPr/>
              </a:pPr>
              <a:t>30/03/2017</a:t>
            </a:fld>
            <a:endParaRPr lang="en-GB" dirty="0">
              <a:solidFill>
                <a:prstClr val="black">
                  <a:tint val="75000"/>
                </a:prstClr>
              </a:solidFill>
            </a:endParaRPr>
          </a:p>
        </p:txBody>
      </p:sp>
      <p:sp>
        <p:nvSpPr>
          <p:cNvPr id="7" name="Footer Placeholder 2"/>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dirty="0">
              <a:solidFill>
                <a:prstClr val="black">
                  <a:tint val="75000"/>
                </a:prstClr>
              </a:solidFill>
            </a:endParaRPr>
          </a:p>
        </p:txBody>
      </p:sp>
      <p:sp>
        <p:nvSpPr>
          <p:cNvPr id="8" name="Slide Number Placeholder 3"/>
          <p:cNvSpPr>
            <a:spLocks noGrp="1"/>
          </p:cNvSpPr>
          <p:nvPr>
            <p:ph type="sldNum" sz="quarter" idx="12"/>
          </p:nvPr>
        </p:nvSpPr>
        <p:spPr/>
        <p:txBody>
          <a:bodyPr/>
          <a:lstStyle>
            <a:lvl1pPr>
              <a:defRPr sz="1000">
                <a:latin typeface="Arial" pitchFamily="34" charset="0"/>
                <a:cs typeface="Arial" pitchFamily="34" charset="0"/>
              </a:defRPr>
            </a:lvl1pPr>
          </a:lstStyle>
          <a:p>
            <a:pPr>
              <a:defRPr/>
            </a:pPr>
            <a:fld id="{15C9111B-E80B-40F7-8DDF-209062B1FC48}"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11741884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descr="C:\Documents and Settings\PlummO01\Desktop\KCC_Logo_New_2012_Framed.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8248650" y="6237288"/>
            <a:ext cx="8604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6"/>
          <p:cNvCxnSpPr>
            <a:cxnSpLocks noChangeShapeType="1"/>
          </p:cNvCxnSpPr>
          <p:nvPr/>
        </p:nvCxnSpPr>
        <p:spPr bwMode="auto">
          <a:xfrm>
            <a:off x="107950" y="6199188"/>
            <a:ext cx="896461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normAutofit/>
          </a:bodyPr>
          <a:lstStyle>
            <a:lvl1pPr>
              <a:defRPr sz="3600">
                <a:solidFill>
                  <a:srgbClr val="4283C4"/>
                </a:solidFill>
                <a:latin typeface="Arial" pitchFamily="34" charset="0"/>
                <a:cs typeface="Arial"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Date Placeholder 1"/>
          <p:cNvSpPr>
            <a:spLocks noGrp="1"/>
          </p:cNvSpPr>
          <p:nvPr>
            <p:ph type="dt" sz="half" idx="10"/>
          </p:nvPr>
        </p:nvSpPr>
        <p:spPr/>
        <p:txBody>
          <a:bodyPr/>
          <a:lstStyle>
            <a:lvl1pPr>
              <a:defRPr sz="1000">
                <a:latin typeface="Arial" pitchFamily="34" charset="0"/>
                <a:cs typeface="Arial" pitchFamily="34" charset="0"/>
              </a:defRPr>
            </a:lvl1pPr>
          </a:lstStyle>
          <a:p>
            <a:pPr>
              <a:defRPr/>
            </a:pPr>
            <a:fld id="{D378874C-5FF4-49A1-B9B9-7C1B80965963}" type="datetimeFigureOut">
              <a:rPr lang="en-GB">
                <a:solidFill>
                  <a:prstClr val="black">
                    <a:tint val="75000"/>
                  </a:prstClr>
                </a:solidFill>
              </a:rPr>
              <a:pPr>
                <a:defRPr/>
              </a:pPr>
              <a:t>30/03/2017</a:t>
            </a:fld>
            <a:endParaRPr lang="en-GB" dirty="0">
              <a:solidFill>
                <a:prstClr val="black">
                  <a:tint val="75000"/>
                </a:prstClr>
              </a:solidFill>
            </a:endParaRPr>
          </a:p>
        </p:txBody>
      </p:sp>
      <p:sp>
        <p:nvSpPr>
          <p:cNvPr id="7" name="Footer Placeholder 2"/>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dirty="0">
              <a:solidFill>
                <a:prstClr val="black">
                  <a:tint val="75000"/>
                </a:prstClr>
              </a:solidFill>
            </a:endParaRPr>
          </a:p>
        </p:txBody>
      </p:sp>
      <p:sp>
        <p:nvSpPr>
          <p:cNvPr id="8" name="Slide Number Placeholder 3"/>
          <p:cNvSpPr>
            <a:spLocks noGrp="1"/>
          </p:cNvSpPr>
          <p:nvPr>
            <p:ph type="sldNum" sz="quarter" idx="12"/>
          </p:nvPr>
        </p:nvSpPr>
        <p:spPr/>
        <p:txBody>
          <a:bodyPr/>
          <a:lstStyle>
            <a:lvl1pPr>
              <a:defRPr sz="1000">
                <a:latin typeface="Arial" pitchFamily="34" charset="0"/>
                <a:cs typeface="Arial" pitchFamily="34" charset="0"/>
              </a:defRPr>
            </a:lvl1pPr>
          </a:lstStyle>
          <a:p>
            <a:pPr>
              <a:defRPr/>
            </a:pPr>
            <a:fld id="{5AC9A1D8-DBDF-4F76-8800-AA630135CD72}"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19005700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Arial" pitchFamily="34" charset="0"/>
                <a:cs typeface="Arial" pitchFamily="34" charset="0"/>
              </a:defRPr>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1"/>
          <p:cNvSpPr>
            <a:spLocks noGrp="1"/>
          </p:cNvSpPr>
          <p:nvPr>
            <p:ph type="dt" sz="half" idx="10"/>
          </p:nvPr>
        </p:nvSpPr>
        <p:spPr/>
        <p:txBody>
          <a:bodyPr/>
          <a:lstStyle>
            <a:lvl1pPr>
              <a:defRPr sz="1000">
                <a:latin typeface="Arial" pitchFamily="34" charset="0"/>
                <a:cs typeface="Arial" pitchFamily="34" charset="0"/>
              </a:defRPr>
            </a:lvl1pPr>
          </a:lstStyle>
          <a:p>
            <a:pPr>
              <a:defRPr/>
            </a:pPr>
            <a:fld id="{202925C7-A0FF-4FA2-AD2C-6D6EE587C709}" type="datetimeFigureOut">
              <a:rPr lang="en-GB">
                <a:solidFill>
                  <a:prstClr val="black">
                    <a:tint val="75000"/>
                  </a:prstClr>
                </a:solidFill>
              </a:rPr>
              <a:pPr>
                <a:defRPr/>
              </a:pPr>
              <a:t>30/03/2017</a:t>
            </a:fld>
            <a:endParaRPr lang="en-GB" dirty="0">
              <a:solidFill>
                <a:prstClr val="black">
                  <a:tint val="75000"/>
                </a:prstClr>
              </a:solidFill>
            </a:endParaRPr>
          </a:p>
        </p:txBody>
      </p:sp>
      <p:sp>
        <p:nvSpPr>
          <p:cNvPr id="5" name="Footer Placeholder 2"/>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dirty="0">
              <a:solidFill>
                <a:prstClr val="black">
                  <a:tint val="75000"/>
                </a:prstClr>
              </a:solidFill>
            </a:endParaRPr>
          </a:p>
        </p:txBody>
      </p:sp>
      <p:sp>
        <p:nvSpPr>
          <p:cNvPr id="6" name="Slide Number Placeholder 3"/>
          <p:cNvSpPr>
            <a:spLocks noGrp="1"/>
          </p:cNvSpPr>
          <p:nvPr>
            <p:ph type="sldNum" sz="quarter" idx="12"/>
          </p:nvPr>
        </p:nvSpPr>
        <p:spPr/>
        <p:txBody>
          <a:bodyPr/>
          <a:lstStyle>
            <a:lvl1pPr>
              <a:defRPr sz="1000">
                <a:latin typeface="Arial" pitchFamily="34" charset="0"/>
                <a:cs typeface="Arial" pitchFamily="34" charset="0"/>
              </a:defRPr>
            </a:lvl1pPr>
          </a:lstStyle>
          <a:p>
            <a:pPr>
              <a:defRPr/>
            </a:pPr>
            <a:fld id="{ABAFBAA5-F2AE-46A6-9044-C646F2309352}"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3131055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smtClean="0"/>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Date Placeholder 1"/>
          <p:cNvSpPr>
            <a:spLocks noGrp="1"/>
          </p:cNvSpPr>
          <p:nvPr>
            <p:ph type="dt" sz="half" idx="10"/>
          </p:nvPr>
        </p:nvSpPr>
        <p:spPr/>
        <p:txBody>
          <a:bodyPr/>
          <a:lstStyle>
            <a:lvl1pPr>
              <a:defRPr sz="1000">
                <a:latin typeface="Arial" pitchFamily="34" charset="0"/>
                <a:cs typeface="Arial" pitchFamily="34" charset="0"/>
              </a:defRPr>
            </a:lvl1pPr>
          </a:lstStyle>
          <a:p>
            <a:pPr>
              <a:defRPr/>
            </a:pPr>
            <a:fld id="{51FBB291-661D-4A48-8E10-0FE6F2C5B23C}" type="datetimeFigureOut">
              <a:rPr lang="en-GB">
                <a:solidFill>
                  <a:prstClr val="black">
                    <a:tint val="75000"/>
                  </a:prstClr>
                </a:solidFill>
              </a:rPr>
              <a:pPr>
                <a:defRPr/>
              </a:pPr>
              <a:t>30/03/2017</a:t>
            </a:fld>
            <a:endParaRPr lang="en-GB" dirty="0">
              <a:solidFill>
                <a:prstClr val="black">
                  <a:tint val="75000"/>
                </a:prstClr>
              </a:solidFill>
            </a:endParaRPr>
          </a:p>
        </p:txBody>
      </p:sp>
      <p:sp>
        <p:nvSpPr>
          <p:cNvPr id="6" name="Footer Placeholder 2"/>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dirty="0">
              <a:solidFill>
                <a:prstClr val="black">
                  <a:tint val="75000"/>
                </a:prstClr>
              </a:solidFill>
            </a:endParaRPr>
          </a:p>
        </p:txBody>
      </p:sp>
      <p:sp>
        <p:nvSpPr>
          <p:cNvPr id="7" name="Slide Number Placeholder 3"/>
          <p:cNvSpPr>
            <a:spLocks noGrp="1"/>
          </p:cNvSpPr>
          <p:nvPr>
            <p:ph type="sldNum" sz="quarter" idx="12"/>
          </p:nvPr>
        </p:nvSpPr>
        <p:spPr/>
        <p:txBody>
          <a:bodyPr/>
          <a:lstStyle>
            <a:lvl1pPr>
              <a:defRPr sz="1000">
                <a:latin typeface="Arial" pitchFamily="34" charset="0"/>
                <a:cs typeface="Arial" pitchFamily="34" charset="0"/>
              </a:defRPr>
            </a:lvl1pPr>
          </a:lstStyle>
          <a:p>
            <a:pPr>
              <a:defRPr/>
            </a:pPr>
            <a:fld id="{23F18669-9531-462D-B7D0-4A62CEC2688A}"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9613997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4283C4"/>
                </a:solidFill>
                <a:latin typeface="Arial" pitchFamily="34" charset="0"/>
                <a:cs typeface="Arial" pitchFamily="34" charset="0"/>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1"/>
          <p:cNvSpPr>
            <a:spLocks noGrp="1"/>
          </p:cNvSpPr>
          <p:nvPr>
            <p:ph type="dt" sz="half" idx="10"/>
          </p:nvPr>
        </p:nvSpPr>
        <p:spPr/>
        <p:txBody>
          <a:bodyPr/>
          <a:lstStyle>
            <a:lvl1pPr>
              <a:defRPr sz="1000">
                <a:latin typeface="Arial" pitchFamily="34" charset="0"/>
                <a:cs typeface="Arial" pitchFamily="34" charset="0"/>
              </a:defRPr>
            </a:lvl1pPr>
          </a:lstStyle>
          <a:p>
            <a:pPr>
              <a:defRPr/>
            </a:pPr>
            <a:fld id="{B26D0A86-CA6A-469F-89B1-ECBCE43384C7}" type="datetimeFigureOut">
              <a:rPr lang="en-GB">
                <a:solidFill>
                  <a:prstClr val="black">
                    <a:tint val="75000"/>
                  </a:prstClr>
                </a:solidFill>
              </a:rPr>
              <a:pPr>
                <a:defRPr/>
              </a:pPr>
              <a:t>30/03/2017</a:t>
            </a:fld>
            <a:endParaRPr lang="en-GB" dirty="0">
              <a:solidFill>
                <a:prstClr val="black">
                  <a:tint val="75000"/>
                </a:prstClr>
              </a:solidFill>
            </a:endParaRPr>
          </a:p>
        </p:txBody>
      </p:sp>
      <p:sp>
        <p:nvSpPr>
          <p:cNvPr id="8" name="Footer Placeholder 2"/>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dirty="0">
              <a:solidFill>
                <a:prstClr val="black">
                  <a:tint val="75000"/>
                </a:prstClr>
              </a:solidFill>
            </a:endParaRPr>
          </a:p>
        </p:txBody>
      </p:sp>
      <p:sp>
        <p:nvSpPr>
          <p:cNvPr id="9" name="Slide Number Placeholder 3"/>
          <p:cNvSpPr>
            <a:spLocks noGrp="1"/>
          </p:cNvSpPr>
          <p:nvPr>
            <p:ph type="sldNum" sz="quarter" idx="12"/>
          </p:nvPr>
        </p:nvSpPr>
        <p:spPr/>
        <p:txBody>
          <a:bodyPr/>
          <a:lstStyle>
            <a:lvl1pPr>
              <a:defRPr sz="1000">
                <a:latin typeface="Arial" pitchFamily="34" charset="0"/>
                <a:cs typeface="Arial" pitchFamily="34" charset="0"/>
              </a:defRPr>
            </a:lvl1pPr>
          </a:lstStyle>
          <a:p>
            <a:pPr>
              <a:defRPr/>
            </a:pPr>
            <a:fld id="{E7C8B7DE-5EA1-4186-9EC1-06F83787EC6C}"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31802290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4283C4"/>
                </a:solidFill>
                <a:latin typeface="Arial" pitchFamily="34" charset="0"/>
                <a:cs typeface="Arial" pitchFamily="34" charset="0"/>
              </a:defRPr>
            </a:lvl1pPr>
          </a:lstStyle>
          <a:p>
            <a:r>
              <a:rPr lang="en-US" dirty="0" smtClean="0"/>
              <a:t>Click to edit Master title style</a:t>
            </a:r>
            <a:endParaRPr lang="en-GB" dirty="0"/>
          </a:p>
        </p:txBody>
      </p:sp>
      <p:sp>
        <p:nvSpPr>
          <p:cNvPr id="3" name="Date Placeholder 1"/>
          <p:cNvSpPr>
            <a:spLocks noGrp="1"/>
          </p:cNvSpPr>
          <p:nvPr>
            <p:ph type="dt" sz="half" idx="10"/>
          </p:nvPr>
        </p:nvSpPr>
        <p:spPr/>
        <p:txBody>
          <a:bodyPr/>
          <a:lstStyle>
            <a:lvl1pPr>
              <a:defRPr sz="1000">
                <a:latin typeface="Arial" pitchFamily="34" charset="0"/>
                <a:cs typeface="Arial" pitchFamily="34" charset="0"/>
              </a:defRPr>
            </a:lvl1pPr>
          </a:lstStyle>
          <a:p>
            <a:pPr>
              <a:defRPr/>
            </a:pPr>
            <a:fld id="{2F2DEC15-2A4E-4D61-8AD8-BF9BBCD3E6B4}" type="datetimeFigureOut">
              <a:rPr lang="en-GB">
                <a:solidFill>
                  <a:prstClr val="black">
                    <a:tint val="75000"/>
                  </a:prstClr>
                </a:solidFill>
              </a:rPr>
              <a:pPr>
                <a:defRPr/>
              </a:pPr>
              <a:t>30/03/2017</a:t>
            </a:fld>
            <a:endParaRPr lang="en-GB" dirty="0">
              <a:solidFill>
                <a:prstClr val="black">
                  <a:tint val="75000"/>
                </a:prstClr>
              </a:solidFill>
            </a:endParaRPr>
          </a:p>
        </p:txBody>
      </p:sp>
      <p:sp>
        <p:nvSpPr>
          <p:cNvPr id="4" name="Footer Placeholder 2"/>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dirty="0">
              <a:solidFill>
                <a:prstClr val="black">
                  <a:tint val="75000"/>
                </a:prstClr>
              </a:solidFill>
            </a:endParaRPr>
          </a:p>
        </p:txBody>
      </p:sp>
      <p:sp>
        <p:nvSpPr>
          <p:cNvPr id="5" name="Slide Number Placeholder 3"/>
          <p:cNvSpPr>
            <a:spLocks noGrp="1"/>
          </p:cNvSpPr>
          <p:nvPr>
            <p:ph type="sldNum" sz="quarter" idx="12"/>
          </p:nvPr>
        </p:nvSpPr>
        <p:spPr/>
        <p:txBody>
          <a:bodyPr/>
          <a:lstStyle>
            <a:lvl1pPr>
              <a:defRPr sz="1000">
                <a:latin typeface="Arial" pitchFamily="34" charset="0"/>
                <a:cs typeface="Arial" pitchFamily="34" charset="0"/>
              </a:defRPr>
            </a:lvl1pPr>
          </a:lstStyle>
          <a:p>
            <a:pPr>
              <a:defRPr/>
            </a:pPr>
            <a:fld id="{F1421979-9680-4BBD-8A40-C5C4FAF63331}"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7378145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z="1000">
                <a:latin typeface="Arial" pitchFamily="34" charset="0"/>
                <a:cs typeface="Arial" pitchFamily="34" charset="0"/>
              </a:defRPr>
            </a:lvl1pPr>
          </a:lstStyle>
          <a:p>
            <a:pPr>
              <a:defRPr/>
            </a:pPr>
            <a:fld id="{41432C69-203A-4671-B2D2-41E65E734962}" type="datetimeFigureOut">
              <a:rPr lang="en-GB">
                <a:solidFill>
                  <a:prstClr val="black">
                    <a:tint val="75000"/>
                  </a:prstClr>
                </a:solidFill>
              </a:rPr>
              <a:pPr>
                <a:defRPr/>
              </a:pPr>
              <a:t>30/03/2017</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lvl1pPr>
              <a:defRPr sz="1000">
                <a:latin typeface="Arial" pitchFamily="34" charset="0"/>
                <a:cs typeface="Arial" pitchFamily="34" charset="0"/>
              </a:defRPr>
            </a:lvl1pPr>
          </a:lstStyle>
          <a:p>
            <a:pPr>
              <a:defRPr/>
            </a:pPr>
            <a:fld id="{7FC1F53D-179A-47A9-B7F7-8A3D47F12F27}"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17513151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Arial" pitchFamily="34" charset="0"/>
                <a:cs typeface="Arial"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a:xfrm>
            <a:off x="3575050" y="273050"/>
            <a:ext cx="5111750" cy="5853113"/>
          </a:xfrm>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z="1000">
                <a:latin typeface="Arial" pitchFamily="34" charset="0"/>
                <a:cs typeface="Arial" pitchFamily="34" charset="0"/>
              </a:defRPr>
            </a:lvl1pPr>
          </a:lstStyle>
          <a:p>
            <a:pPr>
              <a:defRPr/>
            </a:pPr>
            <a:fld id="{60F148E4-CEBB-4BBA-977D-A214638E1BB1}" type="datetimeFigureOut">
              <a:rPr lang="en-GB">
                <a:solidFill>
                  <a:prstClr val="black">
                    <a:tint val="75000"/>
                  </a:prstClr>
                </a:solidFill>
              </a:rPr>
              <a:pPr>
                <a:defRPr/>
              </a:pPr>
              <a:t>30/03/2017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sz="1000">
                <a:latin typeface="Arial" pitchFamily="34" charset="0"/>
                <a:cs typeface="Arial" pitchFamily="34" charset="0"/>
              </a:defRPr>
            </a:lvl1pPr>
          </a:lstStyle>
          <a:p>
            <a:pPr>
              <a:defRPr/>
            </a:pPr>
            <a:fld id="{72CB9EA7-AC79-4910-A327-6758D3176951}"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739580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4283C4"/>
                </a:solidFill>
                <a:latin typeface="Arial" pitchFamily="34" charset="0"/>
                <a:cs typeface="Arial" pitchFamily="34" charset="0"/>
              </a:defRPr>
            </a:lvl1pPr>
          </a:lstStyle>
          <a:p>
            <a:r>
              <a:rPr lang="en-US" smtClean="0"/>
              <a:t>Click to edit Master title style</a:t>
            </a:r>
            <a:endParaRPr lang="en-GB" dirty="0"/>
          </a:p>
        </p:txBody>
      </p:sp>
      <p:sp>
        <p:nvSpPr>
          <p:cNvPr id="3" name="Content Placeholder 2"/>
          <p:cNvSpPr>
            <a:spLocks noGrp="1"/>
          </p:cNvSpPr>
          <p:nvPr>
            <p:ph idx="1"/>
          </p:nvPr>
        </p:nvSpPr>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pic>
        <p:nvPicPr>
          <p:cNvPr id="7" name="Picture 2" descr="C:\Documents and Settings\PlummO01\Desktop\KCC_Logo_New_2012_Framed.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248079" y="6237114"/>
            <a:ext cx="860425" cy="576262"/>
          </a:xfrm>
          <a:prstGeom prst="rect">
            <a:avLst/>
          </a:prstGeom>
          <a:noFill/>
          <a:ln w="9525">
            <a:noFill/>
            <a:miter lim="800000"/>
            <a:headEnd/>
            <a:tailEnd/>
          </a:ln>
        </p:spPr>
      </p:pic>
      <p:cxnSp>
        <p:nvCxnSpPr>
          <p:cNvPr id="8" name="Straight Connector 6"/>
          <p:cNvCxnSpPr>
            <a:cxnSpLocks noChangeShapeType="1"/>
          </p:cNvCxnSpPr>
          <p:nvPr userDrawn="1"/>
        </p:nvCxnSpPr>
        <p:spPr bwMode="auto">
          <a:xfrm>
            <a:off x="107504" y="6199187"/>
            <a:ext cx="8964488" cy="0"/>
          </a:xfrm>
          <a:prstGeom prst="line">
            <a:avLst/>
          </a:prstGeom>
          <a:noFill/>
          <a:ln w="12700">
            <a:solidFill>
              <a:schemeClr val="tx1"/>
            </a:solidFill>
            <a:round/>
            <a:headEnd/>
            <a:tailEnd/>
          </a:ln>
        </p:spPr>
      </p:cxnSp>
      <p:sp>
        <p:nvSpPr>
          <p:cNvPr id="10"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4E1B8421-BC9B-42B6-9A37-5715A9FFC128}" type="datetimeFigureOut">
              <a:rPr lang="en-GB" smtClean="0"/>
              <a:pPr/>
              <a:t>30/03/2017</a:t>
            </a:fld>
            <a:endParaRPr lang="en-GB" dirty="0"/>
          </a:p>
        </p:txBody>
      </p:sp>
      <p:sp>
        <p:nvSpPr>
          <p:cNvPr id="11"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12"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Arial" pitchFamily="34" charset="0"/>
                <a:cs typeface="Arial" pitchFamily="34" charset="0"/>
              </a:defRPr>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z="1000">
                <a:latin typeface="Arial" pitchFamily="34" charset="0"/>
                <a:cs typeface="Arial" pitchFamily="34" charset="0"/>
              </a:defRPr>
            </a:lvl1pPr>
          </a:lstStyle>
          <a:p>
            <a:pPr>
              <a:defRPr/>
            </a:pPr>
            <a:fld id="{C6331BD6-AB14-45A1-BAFD-193D2A8C3402}" type="datetimeFigureOut">
              <a:rPr lang="en-GB">
                <a:solidFill>
                  <a:prstClr val="black">
                    <a:tint val="75000"/>
                  </a:prstClr>
                </a:solidFill>
              </a:rPr>
              <a:pPr>
                <a:defRPr/>
              </a:pPr>
              <a:t>30/03/2017</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sz="1000">
                <a:latin typeface="Arial" pitchFamily="34" charset="0"/>
                <a:cs typeface="Arial" pitchFamily="34" charset="0"/>
              </a:defRPr>
            </a:lvl1pPr>
          </a:lstStyle>
          <a:p>
            <a:pPr>
              <a:defRPr/>
            </a:pPr>
            <a:fld id="{4B510919-EA77-493E-B23E-3D5FE29AA9C9}"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38876477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smtClean="0"/>
              <a:t>Click to edit Master title style</a:t>
            </a:r>
            <a:endParaRPr lang="en-GB" dirty="0"/>
          </a:p>
        </p:txBody>
      </p:sp>
      <p:sp>
        <p:nvSpPr>
          <p:cNvPr id="3" name="Vertical Text Placeholder 2"/>
          <p:cNvSpPr>
            <a:spLocks noGrp="1"/>
          </p:cNvSpPr>
          <p:nvPr>
            <p:ph type="body" orient="vert" idx="1"/>
          </p:nvPr>
        </p:nvSpPr>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sz="1000">
                <a:latin typeface="Arial" pitchFamily="34" charset="0"/>
                <a:cs typeface="Arial" pitchFamily="34" charset="0"/>
              </a:defRPr>
            </a:lvl1pPr>
          </a:lstStyle>
          <a:p>
            <a:pPr>
              <a:defRPr/>
            </a:pPr>
            <a:fld id="{EA822B3C-F933-43C3-A972-C7AEBA29A695}" type="datetimeFigureOut">
              <a:rPr lang="en-GB">
                <a:solidFill>
                  <a:prstClr val="black">
                    <a:tint val="75000"/>
                  </a:prstClr>
                </a:solidFill>
              </a:rPr>
              <a:pPr>
                <a:defRPr/>
              </a:pPr>
              <a:t>30/03/2017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sz="1000">
                <a:latin typeface="Arial" pitchFamily="34" charset="0"/>
                <a:cs typeface="Arial" pitchFamily="34" charset="0"/>
              </a:defRPr>
            </a:lvl1pPr>
          </a:lstStyle>
          <a:p>
            <a:pPr>
              <a:defRPr/>
            </a:pPr>
            <a:fld id="{737E3AB1-E6D5-4081-B291-815EDFC78922}"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13985699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Arial" pitchFamily="34" charset="0"/>
                <a:cs typeface="Arial" pitchFamily="34" charset="0"/>
              </a:defRPr>
            </a:lvl1pPr>
          </a:lstStyle>
          <a:p>
            <a:r>
              <a:rPr lang="en-US" dirty="0" smtClean="0"/>
              <a:t>Click to edit Master title style</a:t>
            </a:r>
            <a:endParaRPr lang="en-GB" dirty="0"/>
          </a:p>
        </p:txBody>
      </p:sp>
      <p:sp>
        <p:nvSpPr>
          <p:cNvPr id="3" name="Vertical Text Placeholder 2"/>
          <p:cNvSpPr>
            <a:spLocks noGrp="1"/>
          </p:cNvSpPr>
          <p:nvPr>
            <p:ph type="body" orient="vert" idx="1"/>
          </p:nvPr>
        </p:nvSpPr>
        <p:spPr>
          <a:xfrm>
            <a:off x="457200" y="274638"/>
            <a:ext cx="6019800" cy="5851525"/>
          </a:xfrm>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sz="1000">
                <a:latin typeface="Arial" pitchFamily="34" charset="0"/>
                <a:cs typeface="Arial" pitchFamily="34" charset="0"/>
              </a:defRPr>
            </a:lvl1pPr>
          </a:lstStyle>
          <a:p>
            <a:pPr>
              <a:defRPr/>
            </a:pPr>
            <a:fld id="{1E6BB6E7-D0B4-400D-B55D-A9C7E270D9D9}" type="datetimeFigureOut">
              <a:rPr lang="en-GB">
                <a:solidFill>
                  <a:prstClr val="black">
                    <a:tint val="75000"/>
                  </a:prstClr>
                </a:solidFill>
              </a:rPr>
              <a:pPr>
                <a:defRPr/>
              </a:pPr>
              <a:t>30/03/2017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sz="1000">
                <a:latin typeface="Arial" pitchFamily="34" charset="0"/>
                <a:cs typeface="Arial" pitchFamily="34" charset="0"/>
              </a:defRPr>
            </a:lvl1pPr>
          </a:lstStyle>
          <a:p>
            <a:pPr>
              <a:defRPr/>
            </a:pPr>
            <a:fld id="{8C4D45D9-A111-4F14-AB0B-88251FA613F5}"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1549571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Arial" pitchFamily="34" charset="0"/>
                <a:cs typeface="Arial" pitchFamily="34" charset="0"/>
              </a:defRPr>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4E1B8421-BC9B-42B6-9A37-5715A9FFC128}" type="datetimeFigureOut">
              <a:rPr lang="en-GB" smtClean="0"/>
              <a:pPr/>
              <a:t>30/03/2017</a:t>
            </a:fld>
            <a:endParaRPr lang="en-GB" dirty="0"/>
          </a:p>
        </p:txBody>
      </p:sp>
      <p:sp>
        <p:nvSpPr>
          <p:cNvPr id="8"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9"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smtClean="0"/>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4E1B8421-BC9B-42B6-9A37-5715A9FFC128}" type="datetimeFigureOut">
              <a:rPr lang="en-GB" smtClean="0"/>
              <a:pPr/>
              <a:t>30/03/2017</a:t>
            </a:fld>
            <a:endParaRPr lang="en-GB" dirty="0"/>
          </a:p>
        </p:txBody>
      </p:sp>
      <p:sp>
        <p:nvSpPr>
          <p:cNvPr id="9"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10"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4283C4"/>
                </a:solidFill>
                <a:latin typeface="Arial" pitchFamily="34" charset="0"/>
                <a:cs typeface="Arial" pitchFamily="34" charset="0"/>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4E1B8421-BC9B-42B6-9A37-5715A9FFC128}" type="datetimeFigureOut">
              <a:rPr lang="en-GB" smtClean="0"/>
              <a:pPr/>
              <a:t>30/03/2017</a:t>
            </a:fld>
            <a:endParaRPr lang="en-GB" dirty="0"/>
          </a:p>
        </p:txBody>
      </p:sp>
      <p:sp>
        <p:nvSpPr>
          <p:cNvPr id="11"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12"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4283C4"/>
                </a:solidFill>
                <a:latin typeface="Arial" pitchFamily="34" charset="0"/>
                <a:cs typeface="Arial" pitchFamily="34" charset="0"/>
              </a:defRPr>
            </a:lvl1pPr>
          </a:lstStyle>
          <a:p>
            <a:r>
              <a:rPr lang="en-US" smtClean="0"/>
              <a:t>Click to edit Master title style</a:t>
            </a:r>
            <a:endParaRPr lang="en-GB" dirty="0"/>
          </a:p>
        </p:txBody>
      </p:sp>
      <p:sp>
        <p:nvSpPr>
          <p:cNvPr id="6" name="Date Placeholder 1"/>
          <p:cNvSpPr>
            <a:spLocks noGrp="1"/>
          </p:cNvSpPr>
          <p:nvPr>
            <p:ph type="dt" sz="half" idx="10"/>
          </p:nvPr>
        </p:nvSpPr>
        <p:spPr>
          <a:xfrm>
            <a:off x="457200" y="6356350"/>
            <a:ext cx="2133600" cy="365125"/>
          </a:xfrm>
        </p:spPr>
        <p:txBody>
          <a:bodyPr/>
          <a:lstStyle>
            <a:lvl1pPr>
              <a:defRPr sz="1000">
                <a:latin typeface="Arial" pitchFamily="34" charset="0"/>
                <a:cs typeface="Arial" pitchFamily="34" charset="0"/>
              </a:defRPr>
            </a:lvl1pPr>
          </a:lstStyle>
          <a:p>
            <a:fld id="{4E1B8421-BC9B-42B6-9A37-5715A9FFC128}" type="datetimeFigureOut">
              <a:rPr lang="en-GB" smtClean="0"/>
              <a:pPr/>
              <a:t>30/03/2017</a:t>
            </a:fld>
            <a:endParaRPr lang="en-GB" dirty="0"/>
          </a:p>
        </p:txBody>
      </p:sp>
      <p:sp>
        <p:nvSpPr>
          <p:cNvPr id="7" name="Footer Placeholder 2"/>
          <p:cNvSpPr>
            <a:spLocks noGrp="1"/>
          </p:cNvSpPr>
          <p:nvPr>
            <p:ph type="ftr" sz="quarter" idx="11"/>
          </p:nvPr>
        </p:nvSpPr>
        <p:spPr>
          <a:xfrm>
            <a:off x="3124200" y="6356350"/>
            <a:ext cx="2895600" cy="365125"/>
          </a:xfrm>
        </p:spPr>
        <p:txBody>
          <a:bodyPr/>
          <a:lstStyle>
            <a:lvl1pPr>
              <a:defRPr sz="1000">
                <a:latin typeface="Arial" pitchFamily="34" charset="0"/>
                <a:cs typeface="Arial" pitchFamily="34" charset="0"/>
              </a:defRPr>
            </a:lvl1pPr>
          </a:lstStyle>
          <a:p>
            <a:endParaRPr lang="en-GB" dirty="0"/>
          </a:p>
        </p:txBody>
      </p:sp>
      <p:sp>
        <p:nvSpPr>
          <p:cNvPr id="8" name="Slide Number Placeholder 3"/>
          <p:cNvSpPr>
            <a:spLocks noGrp="1"/>
          </p:cNvSpPr>
          <p:nvPr>
            <p:ph type="sldNum" sz="quarter" idx="12"/>
          </p:nvPr>
        </p:nvSpPr>
        <p:spPr>
          <a:xfrm>
            <a:off x="6553200" y="6356350"/>
            <a:ext cx="2133600" cy="365125"/>
          </a:xfrm>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z="1000">
                <a:latin typeface="Arial" pitchFamily="34" charset="0"/>
                <a:cs typeface="Arial" pitchFamily="34" charset="0"/>
              </a:defRPr>
            </a:lvl1pPr>
          </a:lstStyle>
          <a:p>
            <a:fld id="{4E1B8421-BC9B-42B6-9A37-5715A9FFC128}" type="datetimeFigureOut">
              <a:rPr lang="en-GB" smtClean="0"/>
              <a:pPr/>
              <a:t>30/03/2017</a:t>
            </a:fld>
            <a:endParaRPr lang="en-GB" dirty="0"/>
          </a:p>
        </p:txBody>
      </p:sp>
      <p:sp>
        <p:nvSpPr>
          <p:cNvPr id="3" name="Footer Placeholder 2"/>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4" name="Slide Number Placeholder 3"/>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Arial" pitchFamily="34" charset="0"/>
                <a:cs typeface="Arial" pitchFamily="34" charset="0"/>
              </a:defRPr>
            </a:lvl1pPr>
          </a:lstStyle>
          <a:p>
            <a:r>
              <a:rPr lang="en-US" smtClean="0"/>
              <a:t>Click to edit Master title style</a:t>
            </a:r>
            <a:endParaRPr lang="en-GB" dirty="0"/>
          </a:p>
        </p:txBody>
      </p:sp>
      <p:sp>
        <p:nvSpPr>
          <p:cNvPr id="3" name="Content Placeholder 2"/>
          <p:cNvSpPr>
            <a:spLocks noGrp="1"/>
          </p:cNvSpPr>
          <p:nvPr>
            <p:ph idx="1"/>
          </p:nvPr>
        </p:nvSpPr>
        <p:spPr>
          <a:xfrm>
            <a:off x="3575050" y="273050"/>
            <a:ext cx="5111750" cy="5853113"/>
          </a:xfrm>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z="1000">
                <a:latin typeface="Arial" pitchFamily="34" charset="0"/>
                <a:cs typeface="Arial" pitchFamily="34" charset="0"/>
              </a:defRPr>
            </a:lvl1pPr>
          </a:lstStyle>
          <a:p>
            <a:fld id="{4E1B8421-BC9B-42B6-9A37-5715A9FFC128}" type="datetimeFigureOut">
              <a:rPr lang="en-GB" smtClean="0"/>
              <a:pPr/>
              <a:t>30/03/2017</a:t>
            </a:fld>
            <a:endParaRPr lang="en-GB" dirty="0"/>
          </a:p>
        </p:txBody>
      </p:sp>
      <p:sp>
        <p:nvSpPr>
          <p:cNvPr id="6" name="Footer Placeholder 5"/>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7" name="Slide Number Placeholder 6"/>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Arial" pitchFamily="34" charset="0"/>
                <a:cs typeface="Arial" pitchFamily="34" charset="0"/>
              </a:defRPr>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z="1000">
                <a:latin typeface="Arial" pitchFamily="34" charset="0"/>
                <a:cs typeface="Arial" pitchFamily="34" charset="0"/>
              </a:defRPr>
            </a:lvl1pPr>
          </a:lstStyle>
          <a:p>
            <a:fld id="{4E1B8421-BC9B-42B6-9A37-5715A9FFC128}" type="datetimeFigureOut">
              <a:rPr lang="en-GB" smtClean="0"/>
              <a:pPr/>
              <a:t>30/03/2017</a:t>
            </a:fld>
            <a:endParaRPr lang="en-GB" dirty="0"/>
          </a:p>
        </p:txBody>
      </p:sp>
      <p:sp>
        <p:nvSpPr>
          <p:cNvPr id="6" name="Footer Placeholder 5"/>
          <p:cNvSpPr>
            <a:spLocks noGrp="1"/>
          </p:cNvSpPr>
          <p:nvPr>
            <p:ph type="ftr" sz="quarter" idx="11"/>
          </p:nvPr>
        </p:nvSpPr>
        <p:spPr/>
        <p:txBody>
          <a:bodyPr/>
          <a:lstStyle>
            <a:lvl1pPr>
              <a:defRPr sz="1000">
                <a:latin typeface="Arial" pitchFamily="34" charset="0"/>
                <a:cs typeface="Arial" pitchFamily="34" charset="0"/>
              </a:defRPr>
            </a:lvl1pPr>
          </a:lstStyle>
          <a:p>
            <a:endParaRPr lang="en-GB" dirty="0"/>
          </a:p>
        </p:txBody>
      </p:sp>
      <p:sp>
        <p:nvSpPr>
          <p:cNvPr id="7" name="Slide Number Placeholder 6"/>
          <p:cNvSpPr>
            <a:spLocks noGrp="1"/>
          </p:cNvSpPr>
          <p:nvPr>
            <p:ph type="sldNum" sz="quarter" idx="12"/>
          </p:nvPr>
        </p:nvSpPr>
        <p:spPr/>
        <p:txBody>
          <a:bodyPr/>
          <a:lstStyle>
            <a:lvl1pPr>
              <a:defRPr sz="1000">
                <a:latin typeface="Arial" pitchFamily="34" charset="0"/>
                <a:cs typeface="Arial" pitchFamily="34" charset="0"/>
              </a:defRPr>
            </a:lvl1pPr>
          </a:lstStyle>
          <a:p>
            <a:fld id="{C06B74C9-1984-4309-B629-64A9E2680539}"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1B8421-BC9B-42B6-9A37-5715A9FFC128}" type="datetimeFigureOut">
              <a:rPr lang="en-GB" smtClean="0"/>
              <a:t>30/03/2017</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6B74C9-1984-4309-B629-64A9E2680539}" type="slidenum">
              <a:rPr lang="en-GB" smtClean="0"/>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3600" b="1" kern="1200">
          <a:solidFill>
            <a:srgbClr val="4283C4"/>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7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B4886A64-0ECB-4090-AA6B-6DDC9C34FF83}" type="datetimeFigureOut">
              <a:rPr lang="en-GB">
                <a:solidFill>
                  <a:prstClr val="black">
                    <a:tint val="75000"/>
                  </a:prstClr>
                </a:solidFill>
              </a:rPr>
              <a:pPr>
                <a:defRPr/>
              </a:pPr>
              <a:t>30/03/2017</a:t>
            </a:fld>
            <a:endParaRPr lang="en-GB"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7AC3A574-FAD4-4978-8144-033F942D7B59}"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4076378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3600" b="1" kern="1200">
          <a:solidFill>
            <a:srgbClr val="4283C4"/>
          </a:solidFill>
          <a:latin typeface="Arial" pitchFamily="34" charset="0"/>
          <a:ea typeface="+mj-ea"/>
          <a:cs typeface="Arial" pitchFamily="34" charset="0"/>
        </a:defRPr>
      </a:lvl1pPr>
      <a:lvl2pPr algn="ctr" rtl="0" eaLnBrk="0" fontAlgn="base" hangingPunct="0">
        <a:spcBef>
          <a:spcPct val="0"/>
        </a:spcBef>
        <a:spcAft>
          <a:spcPct val="0"/>
        </a:spcAft>
        <a:defRPr sz="3600" b="1">
          <a:solidFill>
            <a:srgbClr val="4283C4"/>
          </a:solidFill>
          <a:latin typeface="Arial" charset="0"/>
          <a:cs typeface="Arial" charset="0"/>
        </a:defRPr>
      </a:lvl2pPr>
      <a:lvl3pPr algn="ctr" rtl="0" eaLnBrk="0" fontAlgn="base" hangingPunct="0">
        <a:spcBef>
          <a:spcPct val="0"/>
        </a:spcBef>
        <a:spcAft>
          <a:spcPct val="0"/>
        </a:spcAft>
        <a:defRPr sz="3600" b="1">
          <a:solidFill>
            <a:srgbClr val="4283C4"/>
          </a:solidFill>
          <a:latin typeface="Arial" charset="0"/>
          <a:cs typeface="Arial" charset="0"/>
        </a:defRPr>
      </a:lvl3pPr>
      <a:lvl4pPr algn="ctr" rtl="0" eaLnBrk="0" fontAlgn="base" hangingPunct="0">
        <a:spcBef>
          <a:spcPct val="0"/>
        </a:spcBef>
        <a:spcAft>
          <a:spcPct val="0"/>
        </a:spcAft>
        <a:defRPr sz="3600" b="1">
          <a:solidFill>
            <a:srgbClr val="4283C4"/>
          </a:solidFill>
          <a:latin typeface="Arial" charset="0"/>
          <a:cs typeface="Arial" charset="0"/>
        </a:defRPr>
      </a:lvl4pPr>
      <a:lvl5pPr algn="ctr" rtl="0" eaLnBrk="0" fontAlgn="base" hangingPunct="0">
        <a:spcBef>
          <a:spcPct val="0"/>
        </a:spcBef>
        <a:spcAft>
          <a:spcPct val="0"/>
        </a:spcAft>
        <a:defRPr sz="3600" b="1">
          <a:solidFill>
            <a:srgbClr val="4283C4"/>
          </a:solidFill>
          <a:latin typeface="Arial" charset="0"/>
          <a:cs typeface="Arial" charset="0"/>
        </a:defRPr>
      </a:lvl5pPr>
      <a:lvl6pPr marL="457200" algn="ctr" rtl="0" fontAlgn="base">
        <a:spcBef>
          <a:spcPct val="0"/>
        </a:spcBef>
        <a:spcAft>
          <a:spcPct val="0"/>
        </a:spcAft>
        <a:defRPr sz="3600" b="1">
          <a:solidFill>
            <a:srgbClr val="4283C4"/>
          </a:solidFill>
          <a:latin typeface="Arial" charset="0"/>
          <a:cs typeface="Arial" charset="0"/>
        </a:defRPr>
      </a:lvl6pPr>
      <a:lvl7pPr marL="914400" algn="ctr" rtl="0" fontAlgn="base">
        <a:spcBef>
          <a:spcPct val="0"/>
        </a:spcBef>
        <a:spcAft>
          <a:spcPct val="0"/>
        </a:spcAft>
        <a:defRPr sz="3600" b="1">
          <a:solidFill>
            <a:srgbClr val="4283C4"/>
          </a:solidFill>
          <a:latin typeface="Arial" charset="0"/>
          <a:cs typeface="Arial" charset="0"/>
        </a:defRPr>
      </a:lvl7pPr>
      <a:lvl8pPr marL="1371600" algn="ctr" rtl="0" fontAlgn="base">
        <a:spcBef>
          <a:spcPct val="0"/>
        </a:spcBef>
        <a:spcAft>
          <a:spcPct val="0"/>
        </a:spcAft>
        <a:defRPr sz="3600" b="1">
          <a:solidFill>
            <a:srgbClr val="4283C4"/>
          </a:solidFill>
          <a:latin typeface="Arial" charset="0"/>
          <a:cs typeface="Arial" charset="0"/>
        </a:defRPr>
      </a:lvl8pPr>
      <a:lvl9pPr marL="1828800" algn="ctr" rtl="0" fontAlgn="base">
        <a:spcBef>
          <a:spcPct val="0"/>
        </a:spcBef>
        <a:spcAft>
          <a:spcPct val="0"/>
        </a:spcAft>
        <a:defRPr sz="3600" b="1">
          <a:solidFill>
            <a:srgbClr val="4283C4"/>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27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30 Hours of Free Childcare </a:t>
            </a:r>
            <a:br>
              <a:rPr lang="en-GB" dirty="0" smtClean="0"/>
            </a:br>
            <a:r>
              <a:rPr lang="en-GB" dirty="0" smtClean="0"/>
              <a:t>District Seminars March 2017</a:t>
            </a:r>
            <a:endParaRPr lang="en-GB" dirty="0"/>
          </a:p>
        </p:txBody>
      </p:sp>
      <p:sp>
        <p:nvSpPr>
          <p:cNvPr id="3" name="Content Placeholder 2"/>
          <p:cNvSpPr>
            <a:spLocks noGrp="1"/>
          </p:cNvSpPr>
          <p:nvPr>
            <p:ph idx="1"/>
          </p:nvPr>
        </p:nvSpPr>
        <p:spPr/>
        <p:txBody>
          <a:bodyPr>
            <a:normAutofit/>
          </a:bodyPr>
          <a:lstStyle/>
          <a:p>
            <a:pPr marL="0" indent="0" algn="ctr">
              <a:buNone/>
            </a:pPr>
            <a:endParaRPr lang="en-GB" sz="6600" dirty="0" smtClean="0"/>
          </a:p>
          <a:p>
            <a:pPr marL="0" indent="0" algn="ctr">
              <a:buNone/>
            </a:pPr>
            <a:r>
              <a:rPr lang="en-GB" sz="6600" dirty="0" smtClean="0"/>
              <a:t>Dartford  </a:t>
            </a:r>
          </a:p>
        </p:txBody>
      </p:sp>
    </p:spTree>
    <p:extLst>
      <p:ext uri="{BB962C8B-B14F-4D97-AF65-F5344CB8AC3E}">
        <p14:creationId xmlns:p14="http://schemas.microsoft.com/office/powerpoint/2010/main" val="18206199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345523" y="5255240"/>
            <a:ext cx="1920082" cy="369332"/>
            <a:chOff x="539552" y="5229200"/>
            <a:chExt cx="1920082" cy="369332"/>
          </a:xfrm>
        </p:grpSpPr>
        <p:sp>
          <p:nvSpPr>
            <p:cNvPr id="3" name="Rectangle 2"/>
            <p:cNvSpPr/>
            <p:nvPr/>
          </p:nvSpPr>
          <p:spPr>
            <a:xfrm>
              <a:off x="539552" y="5229200"/>
              <a:ext cx="360040" cy="360040"/>
            </a:xfrm>
            <a:prstGeom prst="rect">
              <a:avLst/>
            </a:prstGeom>
            <a:solidFill>
              <a:srgbClr val="253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4" name="TextBox 3"/>
            <p:cNvSpPr txBox="1"/>
            <p:nvPr/>
          </p:nvSpPr>
          <p:spPr>
            <a:xfrm>
              <a:off x="899592" y="5229200"/>
              <a:ext cx="1560042" cy="369332"/>
            </a:xfrm>
            <a:prstGeom prst="rect">
              <a:avLst/>
            </a:prstGeom>
            <a:noFill/>
          </p:spPr>
          <p:txBody>
            <a:bodyPr wrap="none" rtlCol="0">
              <a:spAutoFit/>
            </a:bodyPr>
            <a:lstStyle/>
            <a:p>
              <a:r>
                <a:rPr lang="en-GB" dirty="0" smtClean="0">
                  <a:solidFill>
                    <a:prstClr val="black"/>
                  </a:solidFill>
                </a:rPr>
                <a:t>Over 38 weeks</a:t>
              </a:r>
            </a:p>
          </p:txBody>
        </p:sp>
      </p:grpSp>
      <p:grpSp>
        <p:nvGrpSpPr>
          <p:cNvPr id="21" name="Group 20"/>
          <p:cNvGrpSpPr/>
          <p:nvPr/>
        </p:nvGrpSpPr>
        <p:grpSpPr>
          <a:xfrm>
            <a:off x="4082240" y="5688595"/>
            <a:ext cx="1902129" cy="369622"/>
            <a:chOff x="4922108" y="5246047"/>
            <a:chExt cx="1902129" cy="369622"/>
          </a:xfrm>
        </p:grpSpPr>
        <p:sp>
          <p:nvSpPr>
            <p:cNvPr id="14" name="Rectangle 13"/>
            <p:cNvSpPr/>
            <p:nvPr/>
          </p:nvSpPr>
          <p:spPr>
            <a:xfrm>
              <a:off x="4922108" y="5246047"/>
              <a:ext cx="360040" cy="360040"/>
            </a:xfrm>
            <a:prstGeom prst="rect">
              <a:avLst/>
            </a:prstGeom>
            <a:solidFill>
              <a:srgbClr val="C7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15" name="TextBox 14"/>
            <p:cNvSpPr txBox="1"/>
            <p:nvPr/>
          </p:nvSpPr>
          <p:spPr>
            <a:xfrm>
              <a:off x="5282148" y="5246337"/>
              <a:ext cx="1542089" cy="369332"/>
            </a:xfrm>
            <a:prstGeom prst="rect">
              <a:avLst/>
            </a:prstGeom>
            <a:noFill/>
          </p:spPr>
          <p:txBody>
            <a:bodyPr wrap="none" rtlCol="0">
              <a:spAutoFit/>
            </a:bodyPr>
            <a:lstStyle/>
            <a:p>
              <a:r>
                <a:rPr lang="en-GB" dirty="0" smtClean="0">
                  <a:solidFill>
                    <a:prstClr val="black"/>
                  </a:solidFill>
                </a:rPr>
                <a:t>Not applicable</a:t>
              </a:r>
              <a:endParaRPr lang="en-GB" dirty="0">
                <a:solidFill>
                  <a:prstClr val="black"/>
                </a:solidFill>
              </a:endParaRPr>
            </a:p>
          </p:txBody>
        </p:sp>
      </p:grpSp>
      <p:grpSp>
        <p:nvGrpSpPr>
          <p:cNvPr id="20" name="Group 19"/>
          <p:cNvGrpSpPr/>
          <p:nvPr/>
        </p:nvGrpSpPr>
        <p:grpSpPr>
          <a:xfrm>
            <a:off x="345523" y="6130312"/>
            <a:ext cx="3702237" cy="369332"/>
            <a:chOff x="3104556" y="5244803"/>
            <a:chExt cx="3702237" cy="369332"/>
          </a:xfrm>
        </p:grpSpPr>
        <p:sp>
          <p:nvSpPr>
            <p:cNvPr id="13" name="Rectangle 12"/>
            <p:cNvSpPr/>
            <p:nvPr/>
          </p:nvSpPr>
          <p:spPr>
            <a:xfrm>
              <a:off x="3104556" y="5246024"/>
              <a:ext cx="360040" cy="360040"/>
            </a:xfrm>
            <a:prstGeom prst="rect">
              <a:avLst/>
            </a:prstGeom>
            <a:solidFill>
              <a:srgbClr val="41B6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18" name="TextBox 17"/>
            <p:cNvSpPr txBox="1"/>
            <p:nvPr/>
          </p:nvSpPr>
          <p:spPr>
            <a:xfrm>
              <a:off x="3456196" y="5244803"/>
              <a:ext cx="3350597" cy="369332"/>
            </a:xfrm>
            <a:prstGeom prst="rect">
              <a:avLst/>
            </a:prstGeom>
            <a:noFill/>
          </p:spPr>
          <p:txBody>
            <a:bodyPr wrap="none" rtlCol="0">
              <a:spAutoFit/>
            </a:bodyPr>
            <a:lstStyle/>
            <a:p>
              <a:r>
                <a:rPr lang="en-GB" dirty="0" smtClean="0">
                  <a:solidFill>
                    <a:prstClr val="black"/>
                  </a:solidFill>
                </a:rPr>
                <a:t>Over 38 weeks &amp; stretched places</a:t>
              </a:r>
              <a:endParaRPr lang="en-GB" dirty="0">
                <a:solidFill>
                  <a:prstClr val="black"/>
                </a:solidFill>
              </a:endParaRPr>
            </a:p>
          </p:txBody>
        </p:sp>
      </p:grpSp>
      <p:grpSp>
        <p:nvGrpSpPr>
          <p:cNvPr id="10" name="Group 9"/>
          <p:cNvGrpSpPr/>
          <p:nvPr/>
        </p:nvGrpSpPr>
        <p:grpSpPr>
          <a:xfrm>
            <a:off x="345523" y="5692765"/>
            <a:ext cx="2090963" cy="369355"/>
            <a:chOff x="1837026" y="5246024"/>
            <a:chExt cx="2090963" cy="369355"/>
          </a:xfrm>
        </p:grpSpPr>
        <p:sp>
          <p:nvSpPr>
            <p:cNvPr id="12" name="Rectangle 11"/>
            <p:cNvSpPr/>
            <p:nvPr/>
          </p:nvSpPr>
          <p:spPr>
            <a:xfrm>
              <a:off x="1837026" y="5246024"/>
              <a:ext cx="360040" cy="360040"/>
            </a:xfrm>
            <a:prstGeom prst="rect">
              <a:avLst/>
            </a:prstGeom>
            <a:solidFill>
              <a:srgbClr val="2C7F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19" name="TextBox 18"/>
            <p:cNvSpPr txBox="1"/>
            <p:nvPr/>
          </p:nvSpPr>
          <p:spPr>
            <a:xfrm>
              <a:off x="2197066" y="5246047"/>
              <a:ext cx="1730923" cy="369332"/>
            </a:xfrm>
            <a:prstGeom prst="rect">
              <a:avLst/>
            </a:prstGeom>
            <a:noFill/>
          </p:spPr>
          <p:txBody>
            <a:bodyPr wrap="none" rtlCol="0">
              <a:spAutoFit/>
            </a:bodyPr>
            <a:lstStyle/>
            <a:p>
              <a:r>
                <a:rPr lang="en-GB" dirty="0" smtClean="0">
                  <a:solidFill>
                    <a:prstClr val="black"/>
                  </a:solidFill>
                </a:rPr>
                <a:t>Stretched places</a:t>
              </a:r>
              <a:endParaRPr lang="en-GB" dirty="0">
                <a:solidFill>
                  <a:prstClr val="black"/>
                </a:solidFill>
              </a:endParaRPr>
            </a:p>
          </p:txBody>
        </p:sp>
      </p:grpSp>
      <p:sp>
        <p:nvSpPr>
          <p:cNvPr id="11" name="TextBox 10"/>
          <p:cNvSpPr txBox="1"/>
          <p:nvPr/>
        </p:nvSpPr>
        <p:spPr>
          <a:xfrm>
            <a:off x="345523" y="1660157"/>
            <a:ext cx="8452953" cy="646331"/>
          </a:xfrm>
          <a:prstGeom prst="rect">
            <a:avLst/>
          </a:prstGeom>
          <a:noFill/>
        </p:spPr>
        <p:txBody>
          <a:bodyPr wrap="square" rtlCol="0">
            <a:spAutoFit/>
          </a:bodyPr>
          <a:lstStyle/>
          <a:p>
            <a:r>
              <a:rPr lang="en-GB" b="1" dirty="0">
                <a:solidFill>
                  <a:prstClr val="black"/>
                </a:solidFill>
                <a:latin typeface="Arial" panose="020B0604020202020204" pitchFamily="34" charset="0"/>
                <a:cs typeface="Arial" panose="020B0604020202020204" pitchFamily="34" charset="0"/>
              </a:rPr>
              <a:t>For those that said yes or were not sure, how do you plan to offer the 30 hours funded places?</a:t>
            </a:r>
          </a:p>
        </p:txBody>
      </p:sp>
      <p:grpSp>
        <p:nvGrpSpPr>
          <p:cNvPr id="27" name="Group 26"/>
          <p:cNvGrpSpPr/>
          <p:nvPr/>
        </p:nvGrpSpPr>
        <p:grpSpPr>
          <a:xfrm>
            <a:off x="4090569" y="5255240"/>
            <a:ext cx="1630644" cy="369332"/>
            <a:chOff x="539552" y="5229200"/>
            <a:chExt cx="1630644" cy="369332"/>
          </a:xfrm>
        </p:grpSpPr>
        <p:sp>
          <p:nvSpPr>
            <p:cNvPr id="28" name="Rectangle 27"/>
            <p:cNvSpPr/>
            <p:nvPr/>
          </p:nvSpPr>
          <p:spPr>
            <a:xfrm>
              <a:off x="539552" y="5229200"/>
              <a:ext cx="360040" cy="360040"/>
            </a:xfrm>
            <a:prstGeom prst="rect">
              <a:avLst/>
            </a:prstGeom>
            <a:solidFill>
              <a:srgbClr val="A1DA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29" name="TextBox 28"/>
            <p:cNvSpPr txBox="1"/>
            <p:nvPr/>
          </p:nvSpPr>
          <p:spPr>
            <a:xfrm>
              <a:off x="899592" y="5229200"/>
              <a:ext cx="1270604" cy="369332"/>
            </a:xfrm>
            <a:prstGeom prst="rect">
              <a:avLst/>
            </a:prstGeom>
            <a:noFill/>
          </p:spPr>
          <p:txBody>
            <a:bodyPr wrap="none" rtlCol="0">
              <a:spAutoFit/>
            </a:bodyPr>
            <a:lstStyle/>
            <a:p>
              <a:r>
                <a:rPr lang="en-GB" dirty="0" smtClean="0">
                  <a:solidFill>
                    <a:prstClr val="black"/>
                  </a:solidFill>
                </a:rPr>
                <a:t>Don’t know</a:t>
              </a:r>
              <a:endParaRPr lang="en-GB" dirty="0">
                <a:solidFill>
                  <a:prstClr val="black"/>
                </a:solidFill>
              </a:endParaRPr>
            </a:p>
          </p:txBody>
        </p:sp>
      </p:grpSp>
      <p:pic>
        <p:nvPicPr>
          <p:cNvPr id="34" name="Picture 3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533029" y="5805264"/>
            <a:ext cx="1427703" cy="864000"/>
          </a:xfrm>
          <a:prstGeom prst="rect">
            <a:avLst/>
          </a:prstGeom>
        </p:spPr>
      </p:pic>
      <p:sp>
        <p:nvSpPr>
          <p:cNvPr id="25" name="Footer Placeholder 1"/>
          <p:cNvSpPr txBox="1">
            <a:spLocks/>
          </p:cNvSpPr>
          <p:nvPr/>
        </p:nvSpPr>
        <p:spPr>
          <a:xfrm>
            <a:off x="0" y="6492875"/>
            <a:ext cx="289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z="1000" dirty="0" smtClean="0">
                <a:solidFill>
                  <a:prstClr val="black">
                    <a:tint val="75000"/>
                  </a:prstClr>
                </a:solidFill>
                <a:latin typeface="Arial" panose="020B0604020202020204" pitchFamily="34" charset="0"/>
                <a:cs typeface="Arial" panose="020B0604020202020204" pitchFamily="34" charset="0"/>
              </a:rPr>
              <a:t>Survey responses as at  23rd Feb 2017</a:t>
            </a:r>
            <a:endParaRPr lang="en-GB" sz="1000" dirty="0">
              <a:solidFill>
                <a:prstClr val="black">
                  <a:tint val="75000"/>
                </a:prstClr>
              </a:solidFill>
              <a:latin typeface="Arial" panose="020B0604020202020204" pitchFamily="34" charset="0"/>
              <a:cs typeface="Arial" panose="020B0604020202020204" pitchFamily="34" charset="0"/>
            </a:endParaRPr>
          </a:p>
        </p:txBody>
      </p:sp>
      <p:pic>
        <p:nvPicPr>
          <p:cNvPr id="12290"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2000" y="2306487"/>
            <a:ext cx="9000000" cy="2448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TextBox 23"/>
          <p:cNvSpPr txBox="1"/>
          <p:nvPr/>
        </p:nvSpPr>
        <p:spPr>
          <a:xfrm>
            <a:off x="151494" y="116632"/>
            <a:ext cx="7012794" cy="1488475"/>
          </a:xfrm>
          <a:prstGeom prst="rect">
            <a:avLst/>
          </a:prstGeom>
          <a:noFill/>
          <a:ln>
            <a:noFill/>
          </a:ln>
        </p:spPr>
        <p:txBody>
          <a:bodyPr wrap="square" lIns="36000" tIns="36000" rIns="36000" bIns="36000" numCol="2" rtlCol="0">
            <a:spAutoFit/>
          </a:bodyPr>
          <a:lstStyle/>
          <a:p>
            <a:r>
              <a:rPr lang="en-GB" sz="2800" b="1" dirty="0" smtClean="0">
                <a:solidFill>
                  <a:prstClr val="black"/>
                </a:solidFill>
                <a:latin typeface="Arial" panose="020B0604020202020204" pitchFamily="34" charset="0"/>
                <a:cs typeface="Arial" panose="020B0604020202020204" pitchFamily="34" charset="0"/>
              </a:rPr>
              <a:t>Dartford</a:t>
            </a:r>
          </a:p>
          <a:p>
            <a:endParaRPr lang="en-GB" sz="1000" dirty="0" smtClean="0">
              <a:solidFill>
                <a:prstClr val="black"/>
              </a:solidFill>
              <a:latin typeface="Arial" panose="020B0604020202020204" pitchFamily="34" charset="0"/>
              <a:cs typeface="Arial" panose="020B0604020202020204" pitchFamily="34" charset="0"/>
            </a:endParaRPr>
          </a:p>
          <a:p>
            <a:r>
              <a:rPr lang="en-GB" dirty="0" smtClean="0">
                <a:solidFill>
                  <a:prstClr val="black"/>
                </a:solidFill>
                <a:latin typeface="Arial" panose="020B0604020202020204" pitchFamily="34" charset="0"/>
                <a:cs typeface="Arial" panose="020B0604020202020204" pitchFamily="34" charset="0"/>
              </a:rPr>
              <a:t>Establishments: 51</a:t>
            </a:r>
          </a:p>
          <a:p>
            <a:r>
              <a:rPr lang="en-GB" dirty="0" smtClean="0">
                <a:solidFill>
                  <a:prstClr val="black"/>
                </a:solidFill>
                <a:latin typeface="Arial" panose="020B0604020202020204" pitchFamily="34" charset="0"/>
                <a:cs typeface="Arial" panose="020B0604020202020204" pitchFamily="34" charset="0"/>
              </a:rPr>
              <a:t>Childminders: 47</a:t>
            </a:r>
          </a:p>
          <a:p>
            <a:r>
              <a:rPr lang="en-GB" dirty="0" smtClean="0">
                <a:solidFill>
                  <a:prstClr val="black"/>
                </a:solidFill>
                <a:latin typeface="Arial" panose="020B0604020202020204" pitchFamily="34" charset="0"/>
                <a:cs typeface="Arial" panose="020B0604020202020204" pitchFamily="34" charset="0"/>
              </a:rPr>
              <a:t>Total </a:t>
            </a:r>
            <a:r>
              <a:rPr lang="en-GB" dirty="0">
                <a:solidFill>
                  <a:prstClr val="black"/>
                </a:solidFill>
                <a:latin typeface="Arial" panose="020B0604020202020204" pitchFamily="34" charset="0"/>
                <a:cs typeface="Arial" panose="020B0604020202020204" pitchFamily="34" charset="0"/>
              </a:rPr>
              <a:t>Childcare providers: </a:t>
            </a:r>
            <a:r>
              <a:rPr lang="en-GB" dirty="0" smtClean="0">
                <a:solidFill>
                  <a:prstClr val="black"/>
                </a:solidFill>
                <a:latin typeface="Arial" panose="020B0604020202020204" pitchFamily="34" charset="0"/>
                <a:cs typeface="Arial" panose="020B0604020202020204" pitchFamily="34" charset="0"/>
              </a:rPr>
              <a:t>98</a:t>
            </a:r>
            <a:endParaRPr lang="en-GB" dirty="0">
              <a:solidFill>
                <a:prstClr val="black"/>
              </a:solidFill>
              <a:latin typeface="Arial" panose="020B0604020202020204" pitchFamily="34" charset="0"/>
              <a:cs typeface="Arial" panose="020B0604020202020204" pitchFamily="34" charset="0"/>
            </a:endParaRPr>
          </a:p>
          <a:p>
            <a:endParaRPr lang="en-GB" sz="2800" b="1" dirty="0" smtClean="0">
              <a:solidFill>
                <a:prstClr val="black"/>
              </a:solidFill>
              <a:latin typeface="Arial" panose="020B0604020202020204" pitchFamily="34" charset="0"/>
              <a:cs typeface="Arial" panose="020B0604020202020204" pitchFamily="34" charset="0"/>
            </a:endParaRPr>
          </a:p>
          <a:p>
            <a:endParaRPr lang="en-GB" sz="1000" b="1" dirty="0" smtClean="0">
              <a:solidFill>
                <a:prstClr val="black"/>
              </a:solidFill>
              <a:latin typeface="Arial" panose="020B0604020202020204" pitchFamily="34" charset="0"/>
              <a:cs typeface="Arial" panose="020B0604020202020204" pitchFamily="34" charset="0"/>
            </a:endParaRPr>
          </a:p>
          <a:p>
            <a:r>
              <a:rPr lang="en-GB" dirty="0" smtClean="0">
                <a:solidFill>
                  <a:prstClr val="black"/>
                </a:solidFill>
                <a:latin typeface="Arial" panose="020B0604020202020204" pitchFamily="34" charset="0"/>
                <a:cs typeface="Arial" panose="020B0604020202020204" pitchFamily="34" charset="0"/>
              </a:rPr>
              <a:t>Survey Responses: 33</a:t>
            </a:r>
          </a:p>
          <a:p>
            <a:r>
              <a:rPr lang="en-GB" sz="2200" b="1" dirty="0" smtClean="0">
                <a:solidFill>
                  <a:prstClr val="black"/>
                </a:solidFill>
                <a:latin typeface="Arial" panose="020B0604020202020204" pitchFamily="34" charset="0"/>
                <a:cs typeface="Arial" panose="020B0604020202020204" pitchFamily="34" charset="0"/>
              </a:rPr>
              <a:t>Response Rate: 34%</a:t>
            </a:r>
            <a:endParaRPr lang="en-GB" sz="2200" dirty="0" smtClean="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40958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Early Years and Childcare in Dartford</a:t>
            </a:r>
            <a:br>
              <a:rPr lang="en-GB" dirty="0" smtClean="0"/>
            </a:br>
            <a:r>
              <a:rPr lang="en-GB" dirty="0" smtClean="0"/>
              <a:t>Key Facts and Figures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32926361"/>
              </p:ext>
            </p:extLst>
          </p:nvPr>
        </p:nvGraphicFramePr>
        <p:xfrm>
          <a:off x="457200" y="1600200"/>
          <a:ext cx="7643192" cy="3967480"/>
        </p:xfrm>
        <a:graphic>
          <a:graphicData uri="http://schemas.openxmlformats.org/drawingml/2006/table">
            <a:tbl>
              <a:tblPr firstRow="1" bandRow="1">
                <a:tableStyleId>{5C22544A-7EE6-4342-B048-85BDC9FD1C3A}</a:tableStyleId>
              </a:tblPr>
              <a:tblGrid>
                <a:gridCol w="4042792"/>
                <a:gridCol w="1944216"/>
                <a:gridCol w="1656184"/>
              </a:tblGrid>
              <a:tr h="370840">
                <a:tc>
                  <a:txBody>
                    <a:bodyPr/>
                    <a:lstStyle/>
                    <a:p>
                      <a:endParaRPr lang="en-GB" dirty="0"/>
                    </a:p>
                  </a:txBody>
                  <a:tcPr/>
                </a:tc>
                <a:tc>
                  <a:txBody>
                    <a:bodyPr/>
                    <a:lstStyle/>
                    <a:p>
                      <a:r>
                        <a:rPr lang="en-GB" dirty="0" smtClean="0"/>
                        <a:t>Kent</a:t>
                      </a:r>
                      <a:endParaRPr lang="en-GB" dirty="0"/>
                    </a:p>
                  </a:txBody>
                  <a:tcPr/>
                </a:tc>
                <a:tc>
                  <a:txBody>
                    <a:bodyPr/>
                    <a:lstStyle/>
                    <a:p>
                      <a:r>
                        <a:rPr lang="en-GB" dirty="0" smtClean="0"/>
                        <a:t>Dartford </a:t>
                      </a:r>
                      <a:endParaRPr lang="en-GB" dirty="0"/>
                    </a:p>
                  </a:txBody>
                  <a:tcPr/>
                </a:tc>
              </a:tr>
              <a:tr h="370840">
                <a:tc>
                  <a:txBody>
                    <a:bodyPr/>
                    <a:lstStyle/>
                    <a:p>
                      <a:r>
                        <a:rPr lang="en-GB" sz="2000" dirty="0" smtClean="0">
                          <a:latin typeface="Arial" panose="020B0604020202020204" pitchFamily="34" charset="0"/>
                          <a:cs typeface="Arial" panose="020B0604020202020204" pitchFamily="34" charset="0"/>
                        </a:rPr>
                        <a:t>EYFS GLD 2016</a:t>
                      </a:r>
                      <a:endParaRPr lang="en-GB" sz="2000" dirty="0">
                        <a:latin typeface="Arial" panose="020B0604020202020204" pitchFamily="34" charset="0"/>
                        <a:cs typeface="Arial" panose="020B0604020202020204" pitchFamily="34" charset="0"/>
                      </a:endParaRPr>
                    </a:p>
                  </a:txBody>
                  <a:tcPr/>
                </a:tc>
                <a:tc>
                  <a:txBody>
                    <a:bodyPr/>
                    <a:lstStyle/>
                    <a:p>
                      <a:r>
                        <a:rPr lang="en-GB" sz="2000" dirty="0" smtClean="0">
                          <a:latin typeface="Arial" panose="020B0604020202020204" pitchFamily="34" charset="0"/>
                          <a:cs typeface="Arial" panose="020B0604020202020204" pitchFamily="34" charset="0"/>
                        </a:rPr>
                        <a:t>74.8%</a:t>
                      </a:r>
                      <a:endParaRPr lang="en-GB" sz="2000" dirty="0">
                        <a:latin typeface="Arial" panose="020B0604020202020204" pitchFamily="34" charset="0"/>
                        <a:cs typeface="Arial" panose="020B0604020202020204" pitchFamily="34" charset="0"/>
                      </a:endParaRPr>
                    </a:p>
                  </a:txBody>
                  <a:tcPr/>
                </a:tc>
                <a:tc>
                  <a:txBody>
                    <a:bodyPr/>
                    <a:lstStyle/>
                    <a:p>
                      <a:r>
                        <a:rPr lang="en-GB" sz="2000" dirty="0" smtClean="0">
                          <a:latin typeface="Arial" panose="020B0604020202020204" pitchFamily="34" charset="0"/>
                          <a:cs typeface="Arial" panose="020B0604020202020204" pitchFamily="34" charset="0"/>
                        </a:rPr>
                        <a:t>73.6%</a:t>
                      </a:r>
                      <a:endParaRPr lang="en-GB" sz="2000" dirty="0">
                        <a:latin typeface="Arial" panose="020B0604020202020204" pitchFamily="34" charset="0"/>
                        <a:cs typeface="Arial" panose="020B0604020202020204" pitchFamily="34" charset="0"/>
                      </a:endParaRPr>
                    </a:p>
                  </a:txBody>
                  <a:tcPr/>
                </a:tc>
              </a:tr>
              <a:tr h="370840">
                <a:tc>
                  <a:txBody>
                    <a:bodyPr/>
                    <a:lstStyle/>
                    <a:p>
                      <a:r>
                        <a:rPr lang="en-GB" sz="2000" dirty="0" smtClean="0">
                          <a:latin typeface="Arial" panose="020B0604020202020204" pitchFamily="34" charset="0"/>
                          <a:cs typeface="Arial" panose="020B0604020202020204" pitchFamily="34" charset="0"/>
                        </a:rPr>
                        <a:t>EYFS FSM Achievement Gap 2016</a:t>
                      </a:r>
                      <a:endParaRPr lang="en-GB" sz="2000" dirty="0">
                        <a:latin typeface="Arial" panose="020B0604020202020204" pitchFamily="34" charset="0"/>
                        <a:cs typeface="Arial" panose="020B0604020202020204" pitchFamily="34" charset="0"/>
                      </a:endParaRPr>
                    </a:p>
                  </a:txBody>
                  <a:tcPr/>
                </a:tc>
                <a:tc>
                  <a:txBody>
                    <a:bodyPr/>
                    <a:lstStyle/>
                    <a:p>
                      <a:r>
                        <a:rPr lang="en-GB" sz="2000" dirty="0" smtClean="0">
                          <a:latin typeface="Arial" panose="020B0604020202020204" pitchFamily="34" charset="0"/>
                          <a:cs typeface="Arial" panose="020B0604020202020204" pitchFamily="34" charset="0"/>
                        </a:rPr>
                        <a:t>19%</a:t>
                      </a:r>
                      <a:endParaRPr lang="en-GB" sz="2000" dirty="0">
                        <a:latin typeface="Arial" panose="020B0604020202020204" pitchFamily="34" charset="0"/>
                        <a:cs typeface="Arial" panose="020B0604020202020204" pitchFamily="34" charset="0"/>
                      </a:endParaRPr>
                    </a:p>
                  </a:txBody>
                  <a:tcPr/>
                </a:tc>
                <a:tc>
                  <a:txBody>
                    <a:bodyPr/>
                    <a:lstStyle/>
                    <a:p>
                      <a:r>
                        <a:rPr lang="en-GB" sz="2000" dirty="0" smtClean="0">
                          <a:latin typeface="Arial" panose="020B0604020202020204" pitchFamily="34" charset="0"/>
                          <a:cs typeface="Arial" panose="020B0604020202020204" pitchFamily="34" charset="0"/>
                        </a:rPr>
                        <a:t>19.1%</a:t>
                      </a:r>
                      <a:endParaRPr lang="en-GB" sz="2000" dirty="0">
                        <a:latin typeface="Arial" panose="020B0604020202020204" pitchFamily="34" charset="0"/>
                        <a:cs typeface="Arial" panose="020B0604020202020204" pitchFamily="34" charset="0"/>
                      </a:endParaRPr>
                    </a:p>
                  </a:txBody>
                  <a:tcPr/>
                </a:tc>
              </a:tr>
              <a:tr h="370840">
                <a:tc>
                  <a:txBody>
                    <a:bodyPr/>
                    <a:lstStyle/>
                    <a:p>
                      <a:r>
                        <a:rPr lang="en-GB" sz="2000" dirty="0" smtClean="0">
                          <a:latin typeface="Arial" panose="020B0604020202020204" pitchFamily="34" charset="0"/>
                          <a:cs typeface="Arial" panose="020B0604020202020204" pitchFamily="34" charset="0"/>
                        </a:rPr>
                        <a:t>Percentage of providers good or outstanding (December 2016)</a:t>
                      </a:r>
                      <a:endParaRPr lang="en-GB" sz="2000" dirty="0">
                        <a:latin typeface="Arial" panose="020B0604020202020204" pitchFamily="34" charset="0"/>
                        <a:cs typeface="Arial" panose="020B0604020202020204" pitchFamily="34" charset="0"/>
                      </a:endParaRPr>
                    </a:p>
                  </a:txBody>
                  <a:tcPr/>
                </a:tc>
                <a:tc>
                  <a:txBody>
                    <a:bodyPr/>
                    <a:lstStyle/>
                    <a:p>
                      <a:r>
                        <a:rPr lang="en-GB" sz="2000" dirty="0" smtClean="0">
                          <a:latin typeface="Arial" panose="020B0604020202020204" pitchFamily="34" charset="0"/>
                          <a:cs typeface="Arial" panose="020B0604020202020204" pitchFamily="34" charset="0"/>
                        </a:rPr>
                        <a:t>96.8%</a:t>
                      </a:r>
                      <a:endParaRPr lang="en-GB" sz="2000" dirty="0">
                        <a:latin typeface="Arial" panose="020B0604020202020204" pitchFamily="34" charset="0"/>
                        <a:cs typeface="Arial" panose="020B0604020202020204" pitchFamily="34" charset="0"/>
                      </a:endParaRPr>
                    </a:p>
                  </a:txBody>
                  <a:tcPr/>
                </a:tc>
                <a:tc>
                  <a:txBody>
                    <a:bodyPr/>
                    <a:lstStyle/>
                    <a:p>
                      <a:r>
                        <a:rPr lang="en-GB" sz="2000" dirty="0" smtClean="0">
                          <a:latin typeface="Arial" panose="020B0604020202020204" pitchFamily="34" charset="0"/>
                          <a:cs typeface="Arial" panose="020B0604020202020204" pitchFamily="34" charset="0"/>
                        </a:rPr>
                        <a:t>95.7%</a:t>
                      </a:r>
                      <a:endParaRPr lang="en-GB" sz="2000" dirty="0">
                        <a:latin typeface="Arial" panose="020B0604020202020204" pitchFamily="34" charset="0"/>
                        <a:cs typeface="Arial" panose="020B0604020202020204" pitchFamily="34" charset="0"/>
                      </a:endParaRPr>
                    </a:p>
                  </a:txBody>
                  <a:tcPr/>
                </a:tc>
              </a:tr>
              <a:tr h="370840">
                <a:tc>
                  <a:txBody>
                    <a:bodyPr/>
                    <a:lstStyle/>
                    <a:p>
                      <a:r>
                        <a:rPr lang="en-GB" sz="2000" dirty="0" smtClean="0">
                          <a:latin typeface="Arial" panose="020B0604020202020204" pitchFamily="34" charset="0"/>
                          <a:cs typeface="Arial" panose="020B0604020202020204" pitchFamily="34" charset="0"/>
                        </a:rPr>
                        <a:t>Percentage of childminders good or outstanding</a:t>
                      </a:r>
                      <a:endParaRPr lang="en-GB" sz="2000" dirty="0">
                        <a:latin typeface="Arial" panose="020B0604020202020204" pitchFamily="34" charset="0"/>
                        <a:cs typeface="Arial" panose="020B0604020202020204" pitchFamily="34" charset="0"/>
                      </a:endParaRPr>
                    </a:p>
                  </a:txBody>
                  <a:tcPr/>
                </a:tc>
                <a:tc>
                  <a:txBody>
                    <a:bodyPr/>
                    <a:lstStyle/>
                    <a:p>
                      <a:r>
                        <a:rPr lang="en-GB" sz="2000" dirty="0" smtClean="0">
                          <a:latin typeface="Arial" panose="020B0604020202020204" pitchFamily="34" charset="0"/>
                          <a:cs typeface="Arial" panose="020B0604020202020204" pitchFamily="34" charset="0"/>
                        </a:rPr>
                        <a:t>97%</a:t>
                      </a:r>
                      <a:endParaRPr lang="en-GB" sz="2000" dirty="0">
                        <a:latin typeface="Arial" panose="020B0604020202020204" pitchFamily="34" charset="0"/>
                        <a:cs typeface="Arial" panose="020B0604020202020204" pitchFamily="34" charset="0"/>
                      </a:endParaRPr>
                    </a:p>
                  </a:txBody>
                  <a:tcPr/>
                </a:tc>
                <a:tc>
                  <a:txBody>
                    <a:bodyPr/>
                    <a:lstStyle/>
                    <a:p>
                      <a:r>
                        <a:rPr lang="en-GB" sz="2000" dirty="0" smtClean="0">
                          <a:latin typeface="Arial" panose="020B0604020202020204" pitchFamily="34" charset="0"/>
                          <a:cs typeface="Arial" panose="020B0604020202020204" pitchFamily="34" charset="0"/>
                        </a:rPr>
                        <a:t>95.9%</a:t>
                      </a:r>
                      <a:endParaRPr lang="en-GB" sz="2000" dirty="0">
                        <a:latin typeface="Arial" panose="020B0604020202020204" pitchFamily="34" charset="0"/>
                        <a:cs typeface="Arial" panose="020B0604020202020204" pitchFamily="34" charset="0"/>
                      </a:endParaRPr>
                    </a:p>
                  </a:txBody>
                  <a:tcPr/>
                </a:tc>
              </a:tr>
              <a:tr h="370840">
                <a:tc>
                  <a:txBody>
                    <a:bodyPr/>
                    <a:lstStyle/>
                    <a:p>
                      <a:r>
                        <a:rPr lang="en-GB" sz="2000" dirty="0" smtClean="0">
                          <a:latin typeface="Arial" panose="020B0604020202020204" pitchFamily="34" charset="0"/>
                          <a:cs typeface="Arial" panose="020B0604020202020204" pitchFamily="34" charset="0"/>
                        </a:rPr>
                        <a:t>FF2 Take up (December 2016)</a:t>
                      </a:r>
                      <a:endParaRPr lang="en-GB" sz="2000" dirty="0">
                        <a:latin typeface="Arial" panose="020B0604020202020204" pitchFamily="34" charset="0"/>
                        <a:cs typeface="Arial" panose="020B0604020202020204" pitchFamily="34" charset="0"/>
                      </a:endParaRPr>
                    </a:p>
                  </a:txBody>
                  <a:tcPr/>
                </a:tc>
                <a:tc>
                  <a:txBody>
                    <a:bodyPr/>
                    <a:lstStyle/>
                    <a:p>
                      <a:r>
                        <a:rPr lang="en-GB" sz="2000" dirty="0" smtClean="0">
                          <a:latin typeface="Arial" panose="020B0604020202020204" pitchFamily="34" charset="0"/>
                          <a:cs typeface="Arial" panose="020B0604020202020204" pitchFamily="34" charset="0"/>
                        </a:rPr>
                        <a:t>74%</a:t>
                      </a:r>
                      <a:endParaRPr lang="en-GB" sz="2000" dirty="0">
                        <a:latin typeface="Arial" panose="020B0604020202020204" pitchFamily="34" charset="0"/>
                        <a:cs typeface="Arial" panose="020B0604020202020204" pitchFamily="34" charset="0"/>
                      </a:endParaRPr>
                    </a:p>
                  </a:txBody>
                  <a:tcPr/>
                </a:tc>
                <a:tc>
                  <a:txBody>
                    <a:bodyPr/>
                    <a:lstStyle/>
                    <a:p>
                      <a:r>
                        <a:rPr lang="en-GB" sz="2000" dirty="0" smtClean="0">
                          <a:latin typeface="Arial" panose="020B0604020202020204" pitchFamily="34" charset="0"/>
                          <a:cs typeface="Arial" panose="020B0604020202020204" pitchFamily="34" charset="0"/>
                        </a:rPr>
                        <a:t>73.1%</a:t>
                      </a:r>
                      <a:endParaRPr lang="en-GB" sz="2000" dirty="0">
                        <a:latin typeface="Arial" panose="020B0604020202020204" pitchFamily="34" charset="0"/>
                        <a:cs typeface="Arial" panose="020B0604020202020204" pitchFamily="34" charset="0"/>
                      </a:endParaRPr>
                    </a:p>
                  </a:txBody>
                  <a:tcPr/>
                </a:tc>
              </a:tr>
              <a:tr h="370840">
                <a:tc>
                  <a:txBody>
                    <a:bodyPr/>
                    <a:lstStyle/>
                    <a:p>
                      <a:r>
                        <a:rPr lang="en-GB" sz="2000" dirty="0" smtClean="0">
                          <a:latin typeface="Arial" panose="020B0604020202020204" pitchFamily="34" charset="0"/>
                          <a:cs typeface="Arial" panose="020B0604020202020204" pitchFamily="34" charset="0"/>
                        </a:rPr>
                        <a:t>Percentage of providers in a collaboration</a:t>
                      </a:r>
                      <a:endParaRPr lang="en-GB" sz="2000" dirty="0">
                        <a:latin typeface="Arial" panose="020B0604020202020204" pitchFamily="34" charset="0"/>
                        <a:cs typeface="Arial" panose="020B0604020202020204" pitchFamily="34" charset="0"/>
                      </a:endParaRPr>
                    </a:p>
                  </a:txBody>
                  <a:tcPr/>
                </a:tc>
                <a:tc>
                  <a:txBody>
                    <a:bodyPr/>
                    <a:lstStyle/>
                    <a:p>
                      <a:r>
                        <a:rPr lang="en-GB" sz="2000" dirty="0" smtClean="0">
                          <a:latin typeface="Arial" panose="020B0604020202020204" pitchFamily="34" charset="0"/>
                          <a:cs typeface="Arial" panose="020B0604020202020204" pitchFamily="34" charset="0"/>
                        </a:rPr>
                        <a:t>62%</a:t>
                      </a:r>
                      <a:endParaRPr lang="en-GB" sz="2000" dirty="0">
                        <a:latin typeface="Arial" panose="020B0604020202020204" pitchFamily="34" charset="0"/>
                        <a:cs typeface="Arial" panose="020B0604020202020204" pitchFamily="34" charset="0"/>
                      </a:endParaRPr>
                    </a:p>
                  </a:txBody>
                  <a:tcPr/>
                </a:tc>
                <a:tc>
                  <a:txBody>
                    <a:bodyPr/>
                    <a:lstStyle/>
                    <a:p>
                      <a:r>
                        <a:rPr lang="en-GB" sz="2000" dirty="0" smtClean="0">
                          <a:latin typeface="Arial" panose="020B0604020202020204" pitchFamily="34" charset="0"/>
                          <a:cs typeface="Arial" panose="020B0604020202020204" pitchFamily="34" charset="0"/>
                        </a:rPr>
                        <a:t>56.5%</a:t>
                      </a:r>
                      <a:endParaRPr lang="en-GB" sz="2000"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38131087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43408"/>
            <a:ext cx="8301608" cy="1512168"/>
          </a:xfrm>
        </p:spPr>
        <p:txBody>
          <a:bodyPr>
            <a:normAutofit fontScale="90000"/>
          </a:bodyPr>
          <a:lstStyle/>
          <a:p>
            <a:r>
              <a:rPr lang="en-GB" dirty="0"/>
              <a:t>30 Hours of Free Childcare</a:t>
            </a:r>
            <a:br>
              <a:rPr lang="en-GB" dirty="0"/>
            </a:br>
            <a:r>
              <a:rPr lang="en-GB" dirty="0"/>
              <a:t>The scale of the challenge in </a:t>
            </a:r>
            <a:r>
              <a:rPr lang="en-GB" dirty="0" smtClean="0"/>
              <a:t>Dartford  </a:t>
            </a:r>
            <a:endParaRPr lang="en-GB" dirty="0"/>
          </a:p>
        </p:txBody>
      </p:sp>
      <p:sp>
        <p:nvSpPr>
          <p:cNvPr id="3" name="Content Placeholder 2"/>
          <p:cNvSpPr>
            <a:spLocks noGrp="1"/>
          </p:cNvSpPr>
          <p:nvPr>
            <p:ph idx="1"/>
          </p:nvPr>
        </p:nvSpPr>
        <p:spPr>
          <a:xfrm>
            <a:off x="323528" y="1196752"/>
            <a:ext cx="8964488" cy="6192688"/>
          </a:xfrm>
        </p:spPr>
        <p:txBody>
          <a:bodyPr>
            <a:normAutofit/>
          </a:bodyPr>
          <a:lstStyle/>
          <a:p>
            <a:pPr marL="0" indent="0">
              <a:buNone/>
            </a:pPr>
            <a:r>
              <a:rPr lang="en-GB" dirty="0"/>
              <a:t>Predicted take up of 15 Hours by three/four year olds  </a:t>
            </a:r>
          </a:p>
          <a:p>
            <a:pPr marL="0" indent="0">
              <a:buNone/>
            </a:pPr>
            <a:r>
              <a:rPr lang="en-GB" b="1" dirty="0"/>
              <a:t>Autumn 2017 </a:t>
            </a:r>
            <a:r>
              <a:rPr lang="en-GB" b="1" dirty="0" smtClean="0"/>
              <a:t>	</a:t>
            </a:r>
            <a:r>
              <a:rPr lang="en-GB" dirty="0" smtClean="0"/>
              <a:t>1,496 </a:t>
            </a:r>
            <a:endParaRPr lang="en-GB" dirty="0"/>
          </a:p>
          <a:p>
            <a:pPr marL="0" indent="0">
              <a:buNone/>
            </a:pPr>
            <a:r>
              <a:rPr lang="en-GB" b="1" dirty="0"/>
              <a:t>Spring 2018 </a:t>
            </a:r>
            <a:r>
              <a:rPr lang="en-GB" b="1" dirty="0" smtClean="0"/>
              <a:t>	</a:t>
            </a:r>
            <a:r>
              <a:rPr lang="en-GB" dirty="0" smtClean="0"/>
              <a:t>1,997 </a:t>
            </a:r>
            <a:endParaRPr lang="en-GB" dirty="0"/>
          </a:p>
          <a:p>
            <a:pPr marL="0" indent="0">
              <a:buNone/>
            </a:pPr>
            <a:r>
              <a:rPr lang="en-GB" b="1" dirty="0"/>
              <a:t>Summer 2018 </a:t>
            </a:r>
            <a:r>
              <a:rPr lang="en-GB" b="1" dirty="0" smtClean="0"/>
              <a:t>	</a:t>
            </a:r>
            <a:r>
              <a:rPr lang="en-GB" dirty="0" smtClean="0"/>
              <a:t>2,381 </a:t>
            </a:r>
            <a:endParaRPr lang="en-GB" dirty="0"/>
          </a:p>
          <a:p>
            <a:pPr marL="0" indent="0">
              <a:buNone/>
            </a:pPr>
            <a:r>
              <a:rPr lang="en-GB" sz="2800" dirty="0" smtClean="0"/>
              <a:t>Estimated </a:t>
            </a:r>
            <a:r>
              <a:rPr lang="en-GB" sz="2800" dirty="0"/>
              <a:t>eligibility for 30 hours of Free Childcare </a:t>
            </a:r>
          </a:p>
          <a:p>
            <a:pPr marL="0" indent="0">
              <a:buNone/>
            </a:pPr>
            <a:r>
              <a:rPr lang="en-GB" b="1" dirty="0" smtClean="0"/>
              <a:t>Autumn </a:t>
            </a:r>
            <a:r>
              <a:rPr lang="en-GB" b="1" dirty="0"/>
              <a:t>2017 </a:t>
            </a:r>
            <a:r>
              <a:rPr lang="en-GB" b="1" dirty="0" smtClean="0"/>
              <a:t>	</a:t>
            </a:r>
            <a:r>
              <a:rPr lang="en-GB" dirty="0" smtClean="0"/>
              <a:t>949 children</a:t>
            </a:r>
            <a:endParaRPr lang="en-GB" dirty="0"/>
          </a:p>
          <a:p>
            <a:pPr marL="0" indent="0">
              <a:buNone/>
            </a:pPr>
            <a:r>
              <a:rPr lang="en-GB" b="1" dirty="0"/>
              <a:t>Spring 2018  </a:t>
            </a:r>
            <a:r>
              <a:rPr lang="en-GB" b="1" dirty="0" smtClean="0"/>
              <a:t>	</a:t>
            </a:r>
            <a:r>
              <a:rPr lang="en-GB" dirty="0" smtClean="0"/>
              <a:t>1,266 </a:t>
            </a:r>
            <a:r>
              <a:rPr lang="en-GB" dirty="0"/>
              <a:t>children </a:t>
            </a:r>
          </a:p>
          <a:p>
            <a:pPr marL="0" indent="0">
              <a:buNone/>
            </a:pPr>
            <a:r>
              <a:rPr lang="en-GB" b="1" dirty="0"/>
              <a:t>Summer 2018 </a:t>
            </a:r>
            <a:r>
              <a:rPr lang="en-GB" b="1" dirty="0" smtClean="0"/>
              <a:t>	</a:t>
            </a:r>
            <a:r>
              <a:rPr lang="en-GB" dirty="0" smtClean="0"/>
              <a:t>1,508 </a:t>
            </a:r>
            <a:r>
              <a:rPr lang="en-GB" dirty="0"/>
              <a:t>children </a:t>
            </a:r>
          </a:p>
          <a:p>
            <a:pPr marL="0" indent="0">
              <a:buNone/>
            </a:pPr>
            <a:r>
              <a:rPr lang="en-GB" sz="2000" dirty="0"/>
              <a:t>N.B. The demand/supply maps in this presentation should only be used as an indicator of potential need and anyone considering setting up or expanding their existing childcare provision should carry out their own market research to establish the likely demand</a:t>
            </a:r>
            <a:r>
              <a:rPr lang="en-GB" sz="2800" dirty="0"/>
              <a:t>. </a:t>
            </a:r>
          </a:p>
          <a:p>
            <a:pPr marL="0" indent="0">
              <a:buNone/>
            </a:pPr>
            <a:endParaRPr lang="en-GB" dirty="0"/>
          </a:p>
        </p:txBody>
      </p:sp>
    </p:spTree>
    <p:extLst>
      <p:ext uri="{BB962C8B-B14F-4D97-AF65-F5344CB8AC3E}">
        <p14:creationId xmlns:p14="http://schemas.microsoft.com/office/powerpoint/2010/main" val="6629762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1898"/>
            <a:ext cx="8229600" cy="706090"/>
          </a:xfrm>
        </p:spPr>
        <p:txBody>
          <a:bodyPr/>
          <a:lstStyle/>
          <a:p>
            <a:r>
              <a:rPr lang="en-GB" dirty="0" smtClean="0"/>
              <a:t>Dartford – Demand Model</a:t>
            </a:r>
            <a:endParaRPr lang="en-GB" dirty="0"/>
          </a:p>
        </p:txBody>
      </p:sp>
      <p:sp>
        <p:nvSpPr>
          <p:cNvPr id="3" name="Content Placeholder 2"/>
          <p:cNvSpPr>
            <a:spLocks noGrp="1"/>
          </p:cNvSpPr>
          <p:nvPr>
            <p:ph idx="1"/>
          </p:nvPr>
        </p:nvSpPr>
        <p:spPr>
          <a:xfrm>
            <a:off x="6150062" y="3377381"/>
            <a:ext cx="2977515" cy="3379145"/>
          </a:xfrm>
        </p:spPr>
        <p:txBody>
          <a:bodyPr>
            <a:normAutofit/>
          </a:bodyPr>
          <a:lstStyle/>
          <a:p>
            <a:pPr marL="0" indent="0">
              <a:buNone/>
            </a:pPr>
            <a:r>
              <a:rPr lang="en-GB" sz="2000" dirty="0" smtClean="0"/>
              <a:t>The area which requires a significant increase in capacity is:</a:t>
            </a:r>
          </a:p>
          <a:p>
            <a:r>
              <a:rPr lang="en-GB" dirty="0" smtClean="0"/>
              <a:t>Swanscombe &amp; Greenhithe</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68376" y="620688"/>
            <a:ext cx="6816212" cy="2520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72320" y="3284984"/>
            <a:ext cx="5961810" cy="2664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68225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848" y="-387424"/>
            <a:ext cx="8229600" cy="1143000"/>
          </a:xfrm>
        </p:spPr>
        <p:txBody>
          <a:bodyPr>
            <a:normAutofit/>
          </a:bodyPr>
          <a:lstStyle/>
          <a:p>
            <a:r>
              <a:rPr lang="en-GB" dirty="0" smtClean="0"/>
              <a:t>Dartford Demand – Autumn 2017</a:t>
            </a:r>
            <a:endParaRPr lang="en-GB" dirty="0"/>
          </a:p>
        </p:txBody>
      </p:sp>
      <p:pic>
        <p:nvPicPr>
          <p:cNvPr id="3" name="Picture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11560" y="430560"/>
            <a:ext cx="8031750" cy="5683620"/>
          </a:xfrm>
          <a:prstGeom prst="rect">
            <a:avLst/>
          </a:prstGeom>
        </p:spPr>
      </p:pic>
    </p:spTree>
    <p:extLst>
      <p:ext uri="{BB962C8B-B14F-4D97-AF65-F5344CB8AC3E}">
        <p14:creationId xmlns:p14="http://schemas.microsoft.com/office/powerpoint/2010/main" val="42722896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7424"/>
            <a:ext cx="8229600" cy="1143000"/>
          </a:xfrm>
        </p:spPr>
        <p:txBody>
          <a:bodyPr>
            <a:normAutofit/>
          </a:bodyPr>
          <a:lstStyle/>
          <a:p>
            <a:r>
              <a:rPr lang="en-GB" dirty="0" smtClean="0"/>
              <a:t>Dartford Demand </a:t>
            </a:r>
            <a:r>
              <a:rPr lang="en-GB" dirty="0"/>
              <a:t>– </a:t>
            </a:r>
            <a:r>
              <a:rPr lang="en-GB" dirty="0" smtClean="0"/>
              <a:t>Spring 2018</a:t>
            </a:r>
            <a:endParaRPr lang="en-GB" dirty="0"/>
          </a:p>
        </p:txBody>
      </p:sp>
      <p:pic>
        <p:nvPicPr>
          <p:cNvPr id="3" name="Picture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00945" y="474666"/>
            <a:ext cx="8031750" cy="5683620"/>
          </a:xfrm>
          <a:prstGeom prst="rect">
            <a:avLst/>
          </a:prstGeom>
        </p:spPr>
      </p:pic>
    </p:spTree>
    <p:extLst>
      <p:ext uri="{BB962C8B-B14F-4D97-AF65-F5344CB8AC3E}">
        <p14:creationId xmlns:p14="http://schemas.microsoft.com/office/powerpoint/2010/main" val="12759746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876" y="-387424"/>
            <a:ext cx="8229600" cy="1143000"/>
          </a:xfrm>
        </p:spPr>
        <p:txBody>
          <a:bodyPr>
            <a:normAutofit/>
          </a:bodyPr>
          <a:lstStyle/>
          <a:p>
            <a:r>
              <a:rPr lang="en-GB" dirty="0" smtClean="0"/>
              <a:t>Dartford Demand </a:t>
            </a:r>
            <a:r>
              <a:rPr lang="en-GB" dirty="0"/>
              <a:t>– </a:t>
            </a:r>
            <a:r>
              <a:rPr lang="en-GB" dirty="0" smtClean="0"/>
              <a:t>Summer </a:t>
            </a:r>
            <a:r>
              <a:rPr lang="en-GB" dirty="0"/>
              <a:t>2018</a:t>
            </a:r>
          </a:p>
        </p:txBody>
      </p:sp>
      <p:pic>
        <p:nvPicPr>
          <p:cNvPr id="3" name="Picture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1546" y="476672"/>
            <a:ext cx="8042620" cy="5691312"/>
          </a:xfrm>
          <a:prstGeom prst="rect">
            <a:avLst/>
          </a:prstGeom>
        </p:spPr>
      </p:pic>
    </p:spTree>
    <p:extLst>
      <p:ext uri="{BB962C8B-B14F-4D97-AF65-F5344CB8AC3E}">
        <p14:creationId xmlns:p14="http://schemas.microsoft.com/office/powerpoint/2010/main" val="31501933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533029" y="5805264"/>
            <a:ext cx="1427703" cy="864000"/>
          </a:xfrm>
          <a:prstGeom prst="rect">
            <a:avLst/>
          </a:prstGeom>
        </p:spPr>
      </p:pic>
      <p:sp>
        <p:nvSpPr>
          <p:cNvPr id="9" name="TextBox 8"/>
          <p:cNvSpPr txBox="1"/>
          <p:nvPr/>
        </p:nvSpPr>
        <p:spPr>
          <a:xfrm>
            <a:off x="151494" y="116632"/>
            <a:ext cx="7012794" cy="1488475"/>
          </a:xfrm>
          <a:prstGeom prst="rect">
            <a:avLst/>
          </a:prstGeom>
          <a:noFill/>
          <a:ln>
            <a:noFill/>
          </a:ln>
        </p:spPr>
        <p:txBody>
          <a:bodyPr wrap="square" lIns="36000" tIns="36000" rIns="36000" bIns="36000" numCol="2" rtlCol="0">
            <a:spAutoFit/>
          </a:bodyPr>
          <a:lstStyle/>
          <a:p>
            <a:r>
              <a:rPr lang="en-GB" sz="2800" b="1" dirty="0" smtClean="0">
                <a:solidFill>
                  <a:prstClr val="black"/>
                </a:solidFill>
                <a:latin typeface="Arial" panose="020B0604020202020204" pitchFamily="34" charset="0"/>
                <a:cs typeface="Arial" panose="020B0604020202020204" pitchFamily="34" charset="0"/>
              </a:rPr>
              <a:t>Dartford</a:t>
            </a:r>
          </a:p>
          <a:p>
            <a:endParaRPr lang="en-GB" sz="1000" dirty="0" smtClean="0">
              <a:solidFill>
                <a:prstClr val="black"/>
              </a:solidFill>
              <a:latin typeface="Arial" panose="020B0604020202020204" pitchFamily="34" charset="0"/>
              <a:cs typeface="Arial" panose="020B0604020202020204" pitchFamily="34" charset="0"/>
            </a:endParaRPr>
          </a:p>
          <a:p>
            <a:r>
              <a:rPr lang="en-GB" dirty="0" smtClean="0">
                <a:solidFill>
                  <a:prstClr val="black"/>
                </a:solidFill>
                <a:latin typeface="Arial" panose="020B0604020202020204" pitchFamily="34" charset="0"/>
                <a:cs typeface="Arial" panose="020B0604020202020204" pitchFamily="34" charset="0"/>
              </a:rPr>
              <a:t>Establishments: 51</a:t>
            </a:r>
          </a:p>
          <a:p>
            <a:r>
              <a:rPr lang="en-GB" dirty="0" smtClean="0">
                <a:solidFill>
                  <a:prstClr val="black"/>
                </a:solidFill>
                <a:latin typeface="Arial" panose="020B0604020202020204" pitchFamily="34" charset="0"/>
                <a:cs typeface="Arial" panose="020B0604020202020204" pitchFamily="34" charset="0"/>
              </a:rPr>
              <a:t>Childminders: 47</a:t>
            </a:r>
          </a:p>
          <a:p>
            <a:r>
              <a:rPr lang="en-GB" dirty="0" smtClean="0">
                <a:solidFill>
                  <a:prstClr val="black"/>
                </a:solidFill>
                <a:latin typeface="Arial" panose="020B0604020202020204" pitchFamily="34" charset="0"/>
                <a:cs typeface="Arial" panose="020B0604020202020204" pitchFamily="34" charset="0"/>
              </a:rPr>
              <a:t>Total </a:t>
            </a:r>
            <a:r>
              <a:rPr lang="en-GB" dirty="0">
                <a:solidFill>
                  <a:prstClr val="black"/>
                </a:solidFill>
                <a:latin typeface="Arial" panose="020B0604020202020204" pitchFamily="34" charset="0"/>
                <a:cs typeface="Arial" panose="020B0604020202020204" pitchFamily="34" charset="0"/>
              </a:rPr>
              <a:t>Childcare providers: </a:t>
            </a:r>
            <a:r>
              <a:rPr lang="en-GB" dirty="0" smtClean="0">
                <a:solidFill>
                  <a:prstClr val="black"/>
                </a:solidFill>
                <a:latin typeface="Arial" panose="020B0604020202020204" pitchFamily="34" charset="0"/>
                <a:cs typeface="Arial" panose="020B0604020202020204" pitchFamily="34" charset="0"/>
              </a:rPr>
              <a:t>98</a:t>
            </a:r>
            <a:endParaRPr lang="en-GB" dirty="0">
              <a:solidFill>
                <a:prstClr val="black"/>
              </a:solidFill>
              <a:latin typeface="Arial" panose="020B0604020202020204" pitchFamily="34" charset="0"/>
              <a:cs typeface="Arial" panose="020B0604020202020204" pitchFamily="34" charset="0"/>
            </a:endParaRPr>
          </a:p>
          <a:p>
            <a:endParaRPr lang="en-GB" sz="2800" b="1" dirty="0" smtClean="0">
              <a:solidFill>
                <a:prstClr val="black"/>
              </a:solidFill>
              <a:latin typeface="Arial" panose="020B0604020202020204" pitchFamily="34" charset="0"/>
              <a:cs typeface="Arial" panose="020B0604020202020204" pitchFamily="34" charset="0"/>
            </a:endParaRPr>
          </a:p>
          <a:p>
            <a:endParaRPr lang="en-GB" sz="1000" b="1" dirty="0" smtClean="0">
              <a:solidFill>
                <a:prstClr val="black"/>
              </a:solidFill>
              <a:latin typeface="Arial" panose="020B0604020202020204" pitchFamily="34" charset="0"/>
              <a:cs typeface="Arial" panose="020B0604020202020204" pitchFamily="34" charset="0"/>
            </a:endParaRPr>
          </a:p>
          <a:p>
            <a:r>
              <a:rPr lang="en-GB" dirty="0" smtClean="0">
                <a:solidFill>
                  <a:prstClr val="black"/>
                </a:solidFill>
                <a:latin typeface="Arial" panose="020B0604020202020204" pitchFamily="34" charset="0"/>
                <a:cs typeface="Arial" panose="020B0604020202020204" pitchFamily="34" charset="0"/>
              </a:rPr>
              <a:t>Survey Responses: 33</a:t>
            </a:r>
          </a:p>
          <a:p>
            <a:r>
              <a:rPr lang="en-GB" sz="2200" b="1" dirty="0" smtClean="0">
                <a:solidFill>
                  <a:prstClr val="black"/>
                </a:solidFill>
                <a:latin typeface="Arial" panose="020B0604020202020204" pitchFamily="34" charset="0"/>
                <a:cs typeface="Arial" panose="020B0604020202020204" pitchFamily="34" charset="0"/>
              </a:rPr>
              <a:t>Response Rate: 34%</a:t>
            </a:r>
            <a:endParaRPr lang="en-GB" sz="2200" dirty="0" smtClean="0">
              <a:solidFill>
                <a:prstClr val="black"/>
              </a:solidFill>
              <a:latin typeface="Arial" panose="020B0604020202020204" pitchFamily="34" charset="0"/>
              <a:cs typeface="Arial" panose="020B0604020202020204" pitchFamily="34" charset="0"/>
            </a:endParaRPr>
          </a:p>
        </p:txBody>
      </p:sp>
      <p:grpSp>
        <p:nvGrpSpPr>
          <p:cNvPr id="8" name="Group 7"/>
          <p:cNvGrpSpPr/>
          <p:nvPr/>
        </p:nvGrpSpPr>
        <p:grpSpPr>
          <a:xfrm>
            <a:off x="345523" y="5274779"/>
            <a:ext cx="845558" cy="369332"/>
            <a:chOff x="539552" y="5229200"/>
            <a:chExt cx="845558" cy="369332"/>
          </a:xfrm>
        </p:grpSpPr>
        <p:sp>
          <p:nvSpPr>
            <p:cNvPr id="3" name="Rectangle 2"/>
            <p:cNvSpPr/>
            <p:nvPr/>
          </p:nvSpPr>
          <p:spPr>
            <a:xfrm>
              <a:off x="539552" y="5229200"/>
              <a:ext cx="360040" cy="360040"/>
            </a:xfrm>
            <a:prstGeom prst="rect">
              <a:avLst/>
            </a:prstGeom>
            <a:solidFill>
              <a:srgbClr val="253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4" name="TextBox 3"/>
            <p:cNvSpPr txBox="1"/>
            <p:nvPr/>
          </p:nvSpPr>
          <p:spPr>
            <a:xfrm>
              <a:off x="899592" y="5229200"/>
              <a:ext cx="485518" cy="369332"/>
            </a:xfrm>
            <a:prstGeom prst="rect">
              <a:avLst/>
            </a:prstGeom>
            <a:noFill/>
          </p:spPr>
          <p:txBody>
            <a:bodyPr wrap="none" rtlCol="0">
              <a:spAutoFit/>
            </a:bodyPr>
            <a:lstStyle/>
            <a:p>
              <a:r>
                <a:rPr lang="en-GB" dirty="0" smtClean="0">
                  <a:solidFill>
                    <a:prstClr val="black"/>
                  </a:solidFill>
                </a:rPr>
                <a:t>Yes</a:t>
              </a:r>
              <a:endParaRPr lang="en-GB" dirty="0">
                <a:solidFill>
                  <a:prstClr val="black"/>
                </a:solidFill>
              </a:endParaRPr>
            </a:p>
          </p:txBody>
        </p:sp>
      </p:grpSp>
      <p:grpSp>
        <p:nvGrpSpPr>
          <p:cNvPr id="21" name="Group 20"/>
          <p:cNvGrpSpPr/>
          <p:nvPr/>
        </p:nvGrpSpPr>
        <p:grpSpPr>
          <a:xfrm>
            <a:off x="4728079" y="5291626"/>
            <a:ext cx="1643084" cy="369622"/>
            <a:chOff x="4922108" y="5246047"/>
            <a:chExt cx="1643084" cy="369622"/>
          </a:xfrm>
        </p:grpSpPr>
        <p:sp>
          <p:nvSpPr>
            <p:cNvPr id="14" name="Rectangle 13"/>
            <p:cNvSpPr/>
            <p:nvPr/>
          </p:nvSpPr>
          <p:spPr>
            <a:xfrm>
              <a:off x="4922108" y="5246047"/>
              <a:ext cx="360040" cy="360040"/>
            </a:xfrm>
            <a:prstGeom prst="rect">
              <a:avLst/>
            </a:prstGeom>
            <a:solidFill>
              <a:srgbClr val="A1DA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15" name="TextBox 14"/>
            <p:cNvSpPr txBox="1"/>
            <p:nvPr/>
          </p:nvSpPr>
          <p:spPr>
            <a:xfrm>
              <a:off x="5282148" y="5246337"/>
              <a:ext cx="1283044" cy="369332"/>
            </a:xfrm>
            <a:prstGeom prst="rect">
              <a:avLst/>
            </a:prstGeom>
            <a:noFill/>
          </p:spPr>
          <p:txBody>
            <a:bodyPr wrap="none" rtlCol="0">
              <a:spAutoFit/>
            </a:bodyPr>
            <a:lstStyle/>
            <a:p>
              <a:r>
                <a:rPr lang="en-GB" dirty="0" smtClean="0">
                  <a:solidFill>
                    <a:prstClr val="black"/>
                  </a:solidFill>
                </a:rPr>
                <a:t>Don’t Know</a:t>
              </a:r>
              <a:endParaRPr lang="en-GB" dirty="0">
                <a:solidFill>
                  <a:prstClr val="black"/>
                </a:solidFill>
              </a:endParaRPr>
            </a:p>
          </p:txBody>
        </p:sp>
      </p:grpSp>
      <p:grpSp>
        <p:nvGrpSpPr>
          <p:cNvPr id="20" name="Group 19"/>
          <p:cNvGrpSpPr/>
          <p:nvPr/>
        </p:nvGrpSpPr>
        <p:grpSpPr>
          <a:xfrm>
            <a:off x="2916127" y="5290382"/>
            <a:ext cx="1357236" cy="369332"/>
            <a:chOff x="3104556" y="5244803"/>
            <a:chExt cx="1357236" cy="369332"/>
          </a:xfrm>
        </p:grpSpPr>
        <p:sp>
          <p:nvSpPr>
            <p:cNvPr id="13" name="Rectangle 12"/>
            <p:cNvSpPr/>
            <p:nvPr/>
          </p:nvSpPr>
          <p:spPr>
            <a:xfrm>
              <a:off x="3104556" y="5246024"/>
              <a:ext cx="360040" cy="360040"/>
            </a:xfrm>
            <a:prstGeom prst="rect">
              <a:avLst/>
            </a:prstGeom>
            <a:solidFill>
              <a:srgbClr val="41B6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18" name="TextBox 17"/>
            <p:cNvSpPr txBox="1"/>
            <p:nvPr/>
          </p:nvSpPr>
          <p:spPr>
            <a:xfrm>
              <a:off x="3456196" y="5244803"/>
              <a:ext cx="1005596" cy="369332"/>
            </a:xfrm>
            <a:prstGeom prst="rect">
              <a:avLst/>
            </a:prstGeom>
            <a:noFill/>
          </p:spPr>
          <p:txBody>
            <a:bodyPr wrap="none" rtlCol="0">
              <a:spAutoFit/>
            </a:bodyPr>
            <a:lstStyle/>
            <a:p>
              <a:r>
                <a:rPr lang="en-GB" dirty="0" smtClean="0">
                  <a:solidFill>
                    <a:prstClr val="black"/>
                  </a:solidFill>
                </a:rPr>
                <a:t>Not Sure</a:t>
              </a:r>
              <a:endParaRPr lang="en-GB" dirty="0">
                <a:solidFill>
                  <a:prstClr val="black"/>
                </a:solidFill>
              </a:endParaRPr>
            </a:p>
          </p:txBody>
        </p:sp>
      </p:grpSp>
      <p:grpSp>
        <p:nvGrpSpPr>
          <p:cNvPr id="10" name="Group 9"/>
          <p:cNvGrpSpPr/>
          <p:nvPr/>
        </p:nvGrpSpPr>
        <p:grpSpPr>
          <a:xfrm>
            <a:off x="1645797" y="5291603"/>
            <a:ext cx="815614" cy="369355"/>
            <a:chOff x="1837026" y="5246024"/>
            <a:chExt cx="815614" cy="369355"/>
          </a:xfrm>
        </p:grpSpPr>
        <p:sp>
          <p:nvSpPr>
            <p:cNvPr id="12" name="Rectangle 11"/>
            <p:cNvSpPr/>
            <p:nvPr/>
          </p:nvSpPr>
          <p:spPr>
            <a:xfrm>
              <a:off x="1837026" y="5246024"/>
              <a:ext cx="360040" cy="360040"/>
            </a:xfrm>
            <a:prstGeom prst="rect">
              <a:avLst/>
            </a:prstGeom>
            <a:solidFill>
              <a:srgbClr val="2C7F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19" name="TextBox 18"/>
            <p:cNvSpPr txBox="1"/>
            <p:nvPr/>
          </p:nvSpPr>
          <p:spPr>
            <a:xfrm>
              <a:off x="2197066" y="5246047"/>
              <a:ext cx="455574" cy="369332"/>
            </a:xfrm>
            <a:prstGeom prst="rect">
              <a:avLst/>
            </a:prstGeom>
            <a:noFill/>
          </p:spPr>
          <p:txBody>
            <a:bodyPr wrap="none" rtlCol="0">
              <a:spAutoFit/>
            </a:bodyPr>
            <a:lstStyle/>
            <a:p>
              <a:r>
                <a:rPr lang="en-GB" dirty="0" smtClean="0">
                  <a:solidFill>
                    <a:prstClr val="black"/>
                  </a:solidFill>
                </a:rPr>
                <a:t>No</a:t>
              </a:r>
              <a:endParaRPr lang="en-GB" dirty="0">
                <a:solidFill>
                  <a:prstClr val="black"/>
                </a:solidFill>
              </a:endParaRPr>
            </a:p>
          </p:txBody>
        </p:sp>
      </p:grpSp>
      <p:sp>
        <p:nvSpPr>
          <p:cNvPr id="11" name="TextBox 10"/>
          <p:cNvSpPr txBox="1"/>
          <p:nvPr/>
        </p:nvSpPr>
        <p:spPr>
          <a:xfrm>
            <a:off x="345523" y="1660157"/>
            <a:ext cx="8452953" cy="646331"/>
          </a:xfrm>
          <a:prstGeom prst="rect">
            <a:avLst/>
          </a:prstGeom>
          <a:noFill/>
        </p:spPr>
        <p:txBody>
          <a:bodyPr wrap="square" rtlCol="0">
            <a:spAutoFit/>
          </a:bodyPr>
          <a:lstStyle/>
          <a:p>
            <a:r>
              <a:rPr lang="en-GB" b="1" dirty="0" smtClean="0">
                <a:solidFill>
                  <a:prstClr val="black"/>
                </a:solidFill>
                <a:latin typeface="Arial" panose="020B0604020202020204" pitchFamily="34" charset="0"/>
                <a:cs typeface="Arial" panose="020B0604020202020204" pitchFamily="34" charset="0"/>
              </a:rPr>
              <a:t>Are you considering offering the 30 hours of nursery funding when it is implemented for working parents?</a:t>
            </a:r>
          </a:p>
        </p:txBody>
      </p:sp>
      <p:sp>
        <p:nvSpPr>
          <p:cNvPr id="23" name="Footer Placeholder 1"/>
          <p:cNvSpPr txBox="1">
            <a:spLocks/>
          </p:cNvSpPr>
          <p:nvPr/>
        </p:nvSpPr>
        <p:spPr>
          <a:xfrm>
            <a:off x="0" y="6492875"/>
            <a:ext cx="289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z="1000" dirty="0" smtClean="0">
                <a:solidFill>
                  <a:prstClr val="black">
                    <a:tint val="75000"/>
                  </a:prstClr>
                </a:solidFill>
                <a:latin typeface="Arial" panose="020B0604020202020204" pitchFamily="34" charset="0"/>
                <a:cs typeface="Arial" panose="020B0604020202020204" pitchFamily="34" charset="0"/>
              </a:rPr>
              <a:t>Survey responses as at  23rd Feb 2017</a:t>
            </a:r>
            <a:endParaRPr lang="en-GB" sz="1000" dirty="0">
              <a:solidFill>
                <a:prstClr val="black">
                  <a:tint val="75000"/>
                </a:prstClr>
              </a:solidFill>
              <a:latin typeface="Arial" panose="020B0604020202020204" pitchFamily="34" charset="0"/>
              <a:cs typeface="Arial" panose="020B0604020202020204" pitchFamily="34" charset="0"/>
            </a:endParaRPr>
          </a:p>
        </p:txBody>
      </p:sp>
      <p:pic>
        <p:nvPicPr>
          <p:cNvPr id="10242"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2000" y="2306488"/>
            <a:ext cx="9000000" cy="2448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24726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345523" y="5255240"/>
            <a:ext cx="3006342" cy="369332"/>
            <a:chOff x="539552" y="5229200"/>
            <a:chExt cx="3006342" cy="369332"/>
          </a:xfrm>
        </p:grpSpPr>
        <p:sp>
          <p:nvSpPr>
            <p:cNvPr id="3" name="Rectangle 2"/>
            <p:cNvSpPr/>
            <p:nvPr/>
          </p:nvSpPr>
          <p:spPr>
            <a:xfrm>
              <a:off x="539552" y="5229200"/>
              <a:ext cx="360040" cy="360040"/>
            </a:xfrm>
            <a:prstGeom prst="rect">
              <a:avLst/>
            </a:prstGeom>
            <a:solidFill>
              <a:srgbClr val="0C2C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4" name="TextBox 3"/>
            <p:cNvSpPr txBox="1"/>
            <p:nvPr/>
          </p:nvSpPr>
          <p:spPr>
            <a:xfrm>
              <a:off x="899592" y="5229200"/>
              <a:ext cx="2646302" cy="369332"/>
            </a:xfrm>
            <a:prstGeom prst="rect">
              <a:avLst/>
            </a:prstGeom>
            <a:noFill/>
          </p:spPr>
          <p:txBody>
            <a:bodyPr wrap="none" rtlCol="0">
              <a:spAutoFit/>
            </a:bodyPr>
            <a:lstStyle/>
            <a:p>
              <a:r>
                <a:rPr lang="en-GB" dirty="0" smtClean="0">
                  <a:solidFill>
                    <a:prstClr val="black"/>
                  </a:solidFill>
                </a:rPr>
                <a:t>Reduced revenue/income</a:t>
              </a:r>
            </a:p>
          </p:txBody>
        </p:sp>
      </p:grpSp>
      <p:grpSp>
        <p:nvGrpSpPr>
          <p:cNvPr id="21" name="Group 20"/>
          <p:cNvGrpSpPr/>
          <p:nvPr/>
        </p:nvGrpSpPr>
        <p:grpSpPr>
          <a:xfrm>
            <a:off x="4082240" y="5688595"/>
            <a:ext cx="2803529" cy="369622"/>
            <a:chOff x="4922108" y="5246047"/>
            <a:chExt cx="2803529" cy="369622"/>
          </a:xfrm>
        </p:grpSpPr>
        <p:sp>
          <p:nvSpPr>
            <p:cNvPr id="14" name="Rectangle 13"/>
            <p:cNvSpPr/>
            <p:nvPr/>
          </p:nvSpPr>
          <p:spPr>
            <a:xfrm>
              <a:off x="4922108" y="5246047"/>
              <a:ext cx="360040" cy="360040"/>
            </a:xfrm>
            <a:prstGeom prst="rect">
              <a:avLst/>
            </a:prstGeom>
            <a:solidFill>
              <a:srgbClr val="7FCD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15" name="TextBox 14"/>
            <p:cNvSpPr txBox="1"/>
            <p:nvPr/>
          </p:nvSpPr>
          <p:spPr>
            <a:xfrm>
              <a:off x="5282148" y="5246337"/>
              <a:ext cx="2443489" cy="369332"/>
            </a:xfrm>
            <a:prstGeom prst="rect">
              <a:avLst/>
            </a:prstGeom>
            <a:noFill/>
          </p:spPr>
          <p:txBody>
            <a:bodyPr wrap="none" rtlCol="0">
              <a:spAutoFit/>
            </a:bodyPr>
            <a:lstStyle/>
            <a:p>
              <a:r>
                <a:rPr lang="en-GB" dirty="0" smtClean="0">
                  <a:solidFill>
                    <a:prstClr val="black"/>
                  </a:solidFill>
                </a:rPr>
                <a:t>Facilities/building issues</a:t>
              </a:r>
              <a:endParaRPr lang="en-GB" dirty="0">
                <a:solidFill>
                  <a:prstClr val="black"/>
                </a:solidFill>
              </a:endParaRPr>
            </a:p>
          </p:txBody>
        </p:sp>
      </p:grpSp>
      <p:grpSp>
        <p:nvGrpSpPr>
          <p:cNvPr id="20" name="Group 19"/>
          <p:cNvGrpSpPr/>
          <p:nvPr/>
        </p:nvGrpSpPr>
        <p:grpSpPr>
          <a:xfrm>
            <a:off x="345523" y="6130312"/>
            <a:ext cx="3502503" cy="369332"/>
            <a:chOff x="3104556" y="5244803"/>
            <a:chExt cx="3502503" cy="369332"/>
          </a:xfrm>
        </p:grpSpPr>
        <p:sp>
          <p:nvSpPr>
            <p:cNvPr id="13" name="Rectangle 12"/>
            <p:cNvSpPr/>
            <p:nvPr/>
          </p:nvSpPr>
          <p:spPr>
            <a:xfrm>
              <a:off x="3104556" y="5246024"/>
              <a:ext cx="360040" cy="360040"/>
            </a:xfrm>
            <a:prstGeom prst="rect">
              <a:avLst/>
            </a:prstGeom>
            <a:solidFill>
              <a:srgbClr val="1D91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18" name="TextBox 17"/>
            <p:cNvSpPr txBox="1"/>
            <p:nvPr/>
          </p:nvSpPr>
          <p:spPr>
            <a:xfrm>
              <a:off x="3456196" y="5244803"/>
              <a:ext cx="3150863" cy="369332"/>
            </a:xfrm>
            <a:prstGeom prst="rect">
              <a:avLst/>
            </a:prstGeom>
            <a:noFill/>
          </p:spPr>
          <p:txBody>
            <a:bodyPr wrap="none" rtlCol="0">
              <a:spAutoFit/>
            </a:bodyPr>
            <a:lstStyle/>
            <a:p>
              <a:r>
                <a:rPr lang="en-GB" dirty="0" smtClean="0">
                  <a:solidFill>
                    <a:prstClr val="black"/>
                  </a:solidFill>
                </a:rPr>
                <a:t>Restrictions with opening hours</a:t>
              </a:r>
              <a:endParaRPr lang="en-GB" dirty="0">
                <a:solidFill>
                  <a:prstClr val="black"/>
                </a:solidFill>
              </a:endParaRPr>
            </a:p>
          </p:txBody>
        </p:sp>
      </p:grpSp>
      <p:grpSp>
        <p:nvGrpSpPr>
          <p:cNvPr id="10" name="Group 9"/>
          <p:cNvGrpSpPr/>
          <p:nvPr/>
        </p:nvGrpSpPr>
        <p:grpSpPr>
          <a:xfrm>
            <a:off x="345523" y="5692765"/>
            <a:ext cx="2606104" cy="369355"/>
            <a:chOff x="1837026" y="5246024"/>
            <a:chExt cx="2606104" cy="369355"/>
          </a:xfrm>
        </p:grpSpPr>
        <p:sp>
          <p:nvSpPr>
            <p:cNvPr id="12" name="Rectangle 11"/>
            <p:cNvSpPr/>
            <p:nvPr/>
          </p:nvSpPr>
          <p:spPr>
            <a:xfrm>
              <a:off x="1837026" y="5246024"/>
              <a:ext cx="360040" cy="360040"/>
            </a:xfrm>
            <a:prstGeom prst="rect">
              <a:avLst/>
            </a:prstGeom>
            <a:solidFill>
              <a:srgbClr val="225E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19" name="TextBox 18"/>
            <p:cNvSpPr txBox="1"/>
            <p:nvPr/>
          </p:nvSpPr>
          <p:spPr>
            <a:xfrm>
              <a:off x="2197066" y="5246047"/>
              <a:ext cx="2246064" cy="369332"/>
            </a:xfrm>
            <a:prstGeom prst="rect">
              <a:avLst/>
            </a:prstGeom>
            <a:noFill/>
          </p:spPr>
          <p:txBody>
            <a:bodyPr wrap="none" rtlCol="0">
              <a:spAutoFit/>
            </a:bodyPr>
            <a:lstStyle/>
            <a:p>
              <a:r>
                <a:rPr lang="en-GB" dirty="0" smtClean="0">
                  <a:solidFill>
                    <a:prstClr val="black"/>
                  </a:solidFill>
                </a:rPr>
                <a:t>KCC funding unknown</a:t>
              </a:r>
              <a:endParaRPr lang="en-GB" dirty="0">
                <a:solidFill>
                  <a:prstClr val="black"/>
                </a:solidFill>
              </a:endParaRPr>
            </a:p>
          </p:txBody>
        </p:sp>
      </p:grpSp>
      <p:sp>
        <p:nvSpPr>
          <p:cNvPr id="11" name="TextBox 10"/>
          <p:cNvSpPr txBox="1"/>
          <p:nvPr/>
        </p:nvSpPr>
        <p:spPr>
          <a:xfrm>
            <a:off x="345523" y="1660157"/>
            <a:ext cx="8452953" cy="646331"/>
          </a:xfrm>
          <a:prstGeom prst="rect">
            <a:avLst/>
          </a:prstGeom>
          <a:noFill/>
        </p:spPr>
        <p:txBody>
          <a:bodyPr wrap="square" rtlCol="0">
            <a:spAutoFit/>
          </a:bodyPr>
          <a:lstStyle/>
          <a:p>
            <a:r>
              <a:rPr lang="en-GB" b="1" dirty="0">
                <a:solidFill>
                  <a:prstClr val="black"/>
                </a:solidFill>
                <a:latin typeface="Arial" panose="020B0604020202020204" pitchFamily="34" charset="0"/>
                <a:cs typeface="Arial" panose="020B0604020202020204" pitchFamily="34" charset="0"/>
              </a:rPr>
              <a:t>What are </a:t>
            </a:r>
            <a:r>
              <a:rPr lang="en-GB" b="1" dirty="0" smtClean="0">
                <a:solidFill>
                  <a:prstClr val="black"/>
                </a:solidFill>
                <a:latin typeface="Arial" panose="020B0604020202020204" pitchFamily="34" charset="0"/>
                <a:cs typeface="Arial" panose="020B0604020202020204" pitchFamily="34" charset="0"/>
              </a:rPr>
              <a:t>your </a:t>
            </a:r>
            <a:r>
              <a:rPr lang="en-GB" b="1" dirty="0">
                <a:solidFill>
                  <a:prstClr val="black"/>
                </a:solidFill>
                <a:latin typeface="Arial" panose="020B0604020202020204" pitchFamily="34" charset="0"/>
                <a:cs typeface="Arial" panose="020B0604020202020204" pitchFamily="34" charset="0"/>
              </a:rPr>
              <a:t>reasons for not considering offering the 30 hours of nursery funding when it is implemented for working parents?</a:t>
            </a:r>
          </a:p>
        </p:txBody>
      </p:sp>
      <p:grpSp>
        <p:nvGrpSpPr>
          <p:cNvPr id="24" name="Group 23"/>
          <p:cNvGrpSpPr/>
          <p:nvPr/>
        </p:nvGrpSpPr>
        <p:grpSpPr>
          <a:xfrm>
            <a:off x="4082240" y="6122241"/>
            <a:ext cx="2833731" cy="369332"/>
            <a:chOff x="539552" y="5229200"/>
            <a:chExt cx="2833731" cy="369332"/>
          </a:xfrm>
        </p:grpSpPr>
        <p:sp>
          <p:nvSpPr>
            <p:cNvPr id="25" name="Rectangle 24"/>
            <p:cNvSpPr/>
            <p:nvPr/>
          </p:nvSpPr>
          <p:spPr>
            <a:xfrm>
              <a:off x="539552" y="5229200"/>
              <a:ext cx="360040" cy="360040"/>
            </a:xfrm>
            <a:prstGeom prst="rect">
              <a:avLst/>
            </a:prstGeom>
            <a:solidFill>
              <a:srgbClr val="C7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26" name="TextBox 25"/>
            <p:cNvSpPr txBox="1"/>
            <p:nvPr/>
          </p:nvSpPr>
          <p:spPr>
            <a:xfrm>
              <a:off x="899592" y="5229200"/>
              <a:ext cx="2473691" cy="369332"/>
            </a:xfrm>
            <a:prstGeom prst="rect">
              <a:avLst/>
            </a:prstGeom>
            <a:noFill/>
          </p:spPr>
          <p:txBody>
            <a:bodyPr wrap="none" rtlCol="0">
              <a:spAutoFit/>
            </a:bodyPr>
            <a:lstStyle/>
            <a:p>
              <a:r>
                <a:rPr lang="en-GB" dirty="0" smtClean="0">
                  <a:solidFill>
                    <a:prstClr val="black"/>
                  </a:solidFill>
                </a:rPr>
                <a:t>Impact on places for FF2</a:t>
              </a:r>
              <a:endParaRPr lang="en-GB" dirty="0">
                <a:solidFill>
                  <a:prstClr val="black"/>
                </a:solidFill>
              </a:endParaRPr>
            </a:p>
          </p:txBody>
        </p:sp>
      </p:grpSp>
      <p:grpSp>
        <p:nvGrpSpPr>
          <p:cNvPr id="27" name="Group 26"/>
          <p:cNvGrpSpPr/>
          <p:nvPr/>
        </p:nvGrpSpPr>
        <p:grpSpPr>
          <a:xfrm>
            <a:off x="4090569" y="5255240"/>
            <a:ext cx="1662641" cy="369332"/>
            <a:chOff x="539552" y="5229200"/>
            <a:chExt cx="1662641" cy="369332"/>
          </a:xfrm>
        </p:grpSpPr>
        <p:sp>
          <p:nvSpPr>
            <p:cNvPr id="28" name="Rectangle 27"/>
            <p:cNvSpPr/>
            <p:nvPr/>
          </p:nvSpPr>
          <p:spPr>
            <a:xfrm>
              <a:off x="539552" y="5229200"/>
              <a:ext cx="360040" cy="360040"/>
            </a:xfrm>
            <a:prstGeom prst="rect">
              <a:avLst/>
            </a:prstGeom>
            <a:solidFill>
              <a:srgbClr val="41B6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29" name="TextBox 28"/>
            <p:cNvSpPr txBox="1"/>
            <p:nvPr/>
          </p:nvSpPr>
          <p:spPr>
            <a:xfrm>
              <a:off x="899592" y="5229200"/>
              <a:ext cx="1302601" cy="369332"/>
            </a:xfrm>
            <a:prstGeom prst="rect">
              <a:avLst/>
            </a:prstGeom>
            <a:noFill/>
          </p:spPr>
          <p:txBody>
            <a:bodyPr wrap="none" rtlCol="0">
              <a:spAutoFit/>
            </a:bodyPr>
            <a:lstStyle/>
            <a:p>
              <a:r>
                <a:rPr lang="en-GB" dirty="0" smtClean="0">
                  <a:solidFill>
                    <a:prstClr val="black"/>
                  </a:solidFill>
                </a:rPr>
                <a:t>Lack of staff</a:t>
              </a:r>
              <a:endParaRPr lang="en-GB" dirty="0">
                <a:solidFill>
                  <a:prstClr val="black"/>
                </a:solidFill>
              </a:endParaRPr>
            </a:p>
          </p:txBody>
        </p:sp>
      </p:grpSp>
      <p:pic>
        <p:nvPicPr>
          <p:cNvPr id="34" name="Picture 3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533029" y="5805264"/>
            <a:ext cx="1427703" cy="864000"/>
          </a:xfrm>
          <a:prstGeom prst="rect">
            <a:avLst/>
          </a:prstGeom>
        </p:spPr>
      </p:pic>
      <p:sp>
        <p:nvSpPr>
          <p:cNvPr id="35" name="Footer Placeholder 1"/>
          <p:cNvSpPr txBox="1">
            <a:spLocks/>
          </p:cNvSpPr>
          <p:nvPr/>
        </p:nvSpPr>
        <p:spPr>
          <a:xfrm>
            <a:off x="0" y="6492875"/>
            <a:ext cx="289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z="1000" dirty="0" smtClean="0">
                <a:solidFill>
                  <a:prstClr val="black">
                    <a:tint val="75000"/>
                  </a:prstClr>
                </a:solidFill>
                <a:latin typeface="Arial" panose="020B0604020202020204" pitchFamily="34" charset="0"/>
                <a:cs typeface="Arial" panose="020B0604020202020204" pitchFamily="34" charset="0"/>
              </a:rPr>
              <a:t>Survey responses as at  23rd Feb 2017</a:t>
            </a:r>
            <a:endParaRPr lang="en-GB" sz="1000" dirty="0">
              <a:solidFill>
                <a:prstClr val="black">
                  <a:tint val="75000"/>
                </a:prstClr>
              </a:solidFill>
              <a:latin typeface="Arial" panose="020B0604020202020204" pitchFamily="34" charset="0"/>
              <a:cs typeface="Arial" panose="020B0604020202020204" pitchFamily="34" charset="0"/>
            </a:endParaRPr>
          </a:p>
        </p:txBody>
      </p:sp>
      <p:pic>
        <p:nvPicPr>
          <p:cNvPr id="11266"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72000" y="2306487"/>
            <a:ext cx="9000000" cy="2455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 name="TextBox 30"/>
          <p:cNvSpPr txBox="1"/>
          <p:nvPr/>
        </p:nvSpPr>
        <p:spPr>
          <a:xfrm>
            <a:off x="151494" y="116632"/>
            <a:ext cx="7012794" cy="1488475"/>
          </a:xfrm>
          <a:prstGeom prst="rect">
            <a:avLst/>
          </a:prstGeom>
          <a:noFill/>
          <a:ln>
            <a:noFill/>
          </a:ln>
        </p:spPr>
        <p:txBody>
          <a:bodyPr wrap="square" lIns="36000" tIns="36000" rIns="36000" bIns="36000" numCol="2" rtlCol="0">
            <a:spAutoFit/>
          </a:bodyPr>
          <a:lstStyle/>
          <a:p>
            <a:r>
              <a:rPr lang="en-GB" sz="2800" b="1" dirty="0" smtClean="0">
                <a:solidFill>
                  <a:prstClr val="black"/>
                </a:solidFill>
                <a:latin typeface="Arial" panose="020B0604020202020204" pitchFamily="34" charset="0"/>
                <a:cs typeface="Arial" panose="020B0604020202020204" pitchFamily="34" charset="0"/>
              </a:rPr>
              <a:t>Dartford</a:t>
            </a:r>
          </a:p>
          <a:p>
            <a:endParaRPr lang="en-GB" sz="1000" dirty="0" smtClean="0">
              <a:solidFill>
                <a:prstClr val="black"/>
              </a:solidFill>
              <a:latin typeface="Arial" panose="020B0604020202020204" pitchFamily="34" charset="0"/>
              <a:cs typeface="Arial" panose="020B0604020202020204" pitchFamily="34" charset="0"/>
            </a:endParaRPr>
          </a:p>
          <a:p>
            <a:r>
              <a:rPr lang="en-GB" dirty="0" smtClean="0">
                <a:solidFill>
                  <a:prstClr val="black"/>
                </a:solidFill>
                <a:latin typeface="Arial" panose="020B0604020202020204" pitchFamily="34" charset="0"/>
                <a:cs typeface="Arial" panose="020B0604020202020204" pitchFamily="34" charset="0"/>
              </a:rPr>
              <a:t>Establishments: 51</a:t>
            </a:r>
          </a:p>
          <a:p>
            <a:r>
              <a:rPr lang="en-GB" dirty="0" smtClean="0">
                <a:solidFill>
                  <a:prstClr val="black"/>
                </a:solidFill>
                <a:latin typeface="Arial" panose="020B0604020202020204" pitchFamily="34" charset="0"/>
                <a:cs typeface="Arial" panose="020B0604020202020204" pitchFamily="34" charset="0"/>
              </a:rPr>
              <a:t>Childminders: 47</a:t>
            </a:r>
          </a:p>
          <a:p>
            <a:r>
              <a:rPr lang="en-GB" dirty="0" smtClean="0">
                <a:solidFill>
                  <a:prstClr val="black"/>
                </a:solidFill>
                <a:latin typeface="Arial" panose="020B0604020202020204" pitchFamily="34" charset="0"/>
                <a:cs typeface="Arial" panose="020B0604020202020204" pitchFamily="34" charset="0"/>
              </a:rPr>
              <a:t>Total </a:t>
            </a:r>
            <a:r>
              <a:rPr lang="en-GB" dirty="0">
                <a:solidFill>
                  <a:prstClr val="black"/>
                </a:solidFill>
                <a:latin typeface="Arial" panose="020B0604020202020204" pitchFamily="34" charset="0"/>
                <a:cs typeface="Arial" panose="020B0604020202020204" pitchFamily="34" charset="0"/>
              </a:rPr>
              <a:t>Childcare providers: </a:t>
            </a:r>
            <a:r>
              <a:rPr lang="en-GB" dirty="0" smtClean="0">
                <a:solidFill>
                  <a:prstClr val="black"/>
                </a:solidFill>
                <a:latin typeface="Arial" panose="020B0604020202020204" pitchFamily="34" charset="0"/>
                <a:cs typeface="Arial" panose="020B0604020202020204" pitchFamily="34" charset="0"/>
              </a:rPr>
              <a:t>98</a:t>
            </a:r>
            <a:endParaRPr lang="en-GB" dirty="0">
              <a:solidFill>
                <a:prstClr val="black"/>
              </a:solidFill>
              <a:latin typeface="Arial" panose="020B0604020202020204" pitchFamily="34" charset="0"/>
              <a:cs typeface="Arial" panose="020B0604020202020204" pitchFamily="34" charset="0"/>
            </a:endParaRPr>
          </a:p>
          <a:p>
            <a:endParaRPr lang="en-GB" sz="2800" b="1" dirty="0" smtClean="0">
              <a:solidFill>
                <a:prstClr val="black"/>
              </a:solidFill>
              <a:latin typeface="Arial" panose="020B0604020202020204" pitchFamily="34" charset="0"/>
              <a:cs typeface="Arial" panose="020B0604020202020204" pitchFamily="34" charset="0"/>
            </a:endParaRPr>
          </a:p>
          <a:p>
            <a:endParaRPr lang="en-GB" sz="1000" b="1" dirty="0" smtClean="0">
              <a:solidFill>
                <a:prstClr val="black"/>
              </a:solidFill>
              <a:latin typeface="Arial" panose="020B0604020202020204" pitchFamily="34" charset="0"/>
              <a:cs typeface="Arial" panose="020B0604020202020204" pitchFamily="34" charset="0"/>
            </a:endParaRPr>
          </a:p>
          <a:p>
            <a:r>
              <a:rPr lang="en-GB" dirty="0" smtClean="0">
                <a:solidFill>
                  <a:prstClr val="black"/>
                </a:solidFill>
                <a:latin typeface="Arial" panose="020B0604020202020204" pitchFamily="34" charset="0"/>
                <a:cs typeface="Arial" panose="020B0604020202020204" pitchFamily="34" charset="0"/>
              </a:rPr>
              <a:t>Survey Responses: 33</a:t>
            </a:r>
          </a:p>
          <a:p>
            <a:r>
              <a:rPr lang="en-GB" sz="2200" b="1" dirty="0" smtClean="0">
                <a:solidFill>
                  <a:prstClr val="black"/>
                </a:solidFill>
                <a:latin typeface="Arial" panose="020B0604020202020204" pitchFamily="34" charset="0"/>
                <a:cs typeface="Arial" panose="020B0604020202020204" pitchFamily="34" charset="0"/>
              </a:rPr>
              <a:t>Response Rate: 34%</a:t>
            </a:r>
            <a:endParaRPr lang="en-GB" sz="2200" dirty="0" smtClean="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56570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2007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2003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ca912827-bae3-40cb-8146-7920e969c222" ContentTypeId="0x0101" PreviousValue="false"/>
</file>

<file path=customXml/item2.xml><?xml version="1.0" encoding="utf-8"?>
<ct:contentTypeSchema xmlns:ct="http://schemas.microsoft.com/office/2006/metadata/contentType" xmlns:ma="http://schemas.microsoft.com/office/2006/metadata/properties/metaAttributes" ct:_="" ma:_="" ma:contentTypeName="Document" ma:contentTypeID="0x010100D42229A364E9FC4EBDE1546DFF3D65AD" ma:contentTypeVersion="12" ma:contentTypeDescription="Create a new document." ma:contentTypeScope="" ma:versionID="500718385eba593230ff3cf2df4fb757">
  <xsd:schema xmlns:xsd="http://www.w3.org/2001/XMLSchema" xmlns:xs="http://www.w3.org/2001/XMLSchema" xmlns:p="http://schemas.microsoft.com/office/2006/metadata/properties" xmlns:ns1="http://schemas.microsoft.com/sharepoint/v3" xmlns:ns2="d3c5681a-6188-4afd-8047-4b7024f49c9f" xmlns:ns3="b607a442-3a8b-46cb-8183-2bec4a9e324b" targetNamespace="http://schemas.microsoft.com/office/2006/metadata/properties" ma:root="true" ma:fieldsID="c89b8439faf8a7d837c1a9a01f5868a8" ns1:_="" ns2:_="" ns3:_="">
    <xsd:import namespace="http://schemas.microsoft.com/sharepoint/v3"/>
    <xsd:import namespace="d3c5681a-6188-4afd-8047-4b7024f49c9f"/>
    <xsd:import namespace="b607a442-3a8b-46cb-8183-2bec4a9e324b"/>
    <xsd:element name="properties">
      <xsd:complexType>
        <xsd:sequence>
          <xsd:element name="documentManagement">
            <xsd:complexType>
              <xsd:all>
                <xsd:element ref="ns1:PublishingStartDate" minOccurs="0"/>
                <xsd:element ref="ns1:PublishingExpirationDate" minOccurs="0"/>
                <xsd:element ref="ns2:Directorate"/>
                <xsd:element ref="ns2:Structure_x0020_chart" minOccurs="0"/>
                <xsd:element ref="ns2:Ways_x0020_of_x0020_working" minOccurs="0"/>
                <xsd:element ref="ns2:Category" minOccurs="0"/>
                <xsd:element ref="ns3:_dlc_DocId" minOccurs="0"/>
                <xsd:element ref="ns3:_dlc_DocIdUrl" minOccurs="0"/>
                <xsd:element ref="ns3:_dlc_DocIdPersistId" minOccurs="0"/>
                <xsd:element ref="ns2:Environmental_x0020_performance_x0020_grouping" minOccurs="0"/>
                <xsd:element ref="ns3:ContentOwner"/>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3c5681a-6188-4afd-8047-4b7024f49c9f" elementFormDefault="qualified">
    <xsd:import namespace="http://schemas.microsoft.com/office/2006/documentManagement/types"/>
    <xsd:import namespace="http://schemas.microsoft.com/office/infopath/2007/PartnerControls"/>
    <xsd:element name="Directorate" ma:index="10" ma:displayName="Directorate" ma:default="All" ma:format="Dropdown" ma:internalName="Directorate">
      <xsd:simpleType>
        <xsd:restriction base="dms:Choice">
          <xsd:enumeration value="All"/>
          <xsd:enumeration value="Business Strategy &amp; Support (BSS)"/>
          <xsd:enumeration value="Customer &amp; Communities (CC)"/>
          <xsd:enumeration value="Education, Learning &amp; Skills (ELS)"/>
          <xsd:enumeration value="Enterprise &amp; Environment (EE)"/>
          <xsd:enumeration value="Families &amp; Social Care (FSC)"/>
        </xsd:restriction>
      </xsd:simpleType>
    </xsd:element>
    <xsd:element name="Structure_x0020_chart" ma:index="11" nillable="true" ma:displayName="Structure chart" ma:default="0" ma:internalName="Structure_x0020_chart">
      <xsd:simpleType>
        <xsd:restriction base="dms:Boolean"/>
      </xsd:simpleType>
    </xsd:element>
    <xsd:element name="Ways_x0020_of_x0020_working" ma:index="12" nillable="true" ma:displayName="Ways of working" ma:default="1" ma:internalName="Ways_x0020_of_x0020_working">
      <xsd:simpleType>
        <xsd:restriction base="dms:Boolean"/>
      </xsd:simpleType>
    </xsd:element>
    <xsd:element name="Category" ma:index="13" nillable="true" ma:displayName="Category" ma:default="Not applicable" ma:format="Dropdown" ma:internalName="Category">
      <xsd:simpleType>
        <xsd:restriction base="dms:Choice">
          <xsd:enumeration value="Not applicable"/>
          <xsd:enumeration value="Procurement"/>
          <xsd:enumeration value="iProcurement"/>
          <xsd:enumeration value="DTD"/>
          <xsd:enumeration value="Environmental performance"/>
          <xsd:enumeration value="Communication"/>
          <xsd:enumeration value="ICT"/>
          <xsd:enumeration value="Legal"/>
          <xsd:enumeration value="Customer service"/>
          <xsd:enumeration value="Finance"/>
          <xsd:enumeration value="Data protection"/>
          <xsd:enumeration value="Access to information"/>
          <xsd:enumeration value="Doing things differently"/>
          <xsd:enumeration value="Equality and diversity"/>
          <xsd:enumeration value="Facilities management"/>
          <xsd:enumeration value="Because of You"/>
          <xsd:enumeration value="Health and safety"/>
          <xsd:enumeration value="Internal audit/fraud"/>
          <xsd:enumeration value="Business continuity/emergency planning"/>
          <xsd:enumeration value="Property"/>
          <xsd:enumeration value="Public health"/>
          <xsd:enumeration value="Training"/>
          <xsd:enumeration value="Staff standard"/>
        </xsd:restriction>
      </xsd:simpleType>
    </xsd:element>
    <xsd:element name="Environmental_x0020_performance_x0020_grouping" ma:index="17" nillable="true" ma:displayName="Environmental performance grouping" ma:default="Not applicable" ma:format="Dropdown" ma:internalName="Environmental_x0020_performance_x0020_grouping">
      <xsd:simpleType>
        <xsd:restriction base="dms:Choice">
          <xsd:enumeration value="Not applicable"/>
          <xsd:enumeration value="Registers"/>
          <xsd:enumeration value="Systems procedures"/>
          <xsd:enumeration value="Operational procedures"/>
          <xsd:enumeration value="How to guides"/>
          <xsd:enumeration value="Project opportunities"/>
          <xsd:enumeration value="Energy management guidance"/>
          <xsd:enumeration value="Guidance for managing energy"/>
          <xsd:enumeration value="Energy Efficiency Loan Fund"/>
          <xsd:enumeration value="ISO 14001 Compliance"/>
        </xsd:restriction>
      </xsd:simpleType>
    </xsd:element>
  </xsd:schema>
  <xsd:schema xmlns:xsd="http://www.w3.org/2001/XMLSchema" xmlns:xs="http://www.w3.org/2001/XMLSchema" xmlns:dms="http://schemas.microsoft.com/office/2006/documentManagement/types" xmlns:pc="http://schemas.microsoft.com/office/infopath/2007/PartnerControls" targetNamespace="b607a442-3a8b-46cb-8183-2bec4a9e324b" elementFormDefault="qualified">
    <xsd:import namespace="http://schemas.microsoft.com/office/2006/documentManagement/types"/>
    <xsd:import namespace="http://schemas.microsoft.com/office/infopath/2007/PartnerControls"/>
    <xsd:element name="_dlc_DocId" ma:index="14" nillable="true" ma:displayName="Document ID Value" ma:description="The value of the document ID assigned to this item." ma:internalName="_dlc_DocId" ma:readOnly="true">
      <xsd:simpleType>
        <xsd:restriction base="dms:Text"/>
      </xsd:simpleType>
    </xsd:element>
    <xsd:element name="_dlc_DocIdUrl" ma:index="1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6" nillable="true" ma:displayName="Persist ID" ma:description="Keep ID on add." ma:hidden="true" ma:internalName="_dlc_DocIdPersistId" ma:readOnly="true">
      <xsd:simpleType>
        <xsd:restriction base="dms:Boolean"/>
      </xsd:simpleType>
    </xsd:element>
    <xsd:element name="ContentOwner" ma:index="19" ma:displayName="Content Owner" ma:list="UserInfo" ma:SharePointGroup="0" ma:internalName="Content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Ways_x0020_of_x0020_working xmlns="d3c5681a-6188-4afd-8047-4b7024f49c9f">true</Ways_x0020_of_x0020_working>
    <Category xmlns="d3c5681a-6188-4afd-8047-4b7024f49c9f">
      <Value>Communication</Value>
    </Category>
    <PublishingStartDate xmlns="http://schemas.microsoft.com/sharepoint/v3" xsi:nil="true"/>
    <PublishingExpirationDate xmlns="http://schemas.microsoft.com/sharepoint/v3" xsi:nil="true"/>
    <Environmental_x0020_performance_x0020_grouping xmlns="d3c5681a-6188-4afd-8047-4b7024f49c9f">Not applicable</Environmental_x0020_performance_x0020_grouping>
    <_dlc_DocId xmlns="b607a442-3a8b-46cb-8183-2bec4a9e324b">HDA2S5J67HAM-54-389</_dlc_DocId>
    <Directorate xmlns="d3c5681a-6188-4afd-8047-4b7024f49c9f">All</Directorate>
    <_dlc_DocIdUrl xmlns="b607a442-3a8b-46cb-8183-2bec4a9e324b">
      <Url>http://knet/ourcouncil/_layouts/DocIdRedir.aspx?ID=HDA2S5J67HAM-54-389</Url>
      <Description>HDA2S5J67HAM-54-389</Description>
    </_dlc_DocIdUrl>
    <Structure_x0020_chart xmlns="d3c5681a-6188-4afd-8047-4b7024f49c9f">false</Structure_x0020_chart>
    <ContentOwner xmlns="b607a442-3a8b-46cb-8183-2bec4a9e324b">
      <UserInfo>
        <DisplayName>Hallett, Tessa - CC CE</DisplayName>
        <AccountId>6198</AccountId>
        <AccountType/>
      </UserInfo>
    </ContentOwner>
  </documentManagement>
</p:propertie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3486BF3-C40C-41D8-8A68-D1DF30164F8A}">
  <ds:schemaRefs>
    <ds:schemaRef ds:uri="Microsoft.SharePoint.Taxonomy.ContentTypeSync"/>
  </ds:schemaRefs>
</ds:datastoreItem>
</file>

<file path=customXml/itemProps2.xml><?xml version="1.0" encoding="utf-8"?>
<ds:datastoreItem xmlns:ds="http://schemas.openxmlformats.org/officeDocument/2006/customXml" ds:itemID="{5988C5BB-44AF-4223-9ED4-168B6C1C20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3c5681a-6188-4afd-8047-4b7024f49c9f"/>
    <ds:schemaRef ds:uri="b607a442-3a8b-46cb-8183-2bec4a9e324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1CA79B8-2782-4563-B143-04BDEE9748D1}">
  <ds:schemaRefs>
    <ds:schemaRef ds:uri="http://schemas.microsoft.com/sharepoint/events"/>
  </ds:schemaRefs>
</ds:datastoreItem>
</file>

<file path=customXml/itemProps4.xml><?xml version="1.0" encoding="utf-8"?>
<ds:datastoreItem xmlns:ds="http://schemas.openxmlformats.org/officeDocument/2006/customXml" ds:itemID="{717BE75F-9CB0-4911-974C-87294FF261EC}">
  <ds:schemaRefs>
    <ds:schemaRef ds:uri="http://schemas.microsoft.com/office/2006/metadata/properties"/>
    <ds:schemaRef ds:uri="http://schemas.microsoft.com/office/infopath/2007/PartnerControls"/>
    <ds:schemaRef ds:uri="d3c5681a-6188-4afd-8047-4b7024f49c9f"/>
    <ds:schemaRef ds:uri="http://schemas.microsoft.com/sharepoint/v3"/>
    <ds:schemaRef ds:uri="b607a442-3a8b-46cb-8183-2bec4a9e324b"/>
  </ds:schemaRefs>
</ds:datastoreItem>
</file>

<file path=customXml/itemProps5.xml><?xml version="1.0" encoding="utf-8"?>
<ds:datastoreItem xmlns:ds="http://schemas.openxmlformats.org/officeDocument/2006/customXml" ds:itemID="{26A221AD-22C9-4FF9-8E1B-94BC624F394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2007 PowerPoint template</Template>
  <TotalTime>1604</TotalTime>
  <Words>312</Words>
  <Application>Microsoft Office PowerPoint</Application>
  <PresentationFormat>On-screen Show (4:3)</PresentationFormat>
  <Paragraphs>89</Paragraphs>
  <Slides>10</Slides>
  <Notes>1</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Office 2007 PowerPoint template</vt:lpstr>
      <vt:lpstr>Office 2003 PowerPoint template</vt:lpstr>
      <vt:lpstr>30 Hours of Free Childcare  District Seminars March 2017</vt:lpstr>
      <vt:lpstr>Early Years and Childcare in Dartford Key Facts and Figures</vt:lpstr>
      <vt:lpstr>30 Hours of Free Childcare The scale of the challenge in Dartford  </vt:lpstr>
      <vt:lpstr>Dartford – Demand Model</vt:lpstr>
      <vt:lpstr>Dartford Demand – Autumn 2017</vt:lpstr>
      <vt:lpstr>Dartford Demand – Spring 2018</vt:lpstr>
      <vt:lpstr>Dartford Demand – Summer 2018</vt:lpstr>
      <vt:lpstr>PowerPoint Presentation</vt:lpstr>
      <vt:lpstr>PowerPoint Presentation</vt:lpstr>
      <vt:lpstr>PowerPoint Presentation</vt:lpstr>
    </vt:vector>
  </TitlesOfParts>
  <Company>Kent County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Predicting Demand for Free Early Learning (FEL) and Extended Free Entitlement (EFE)  - 30 Hours</dc:title>
  <dc:creator>Sam Birkin</dc:creator>
  <cp:lastModifiedBy>Edwards, Max - EY PS</cp:lastModifiedBy>
  <cp:revision>109</cp:revision>
  <cp:lastPrinted>2017-03-02T16:24:24Z</cp:lastPrinted>
  <dcterms:created xsi:type="dcterms:W3CDTF">2017-02-21T14:21:15Z</dcterms:created>
  <dcterms:modified xsi:type="dcterms:W3CDTF">2017-03-30T08:42:22Z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5e328715-89ef-4d66-9f66-cdc39c758dae</vt:lpwstr>
  </property>
  <property fmtid="{D5CDD505-2E9C-101B-9397-08002B2CF9AE}" pid="3" name="ContentTypeId">
    <vt:lpwstr>0x010100D42229A364E9FC4EBDE1546DFF3D65AD</vt:lpwstr>
  </property>
</Properties>
</file>