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4.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5.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56" r:id="rId5"/>
    <p:sldId id="518" r:id="rId6"/>
    <p:sldId id="472" r:id="rId7"/>
    <p:sldId id="509" r:id="rId8"/>
    <p:sldId id="505" r:id="rId9"/>
    <p:sldId id="519" r:id="rId10"/>
    <p:sldId id="465" r:id="rId11"/>
    <p:sldId id="521" r:id="rId12"/>
    <p:sldId id="467" r:id="rId13"/>
    <p:sldId id="480" r:id="rId14"/>
    <p:sldId id="522" r:id="rId15"/>
    <p:sldId id="481" r:id="rId16"/>
    <p:sldId id="504" r:id="rId17"/>
    <p:sldId id="464" r:id="rId18"/>
    <p:sldId id="257" r:id="rId19"/>
    <p:sldId id="506" r:id="rId20"/>
    <p:sldId id="512" r:id="rId21"/>
    <p:sldId id="513" r:id="rId22"/>
    <p:sldId id="511" r:id="rId23"/>
    <p:sldId id="514" r:id="rId24"/>
    <p:sldId id="515" r:id="rId25"/>
    <p:sldId id="494" r:id="rId26"/>
    <p:sldId id="496" r:id="rId27"/>
    <p:sldId id="495" r:id="rId28"/>
    <p:sldId id="291" r:id="rId29"/>
    <p:sldId id="299" r:id="rId30"/>
    <p:sldId id="286" r:id="rId31"/>
    <p:sldId id="295" r:id="rId32"/>
    <p:sldId id="516" r:id="rId33"/>
    <p:sldId id="520" r:id="rId34"/>
    <p:sldId id="517" r:id="rId35"/>
    <p:sldId id="501" r:id="rId36"/>
    <p:sldId id="502" r:id="rId37"/>
    <p:sldId id="503" r:id="rId38"/>
    <p:sldId id="482" r:id="rId39"/>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83C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94249" autoAdjust="0"/>
  </p:normalViewPr>
  <p:slideViewPr>
    <p:cSldViewPr>
      <p:cViewPr varScale="1">
        <p:scale>
          <a:sx n="68" d="100"/>
          <a:sy n="68"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4.xml"/></Relationships>
</file>

<file path=ppt/charts/_rels/chart6.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5.xml"/></Relationships>
</file>

<file path=ppt/charts/_rels/chart7.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GB" sz="1800"/>
              <a:t>Total number of EHCPs (0-25 year olds) per 1000 of 0-18 population</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38075950224924E-2"/>
          <c:y val="0.10997821867140323"/>
          <c:w val="0.91184796652211375"/>
          <c:h val="0.75992563935802548"/>
        </c:manualLayout>
      </c:layout>
      <c:lineChart>
        <c:grouping val="standard"/>
        <c:varyColors val="0"/>
        <c:ser>
          <c:idx val="0"/>
          <c:order val="0"/>
          <c:tx>
            <c:strRef>
              <c:f>'Graph Tables'!$B$5</c:f>
              <c:strCache>
                <c:ptCount val="1"/>
                <c:pt idx="0">
                  <c:v>England</c:v>
                </c:pt>
              </c:strCache>
            </c:strRef>
          </c:tx>
          <c:spPr>
            <a:ln w="28575" cap="rnd">
              <a:solidFill>
                <a:schemeClr val="accent1"/>
              </a:solidFill>
              <a:prstDash val="sys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Tables'!$C$4:$H$4</c:f>
              <c:numCache>
                <c:formatCode>General</c:formatCode>
                <c:ptCount val="6"/>
                <c:pt idx="0">
                  <c:v>2016</c:v>
                </c:pt>
                <c:pt idx="1">
                  <c:v>2017</c:v>
                </c:pt>
                <c:pt idx="2">
                  <c:v>2018</c:v>
                </c:pt>
                <c:pt idx="3">
                  <c:v>2019</c:v>
                </c:pt>
                <c:pt idx="4">
                  <c:v>2020</c:v>
                </c:pt>
                <c:pt idx="5">
                  <c:v>2021</c:v>
                </c:pt>
              </c:numCache>
            </c:numRef>
          </c:cat>
          <c:val>
            <c:numRef>
              <c:f>'Graph Tables'!$C$5:$H$5</c:f>
              <c:numCache>
                <c:formatCode>0.0</c:formatCode>
                <c:ptCount val="6"/>
                <c:pt idx="0">
                  <c:v>23.102341765026303</c:v>
                </c:pt>
                <c:pt idx="1">
                  <c:v>25.689277296640082</c:v>
                </c:pt>
                <c:pt idx="2">
                  <c:v>28.336982138649759</c:v>
                </c:pt>
                <c:pt idx="3">
                  <c:v>31.110941968869017</c:v>
                </c:pt>
                <c:pt idx="4">
                  <c:v>33.973556431347305</c:v>
                </c:pt>
                <c:pt idx="5">
                  <c:v>37.240742699072392</c:v>
                </c:pt>
              </c:numCache>
            </c:numRef>
          </c:val>
          <c:smooth val="0"/>
          <c:extLst>
            <c:ext xmlns:c16="http://schemas.microsoft.com/office/drawing/2014/chart" uri="{C3380CC4-5D6E-409C-BE32-E72D297353CC}">
              <c16:uniqueId val="{00000000-7D72-4870-8333-3C9F57E76311}"/>
            </c:ext>
          </c:extLst>
        </c:ser>
        <c:ser>
          <c:idx val="1"/>
          <c:order val="1"/>
          <c:tx>
            <c:strRef>
              <c:f>'Graph Tables'!$B$6</c:f>
              <c:strCache>
                <c:ptCount val="1"/>
                <c:pt idx="0">
                  <c:v>Kent</c:v>
                </c:pt>
              </c:strCache>
            </c:strRef>
          </c:tx>
          <c:spPr>
            <a:ln w="5715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Tables'!$C$4:$H$4</c:f>
              <c:numCache>
                <c:formatCode>General</c:formatCode>
                <c:ptCount val="6"/>
                <c:pt idx="0">
                  <c:v>2016</c:v>
                </c:pt>
                <c:pt idx="1">
                  <c:v>2017</c:v>
                </c:pt>
                <c:pt idx="2">
                  <c:v>2018</c:v>
                </c:pt>
                <c:pt idx="3">
                  <c:v>2019</c:v>
                </c:pt>
                <c:pt idx="4">
                  <c:v>2020</c:v>
                </c:pt>
                <c:pt idx="5">
                  <c:v>2021</c:v>
                </c:pt>
              </c:numCache>
            </c:numRef>
          </c:cat>
          <c:val>
            <c:numRef>
              <c:f>'Graph Tables'!$C$6:$H$6</c:f>
              <c:numCache>
                <c:formatCode>0.0</c:formatCode>
                <c:ptCount val="6"/>
                <c:pt idx="0">
                  <c:v>22.220189620695528</c:v>
                </c:pt>
                <c:pt idx="1">
                  <c:v>25.639742695691059</c:v>
                </c:pt>
                <c:pt idx="2">
                  <c:v>30.528443581814187</c:v>
                </c:pt>
                <c:pt idx="3">
                  <c:v>35.988545344404535</c:v>
                </c:pt>
                <c:pt idx="4">
                  <c:v>40.749002958774888</c:v>
                </c:pt>
                <c:pt idx="5">
                  <c:v>45.640888090143385</c:v>
                </c:pt>
              </c:numCache>
            </c:numRef>
          </c:val>
          <c:smooth val="0"/>
          <c:extLst>
            <c:ext xmlns:c16="http://schemas.microsoft.com/office/drawing/2014/chart" uri="{C3380CC4-5D6E-409C-BE32-E72D297353CC}">
              <c16:uniqueId val="{00000001-7D72-4870-8333-3C9F57E76311}"/>
            </c:ext>
          </c:extLst>
        </c:ser>
        <c:ser>
          <c:idx val="2"/>
          <c:order val="2"/>
          <c:tx>
            <c:strRef>
              <c:f>'Graph Tables'!$B$7</c:f>
              <c:strCache>
                <c:ptCount val="1"/>
                <c:pt idx="0">
                  <c:v>SEN Region (excl KCC)</c:v>
                </c:pt>
              </c:strCache>
            </c:strRef>
          </c:tx>
          <c:spPr>
            <a:ln w="28575" cap="rnd">
              <a:solidFill>
                <a:schemeClr val="accent3"/>
              </a:solidFill>
              <a:prstDash val="lgDash"/>
              <a:round/>
            </a:ln>
            <a:effectLst/>
          </c:spPr>
          <c:marker>
            <c:symbol val="none"/>
          </c:marker>
          <c:dLbls>
            <c:delete val="1"/>
          </c:dLbls>
          <c:cat>
            <c:numRef>
              <c:f>'Graph Tables'!$C$4:$H$4</c:f>
              <c:numCache>
                <c:formatCode>General</c:formatCode>
                <c:ptCount val="6"/>
                <c:pt idx="0">
                  <c:v>2016</c:v>
                </c:pt>
                <c:pt idx="1">
                  <c:v>2017</c:v>
                </c:pt>
                <c:pt idx="2">
                  <c:v>2018</c:v>
                </c:pt>
                <c:pt idx="3">
                  <c:v>2019</c:v>
                </c:pt>
                <c:pt idx="4">
                  <c:v>2020</c:v>
                </c:pt>
                <c:pt idx="5">
                  <c:v>2021</c:v>
                </c:pt>
              </c:numCache>
            </c:numRef>
          </c:cat>
          <c:val>
            <c:numRef>
              <c:f>'Graph Tables'!$C$7:$H$7</c:f>
              <c:numCache>
                <c:formatCode>0.0</c:formatCode>
                <c:ptCount val="6"/>
                <c:pt idx="0">
                  <c:v>23.592182571913799</c:v>
                </c:pt>
                <c:pt idx="1">
                  <c:v>26.65113698372593</c:v>
                </c:pt>
                <c:pt idx="2">
                  <c:v>29.099550649585328</c:v>
                </c:pt>
                <c:pt idx="3">
                  <c:v>31.692659247592243</c:v>
                </c:pt>
                <c:pt idx="4">
                  <c:v>34.697192007293317</c:v>
                </c:pt>
                <c:pt idx="5">
                  <c:v>37.713541669575356</c:v>
                </c:pt>
              </c:numCache>
            </c:numRef>
          </c:val>
          <c:smooth val="0"/>
          <c:extLst>
            <c:ext xmlns:c16="http://schemas.microsoft.com/office/drawing/2014/chart" uri="{C3380CC4-5D6E-409C-BE32-E72D297353CC}">
              <c16:uniqueId val="{00000002-7D72-4870-8333-3C9F57E76311}"/>
            </c:ext>
          </c:extLst>
        </c:ser>
        <c:ser>
          <c:idx val="3"/>
          <c:order val="3"/>
          <c:tx>
            <c:strRef>
              <c:f>'Graph Tables'!$B$8</c:f>
              <c:strCache>
                <c:ptCount val="1"/>
                <c:pt idx="0">
                  <c:v>Stat Neighbours (excl KCC)</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Tables'!$C$4:$H$4</c:f>
              <c:numCache>
                <c:formatCode>General</c:formatCode>
                <c:ptCount val="6"/>
                <c:pt idx="0">
                  <c:v>2016</c:v>
                </c:pt>
                <c:pt idx="1">
                  <c:v>2017</c:v>
                </c:pt>
                <c:pt idx="2">
                  <c:v>2018</c:v>
                </c:pt>
                <c:pt idx="3">
                  <c:v>2019</c:v>
                </c:pt>
                <c:pt idx="4">
                  <c:v>2020</c:v>
                </c:pt>
                <c:pt idx="5">
                  <c:v>2021</c:v>
                </c:pt>
              </c:numCache>
            </c:numRef>
          </c:cat>
          <c:val>
            <c:numRef>
              <c:f>'Graph Tables'!$C$8:$H$8</c:f>
              <c:numCache>
                <c:formatCode>0.0</c:formatCode>
                <c:ptCount val="6"/>
                <c:pt idx="0">
                  <c:v>22.887531619853991</c:v>
                </c:pt>
                <c:pt idx="1">
                  <c:v>24.772052990561942</c:v>
                </c:pt>
                <c:pt idx="2">
                  <c:v>27.133493329204409</c:v>
                </c:pt>
                <c:pt idx="3">
                  <c:v>29.300406365800828</c:v>
                </c:pt>
                <c:pt idx="4">
                  <c:v>30.935354099725096</c:v>
                </c:pt>
                <c:pt idx="5">
                  <c:v>33.101331922064844</c:v>
                </c:pt>
              </c:numCache>
            </c:numRef>
          </c:val>
          <c:smooth val="0"/>
          <c:extLst>
            <c:ext xmlns:c16="http://schemas.microsoft.com/office/drawing/2014/chart" uri="{C3380CC4-5D6E-409C-BE32-E72D297353CC}">
              <c16:uniqueId val="{00000003-7D72-4870-8333-3C9F57E76311}"/>
            </c:ext>
          </c:extLst>
        </c:ser>
        <c:dLbls>
          <c:dLblPos val="ctr"/>
          <c:showLegendKey val="0"/>
          <c:showVal val="1"/>
          <c:showCatName val="0"/>
          <c:showSerName val="0"/>
          <c:showPercent val="0"/>
          <c:showBubbleSize val="0"/>
        </c:dLbls>
        <c:smooth val="0"/>
        <c:axId val="676903624"/>
        <c:axId val="676896080"/>
        <c:extLst>
          <c:ext xmlns:c15="http://schemas.microsoft.com/office/drawing/2012/chart" uri="{02D57815-91ED-43cb-92C2-25804820EDAC}">
            <c15:filteredLineSeries>
              <c15:ser>
                <c:idx val="4"/>
                <c:order val="4"/>
                <c:tx>
                  <c:strRef>
                    <c:extLst>
                      <c:ext uri="{02D57815-91ED-43cb-92C2-25804820EDAC}">
                        <c15:formulaRef>
                          <c15:sqref>'Graph Tables'!$B$11</c15:sqref>
                        </c15:formulaRef>
                      </c:ext>
                    </c:extLst>
                    <c:strCache>
                      <c:ptCount val="1"/>
                      <c:pt idx="0">
                        <c:v>High No of Grammars</c:v>
                      </c:pt>
                    </c:strCache>
                  </c:strRef>
                </c:tx>
                <c:spPr>
                  <a:ln w="28575" cap="rnd">
                    <a:solidFill>
                      <a:schemeClr val="accent5"/>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'Graph Tables'!$C$4:$H$4</c15:sqref>
                        </c15:formulaRef>
                      </c:ext>
                    </c:extLst>
                    <c:numCache>
                      <c:formatCode>General</c:formatCode>
                      <c:ptCount val="6"/>
                      <c:pt idx="0">
                        <c:v>2016</c:v>
                      </c:pt>
                      <c:pt idx="1">
                        <c:v>2017</c:v>
                      </c:pt>
                      <c:pt idx="2">
                        <c:v>2018</c:v>
                      </c:pt>
                      <c:pt idx="3">
                        <c:v>2019</c:v>
                      </c:pt>
                      <c:pt idx="4">
                        <c:v>2020</c:v>
                      </c:pt>
                      <c:pt idx="5">
                        <c:v>2021</c:v>
                      </c:pt>
                    </c:numCache>
                  </c:numRef>
                </c:cat>
                <c:val>
                  <c:numRef>
                    <c:extLst>
                      <c:ext uri="{02D57815-91ED-43cb-92C2-25804820EDAC}">
                        <c15:formulaRef>
                          <c15:sqref>'Graph Tables'!$C$11:$H$11</c15:sqref>
                        </c15:formulaRef>
                      </c:ext>
                    </c:extLst>
                    <c:numCache>
                      <c:formatCode>0.0</c:formatCode>
                      <c:ptCount val="6"/>
                      <c:pt idx="0">
                        <c:v>27.298841362152874</c:v>
                      </c:pt>
                      <c:pt idx="1">
                        <c:v>30.034846972192369</c:v>
                      </c:pt>
                      <c:pt idx="2">
                        <c:v>32.592790933933955</c:v>
                      </c:pt>
                      <c:pt idx="3">
                        <c:v>34.834276790942809</c:v>
                      </c:pt>
                      <c:pt idx="4">
                        <c:v>38.531971881251799</c:v>
                      </c:pt>
                      <c:pt idx="5">
                        <c:v>42.462392907226665</c:v>
                      </c:pt>
                    </c:numCache>
                  </c:numRef>
                </c:val>
                <c:smooth val="0"/>
                <c:extLst>
                  <c:ext xmlns:c16="http://schemas.microsoft.com/office/drawing/2014/chart" uri="{C3380CC4-5D6E-409C-BE32-E72D297353CC}">
                    <c16:uniqueId val="{00000004-7D72-4870-8333-3C9F57E76311}"/>
                  </c:ext>
                </c:extLst>
              </c15:ser>
            </c15:filteredLineSeries>
          </c:ext>
        </c:extLst>
      </c:lineChart>
      <c:catAx>
        <c:axId val="676903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6896080"/>
        <c:crosses val="autoZero"/>
        <c:auto val="1"/>
        <c:lblAlgn val="ctr"/>
        <c:lblOffset val="100"/>
        <c:noMultiLvlLbl val="0"/>
      </c:catAx>
      <c:valAx>
        <c:axId val="676896080"/>
        <c:scaling>
          <c:orientation val="minMax"/>
          <c:min val="1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6903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GB" sz="1800"/>
              <a:t>Number of EHCPs for 0-19</a:t>
            </a:r>
            <a:r>
              <a:rPr lang="en-GB" sz="1800" baseline="0"/>
              <a:t> year olds </a:t>
            </a:r>
            <a:r>
              <a:rPr lang="en-GB" sz="1800"/>
              <a:t>per 1,000 of 0-18 population</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'Graph Tables'!$B$15</c:f>
              <c:strCache>
                <c:ptCount val="1"/>
                <c:pt idx="0">
                  <c:v>England</c:v>
                </c:pt>
              </c:strCache>
            </c:strRef>
          </c:tx>
          <c:spPr>
            <a:ln w="28575" cap="rnd">
              <a:solidFill>
                <a:schemeClr val="accent1"/>
              </a:solidFill>
              <a:prstDash val="sys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Tables'!$C$14:$H$14</c:f>
              <c:numCache>
                <c:formatCode>General</c:formatCode>
                <c:ptCount val="6"/>
                <c:pt idx="0">
                  <c:v>2016</c:v>
                </c:pt>
                <c:pt idx="1">
                  <c:v>2017</c:v>
                </c:pt>
                <c:pt idx="2">
                  <c:v>2018</c:v>
                </c:pt>
                <c:pt idx="3">
                  <c:v>2019</c:v>
                </c:pt>
                <c:pt idx="4">
                  <c:v>2020</c:v>
                </c:pt>
                <c:pt idx="5">
                  <c:v>2021</c:v>
                </c:pt>
              </c:numCache>
            </c:numRef>
          </c:cat>
          <c:val>
            <c:numRef>
              <c:f>'Graph Tables'!$C$15:$H$15</c:f>
              <c:numCache>
                <c:formatCode>0.0</c:formatCode>
                <c:ptCount val="6"/>
                <c:pt idx="0">
                  <c:v>23.006433176727707</c:v>
                </c:pt>
                <c:pt idx="1">
                  <c:v>24.999973171868522</c:v>
                </c:pt>
                <c:pt idx="2">
                  <c:v>27.080849119692303</c:v>
                </c:pt>
                <c:pt idx="3">
                  <c:v>29.462098080019729</c:v>
                </c:pt>
                <c:pt idx="4">
                  <c:v>31.777660004195031</c:v>
                </c:pt>
                <c:pt idx="5">
                  <c:v>34.687032475606344</c:v>
                </c:pt>
              </c:numCache>
            </c:numRef>
          </c:val>
          <c:smooth val="0"/>
          <c:extLst>
            <c:ext xmlns:c16="http://schemas.microsoft.com/office/drawing/2014/chart" uri="{C3380CC4-5D6E-409C-BE32-E72D297353CC}">
              <c16:uniqueId val="{00000000-40D3-4121-ADC8-FFDAFDBAEC63}"/>
            </c:ext>
          </c:extLst>
        </c:ser>
        <c:ser>
          <c:idx val="1"/>
          <c:order val="1"/>
          <c:tx>
            <c:strRef>
              <c:f>'Graph Tables'!$B$16</c:f>
              <c:strCache>
                <c:ptCount val="1"/>
                <c:pt idx="0">
                  <c:v>Kent</c:v>
                </c:pt>
              </c:strCache>
            </c:strRef>
          </c:tx>
          <c:spPr>
            <a:ln w="5715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Tables'!$C$14:$H$14</c:f>
              <c:numCache>
                <c:formatCode>General</c:formatCode>
                <c:ptCount val="6"/>
                <c:pt idx="0">
                  <c:v>2016</c:v>
                </c:pt>
                <c:pt idx="1">
                  <c:v>2017</c:v>
                </c:pt>
                <c:pt idx="2">
                  <c:v>2018</c:v>
                </c:pt>
                <c:pt idx="3">
                  <c:v>2019</c:v>
                </c:pt>
                <c:pt idx="4">
                  <c:v>2020</c:v>
                </c:pt>
                <c:pt idx="5">
                  <c:v>2021</c:v>
                </c:pt>
              </c:numCache>
            </c:numRef>
          </c:cat>
          <c:val>
            <c:numRef>
              <c:f>'Graph Tables'!$C$16:$H$16</c:f>
              <c:numCache>
                <c:formatCode>0.0</c:formatCode>
                <c:ptCount val="6"/>
                <c:pt idx="0">
                  <c:v>22.147646773104896</c:v>
                </c:pt>
                <c:pt idx="1">
                  <c:v>24.692207382019344</c:v>
                </c:pt>
                <c:pt idx="2">
                  <c:v>28.531805363372676</c:v>
                </c:pt>
                <c:pt idx="3">
                  <c:v>33.186070845086796</c:v>
                </c:pt>
                <c:pt idx="4">
                  <c:v>36.95453694505683</c:v>
                </c:pt>
                <c:pt idx="5">
                  <c:v>40.945679918053507</c:v>
                </c:pt>
              </c:numCache>
            </c:numRef>
          </c:val>
          <c:smooth val="0"/>
          <c:extLst>
            <c:ext xmlns:c16="http://schemas.microsoft.com/office/drawing/2014/chart" uri="{C3380CC4-5D6E-409C-BE32-E72D297353CC}">
              <c16:uniqueId val="{00000001-40D3-4121-ADC8-FFDAFDBAEC63}"/>
            </c:ext>
          </c:extLst>
        </c:ser>
        <c:ser>
          <c:idx val="2"/>
          <c:order val="2"/>
          <c:tx>
            <c:strRef>
              <c:f>'Graph Tables'!$B$17</c:f>
              <c:strCache>
                <c:ptCount val="1"/>
                <c:pt idx="0">
                  <c:v>SE Region (excl Kent)</c:v>
                </c:pt>
              </c:strCache>
            </c:strRef>
          </c:tx>
          <c:spPr>
            <a:ln w="28575" cap="rnd">
              <a:solidFill>
                <a:schemeClr val="accent3"/>
              </a:solidFill>
              <a:prstDash val="lgDash"/>
              <a:round/>
            </a:ln>
            <a:effectLst/>
          </c:spPr>
          <c:marker>
            <c:symbol val="none"/>
          </c:marker>
          <c:cat>
            <c:numRef>
              <c:f>'Graph Tables'!$C$14:$H$14</c:f>
              <c:numCache>
                <c:formatCode>General</c:formatCode>
                <c:ptCount val="6"/>
                <c:pt idx="0">
                  <c:v>2016</c:v>
                </c:pt>
                <c:pt idx="1">
                  <c:v>2017</c:v>
                </c:pt>
                <c:pt idx="2">
                  <c:v>2018</c:v>
                </c:pt>
                <c:pt idx="3">
                  <c:v>2019</c:v>
                </c:pt>
                <c:pt idx="4">
                  <c:v>2020</c:v>
                </c:pt>
                <c:pt idx="5">
                  <c:v>2021</c:v>
                </c:pt>
              </c:numCache>
            </c:numRef>
          </c:cat>
          <c:val>
            <c:numRef>
              <c:f>'Graph Tables'!$C$17:$H$17</c:f>
              <c:numCache>
                <c:formatCode>0.0</c:formatCode>
                <c:ptCount val="6"/>
                <c:pt idx="0">
                  <c:v>23.549329648421431</c:v>
                </c:pt>
                <c:pt idx="1">
                  <c:v>26.051741881471749</c:v>
                </c:pt>
                <c:pt idx="2">
                  <c:v>27.863885759823408</c:v>
                </c:pt>
                <c:pt idx="3">
                  <c:v>30.126003769784916</c:v>
                </c:pt>
                <c:pt idx="4">
                  <c:v>32.56673580619119</c:v>
                </c:pt>
                <c:pt idx="5">
                  <c:v>35.30373070027342</c:v>
                </c:pt>
              </c:numCache>
            </c:numRef>
          </c:val>
          <c:smooth val="0"/>
          <c:extLst>
            <c:ext xmlns:c16="http://schemas.microsoft.com/office/drawing/2014/chart" uri="{C3380CC4-5D6E-409C-BE32-E72D297353CC}">
              <c16:uniqueId val="{00000002-40D3-4121-ADC8-FFDAFDBAEC63}"/>
            </c:ext>
          </c:extLst>
        </c:ser>
        <c:ser>
          <c:idx val="3"/>
          <c:order val="3"/>
          <c:tx>
            <c:strRef>
              <c:f>'Graph Tables'!$B$18</c:f>
              <c:strCache>
                <c:ptCount val="1"/>
                <c:pt idx="0">
                  <c:v>Statisical Neighbours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Tables'!$C$14:$H$14</c:f>
              <c:numCache>
                <c:formatCode>General</c:formatCode>
                <c:ptCount val="6"/>
                <c:pt idx="0">
                  <c:v>2016</c:v>
                </c:pt>
                <c:pt idx="1">
                  <c:v>2017</c:v>
                </c:pt>
                <c:pt idx="2">
                  <c:v>2018</c:v>
                </c:pt>
                <c:pt idx="3">
                  <c:v>2019</c:v>
                </c:pt>
                <c:pt idx="4">
                  <c:v>2020</c:v>
                </c:pt>
                <c:pt idx="5">
                  <c:v>2021</c:v>
                </c:pt>
              </c:numCache>
            </c:numRef>
          </c:cat>
          <c:val>
            <c:numRef>
              <c:f>'Graph Tables'!$C$18:$H$18</c:f>
              <c:numCache>
                <c:formatCode>0.0</c:formatCode>
                <c:ptCount val="6"/>
                <c:pt idx="0">
                  <c:v>22.795129559484646</c:v>
                </c:pt>
                <c:pt idx="1">
                  <c:v>24.252741839233501</c:v>
                </c:pt>
                <c:pt idx="2">
                  <c:v>25.830301153518619</c:v>
                </c:pt>
                <c:pt idx="3">
                  <c:v>27.769182179235706</c:v>
                </c:pt>
                <c:pt idx="4">
                  <c:v>29.006526505203258</c:v>
                </c:pt>
                <c:pt idx="5">
                  <c:v>31.159661746335896</c:v>
                </c:pt>
              </c:numCache>
            </c:numRef>
          </c:val>
          <c:smooth val="0"/>
          <c:extLst>
            <c:ext xmlns:c16="http://schemas.microsoft.com/office/drawing/2014/chart" uri="{C3380CC4-5D6E-409C-BE32-E72D297353CC}">
              <c16:uniqueId val="{00000003-40D3-4121-ADC8-FFDAFDBAEC63}"/>
            </c:ext>
          </c:extLst>
        </c:ser>
        <c:dLbls>
          <c:showLegendKey val="0"/>
          <c:showVal val="0"/>
          <c:showCatName val="0"/>
          <c:showSerName val="0"/>
          <c:showPercent val="0"/>
          <c:showBubbleSize val="0"/>
        </c:dLbls>
        <c:smooth val="0"/>
        <c:axId val="676903624"/>
        <c:axId val="676896080"/>
        <c:extLst>
          <c:ext xmlns:c15="http://schemas.microsoft.com/office/drawing/2012/chart" uri="{02D57815-91ED-43cb-92C2-25804820EDAC}">
            <c15:filteredLineSeries>
              <c15:ser>
                <c:idx val="4"/>
                <c:order val="4"/>
                <c:tx>
                  <c:strRef>
                    <c:extLst>
                      <c:ext uri="{02D57815-91ED-43cb-92C2-25804820EDAC}">
                        <c15:formulaRef>
                          <c15:sqref>'Graph Tables'!$B$21</c15:sqref>
                        </c15:formulaRef>
                      </c:ext>
                    </c:extLst>
                    <c:strCache>
                      <c:ptCount val="1"/>
                      <c:pt idx="0">
                        <c:v>Grammars</c:v>
                      </c:pt>
                    </c:strCache>
                  </c:strRef>
                </c:tx>
                <c:spPr>
                  <a:ln w="28575" cap="rnd">
                    <a:solidFill>
                      <a:schemeClr val="accent5"/>
                    </a:solidFill>
                    <a:round/>
                  </a:ln>
                  <a:effectLst/>
                </c:spPr>
                <c:marker>
                  <c:symbol val="none"/>
                </c:marker>
                <c:cat>
                  <c:numRef>
                    <c:extLst>
                      <c:ext uri="{02D57815-91ED-43cb-92C2-25804820EDAC}">
                        <c15:formulaRef>
                          <c15:sqref>'Graph Tables'!$C$14:$H$14</c15:sqref>
                        </c15:formulaRef>
                      </c:ext>
                    </c:extLst>
                    <c:numCache>
                      <c:formatCode>General</c:formatCode>
                      <c:ptCount val="6"/>
                      <c:pt idx="0">
                        <c:v>2016</c:v>
                      </c:pt>
                      <c:pt idx="1">
                        <c:v>2017</c:v>
                      </c:pt>
                      <c:pt idx="2">
                        <c:v>2018</c:v>
                      </c:pt>
                      <c:pt idx="3">
                        <c:v>2019</c:v>
                      </c:pt>
                      <c:pt idx="4">
                        <c:v>2020</c:v>
                      </c:pt>
                      <c:pt idx="5">
                        <c:v>2021</c:v>
                      </c:pt>
                    </c:numCache>
                  </c:numRef>
                </c:cat>
                <c:val>
                  <c:numRef>
                    <c:extLst>
                      <c:ext uri="{02D57815-91ED-43cb-92C2-25804820EDAC}">
                        <c15:formulaRef>
                          <c15:sqref>'Graph Tables'!$C$21:$H$21</c15:sqref>
                        </c15:formulaRef>
                      </c:ext>
                    </c:extLst>
                    <c:numCache>
                      <c:formatCode>0.0</c:formatCode>
                      <c:ptCount val="6"/>
                      <c:pt idx="0">
                        <c:v>27.237927916952533</c:v>
                      </c:pt>
                      <c:pt idx="1">
                        <c:v>29.389414914249741</c:v>
                      </c:pt>
                      <c:pt idx="2">
                        <c:v>31.400467793887177</c:v>
                      </c:pt>
                      <c:pt idx="3">
                        <c:v>33.355455787624436</c:v>
                      </c:pt>
                      <c:pt idx="4">
                        <c:v>36.114061272108891</c:v>
                      </c:pt>
                      <c:pt idx="5">
                        <c:v>39.511954339025003</c:v>
                      </c:pt>
                    </c:numCache>
                  </c:numRef>
                </c:val>
                <c:smooth val="0"/>
                <c:extLst>
                  <c:ext xmlns:c16="http://schemas.microsoft.com/office/drawing/2014/chart" uri="{C3380CC4-5D6E-409C-BE32-E72D297353CC}">
                    <c16:uniqueId val="{00000004-40D3-4121-ADC8-FFDAFDBAEC63}"/>
                  </c:ext>
                </c:extLst>
              </c15:ser>
            </c15:filteredLineSeries>
          </c:ext>
        </c:extLst>
      </c:lineChart>
      <c:catAx>
        <c:axId val="676903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6896080"/>
        <c:crosses val="autoZero"/>
        <c:auto val="1"/>
        <c:lblAlgn val="ctr"/>
        <c:lblOffset val="100"/>
        <c:noMultiLvlLbl val="0"/>
      </c:catAx>
      <c:valAx>
        <c:axId val="676896080"/>
        <c:scaling>
          <c:orientation val="minMax"/>
          <c:min val="1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6903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a:t>Placement of children with an EHCP</a:t>
            </a:r>
            <a:r>
              <a:rPr lang="en-GB" sz="1600" baseline="0"/>
              <a:t> (aged up to 25)</a:t>
            </a:r>
            <a:r>
              <a:rPr lang="en-GB" sz="1600"/>
              <a:t> per 1000 of the 2-18 population </a:t>
            </a:r>
          </a:p>
          <a:p>
            <a:pPr>
              <a:defRPr sz="1600"/>
            </a:pPr>
            <a:r>
              <a:rPr lang="en-GB" sz="1600"/>
              <a:t>(Jan 2021 SEN</a:t>
            </a:r>
            <a:r>
              <a:rPr lang="en-GB" sz="1600" baseline="0"/>
              <a:t> data)</a:t>
            </a:r>
            <a:endParaRPr lang="en-GB" sz="1600"/>
          </a:p>
        </c:rich>
      </c:tx>
      <c:layout>
        <c:manualLayout>
          <c:xMode val="edge"/>
          <c:yMode val="edge"/>
          <c:x val="0.12161316889083552"/>
          <c:y val="2.0931897987488657E-3"/>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'Graph Tables'!$B$24</c:f>
              <c:strCache>
                <c:ptCount val="1"/>
                <c:pt idx="0">
                  <c:v>England</c:v>
                </c:pt>
              </c:strCache>
            </c:strRef>
          </c:tx>
          <c:spPr>
            <a:pattFill prst="pct25">
              <a:fgClr>
                <a:schemeClr val="accent1"/>
              </a:fgClr>
              <a:bgClr>
                <a:schemeClr val="bg1"/>
              </a:bgClr>
            </a:pattFill>
            <a:ln>
              <a:solidFill>
                <a:schemeClr val="accent1"/>
              </a:solidFill>
              <a:prstDash val="soli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Tables'!$C$23:$H$23</c:f>
              <c:strCache>
                <c:ptCount val="6"/>
                <c:pt idx="0">
                  <c:v>Mainstream</c:v>
                </c:pt>
                <c:pt idx="1">
                  <c:v>Resource Provisions</c:v>
                </c:pt>
                <c:pt idx="2">
                  <c:v>Special</c:v>
                </c:pt>
                <c:pt idx="3">
                  <c:v>I&amp;NMS</c:v>
                </c:pt>
                <c:pt idx="4">
                  <c:v>Post 16</c:v>
                </c:pt>
                <c:pt idx="5">
                  <c:v>Other</c:v>
                </c:pt>
              </c:strCache>
            </c:strRef>
          </c:cat>
          <c:val>
            <c:numRef>
              <c:f>'Graph Tables'!$C$24:$H$24</c:f>
              <c:numCache>
                <c:formatCode>#,##0.0</c:formatCode>
                <c:ptCount val="6"/>
                <c:pt idx="0">
                  <c:v>12.709749717087901</c:v>
                </c:pt>
                <c:pt idx="1">
                  <c:v>1.769576256704904</c:v>
                </c:pt>
                <c:pt idx="2">
                  <c:v>11.425630902971998</c:v>
                </c:pt>
                <c:pt idx="3">
                  <c:v>2.2738847364304222</c:v>
                </c:pt>
                <c:pt idx="4">
                  <c:v>6.2023371085035155</c:v>
                </c:pt>
                <c:pt idx="5">
                  <c:v>2.859563977373655</c:v>
                </c:pt>
              </c:numCache>
            </c:numRef>
          </c:val>
          <c:extLst>
            <c:ext xmlns:c16="http://schemas.microsoft.com/office/drawing/2014/chart" uri="{C3380CC4-5D6E-409C-BE32-E72D297353CC}">
              <c16:uniqueId val="{00000000-ED38-4592-A919-E2EF2636D321}"/>
            </c:ext>
          </c:extLst>
        </c:ser>
        <c:ser>
          <c:idx val="1"/>
          <c:order val="1"/>
          <c:tx>
            <c:strRef>
              <c:f>'Graph Tables'!$B$25</c:f>
              <c:strCache>
                <c:ptCount val="1"/>
                <c:pt idx="0">
                  <c:v>Kent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Tables'!$C$23:$H$23</c:f>
              <c:strCache>
                <c:ptCount val="6"/>
                <c:pt idx="0">
                  <c:v>Mainstream</c:v>
                </c:pt>
                <c:pt idx="1">
                  <c:v>Resource Provisions</c:v>
                </c:pt>
                <c:pt idx="2">
                  <c:v>Special</c:v>
                </c:pt>
                <c:pt idx="3">
                  <c:v>I&amp;NMS</c:v>
                </c:pt>
                <c:pt idx="4">
                  <c:v>Post 16</c:v>
                </c:pt>
                <c:pt idx="5">
                  <c:v>Other</c:v>
                </c:pt>
              </c:strCache>
            </c:strRef>
          </c:cat>
          <c:val>
            <c:numRef>
              <c:f>'Graph Tables'!$C$25:$H$25</c:f>
              <c:numCache>
                <c:formatCode>#,##0.0</c:formatCode>
                <c:ptCount val="6"/>
                <c:pt idx="0">
                  <c:v>10.280474890797301</c:v>
                </c:pt>
                <c:pt idx="1">
                  <c:v>3.5781548283483922</c:v>
                </c:pt>
                <c:pt idx="2">
                  <c:v>15.229558822828423</c:v>
                </c:pt>
                <c:pt idx="3">
                  <c:v>4.1695360103291783</c:v>
                </c:pt>
                <c:pt idx="4">
                  <c:v>8.7870880676134959</c:v>
                </c:pt>
                <c:pt idx="5">
                  <c:v>3.5960754702265976</c:v>
                </c:pt>
              </c:numCache>
            </c:numRef>
          </c:val>
          <c:extLst>
            <c:ext xmlns:c16="http://schemas.microsoft.com/office/drawing/2014/chart" uri="{C3380CC4-5D6E-409C-BE32-E72D297353CC}">
              <c16:uniqueId val="{00000001-ED38-4592-A919-E2EF2636D321}"/>
            </c:ext>
          </c:extLst>
        </c:ser>
        <c:ser>
          <c:idx val="2"/>
          <c:order val="2"/>
          <c:tx>
            <c:strRef>
              <c:f>'Graph Tables'!$B$26</c:f>
              <c:strCache>
                <c:ptCount val="1"/>
                <c:pt idx="0">
                  <c:v>SE Region (excl Kent)</c:v>
                </c:pt>
              </c:strCache>
            </c:strRef>
          </c:tx>
          <c:spPr>
            <a:pattFill prst="ltVert">
              <a:fgClr>
                <a:schemeClr val="bg2">
                  <a:lumMod val="75000"/>
                </a:schemeClr>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Tables'!$C$23:$H$23</c:f>
              <c:strCache>
                <c:ptCount val="6"/>
                <c:pt idx="0">
                  <c:v>Mainstream</c:v>
                </c:pt>
                <c:pt idx="1">
                  <c:v>Resource Provisions</c:v>
                </c:pt>
                <c:pt idx="2">
                  <c:v>Special</c:v>
                </c:pt>
                <c:pt idx="3">
                  <c:v>I&amp;NMS</c:v>
                </c:pt>
                <c:pt idx="4">
                  <c:v>Post 16</c:v>
                </c:pt>
                <c:pt idx="5">
                  <c:v>Other</c:v>
                </c:pt>
              </c:strCache>
            </c:strRef>
          </c:cat>
          <c:val>
            <c:numRef>
              <c:f>'Graph Tables'!$C$26:$H$26</c:f>
              <c:numCache>
                <c:formatCode>#,##0.0</c:formatCode>
                <c:ptCount val="6"/>
                <c:pt idx="0">
                  <c:v>12.339762201536599</c:v>
                </c:pt>
                <c:pt idx="1">
                  <c:v>2.1752050336661952</c:v>
                </c:pt>
                <c:pt idx="2">
                  <c:v>11.023928910362207</c:v>
                </c:pt>
                <c:pt idx="3">
                  <c:v>3.0498771632646773</c:v>
                </c:pt>
                <c:pt idx="4">
                  <c:v>6.5798039720014074</c:v>
                </c:pt>
                <c:pt idx="5">
                  <c:v>2.5449643887442708</c:v>
                </c:pt>
              </c:numCache>
            </c:numRef>
          </c:val>
          <c:extLst>
            <c:ext xmlns:c16="http://schemas.microsoft.com/office/drawing/2014/chart" uri="{C3380CC4-5D6E-409C-BE32-E72D297353CC}">
              <c16:uniqueId val="{00000002-ED38-4592-A919-E2EF2636D321}"/>
            </c:ext>
          </c:extLst>
        </c:ser>
        <c:ser>
          <c:idx val="3"/>
          <c:order val="3"/>
          <c:tx>
            <c:strRef>
              <c:f>'Graph Tables'!$B$27</c:f>
              <c:strCache>
                <c:ptCount val="1"/>
                <c:pt idx="0">
                  <c:v>Stat Neighbours</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Tables'!$C$23:$H$23</c:f>
              <c:strCache>
                <c:ptCount val="6"/>
                <c:pt idx="0">
                  <c:v>Mainstream</c:v>
                </c:pt>
                <c:pt idx="1">
                  <c:v>Resource Provisions</c:v>
                </c:pt>
                <c:pt idx="2">
                  <c:v>Special</c:v>
                </c:pt>
                <c:pt idx="3">
                  <c:v>I&amp;NMS</c:v>
                </c:pt>
                <c:pt idx="4">
                  <c:v>Post 16</c:v>
                </c:pt>
                <c:pt idx="5">
                  <c:v>Other</c:v>
                </c:pt>
              </c:strCache>
            </c:strRef>
          </c:cat>
          <c:val>
            <c:numRef>
              <c:f>'Graph Tables'!$C$27:$H$27</c:f>
              <c:numCache>
                <c:formatCode>#,##0.0</c:formatCode>
                <c:ptCount val="6"/>
                <c:pt idx="0">
                  <c:v>10.510263173083915</c:v>
                </c:pt>
                <c:pt idx="1">
                  <c:v>0.90489868150886787</c:v>
                </c:pt>
                <c:pt idx="2">
                  <c:v>11.913766679796142</c:v>
                </c:pt>
                <c:pt idx="3">
                  <c:v>2.1168726269024245</c:v>
                </c:pt>
                <c:pt idx="4">
                  <c:v>5.2937514816930999</c:v>
                </c:pt>
                <c:pt idx="5">
                  <c:v>2.3617792790803969</c:v>
                </c:pt>
              </c:numCache>
            </c:numRef>
          </c:val>
          <c:extLst>
            <c:ext xmlns:c16="http://schemas.microsoft.com/office/drawing/2014/chart" uri="{C3380CC4-5D6E-409C-BE32-E72D297353CC}">
              <c16:uniqueId val="{00000003-ED38-4592-A919-E2EF2636D321}"/>
            </c:ext>
          </c:extLst>
        </c:ser>
        <c:dLbls>
          <c:dLblPos val="outEnd"/>
          <c:showLegendKey val="0"/>
          <c:showVal val="1"/>
          <c:showCatName val="0"/>
          <c:showSerName val="0"/>
          <c:showPercent val="0"/>
          <c:showBubbleSize val="0"/>
        </c:dLbls>
        <c:gapWidth val="219"/>
        <c:overlap val="-27"/>
        <c:axId val="678990880"/>
        <c:axId val="678989240"/>
      </c:barChart>
      <c:catAx>
        <c:axId val="678990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8989240"/>
        <c:crosses val="autoZero"/>
        <c:auto val="1"/>
        <c:lblAlgn val="ctr"/>
        <c:lblOffset val="100"/>
        <c:noMultiLvlLbl val="0"/>
      </c:catAx>
      <c:valAx>
        <c:axId val="6789892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8990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a:t>Placement of children with</a:t>
            </a:r>
            <a:r>
              <a:rPr lang="en-GB" sz="1600" baseline="0"/>
              <a:t> EHCP in </a:t>
            </a:r>
            <a:r>
              <a:rPr lang="en-GB" sz="1600" b="1" baseline="0"/>
              <a:t>Mainstream </a:t>
            </a:r>
            <a:r>
              <a:rPr lang="en-GB" sz="1600" baseline="0"/>
              <a:t>per 1,000 of the 0 - 18 population</a:t>
            </a:r>
            <a:endParaRPr lang="en-GB"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'Graph Tables'!$B$57</c:f>
              <c:strCache>
                <c:ptCount val="1"/>
                <c:pt idx="0">
                  <c:v>England</c:v>
                </c:pt>
              </c:strCache>
            </c:strRef>
          </c:tx>
          <c:spPr>
            <a:ln w="28575" cap="rnd">
              <a:solidFill>
                <a:schemeClr val="accent1"/>
              </a:solidFill>
              <a:prstDash val="sys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Tables'!$C$56:$H$56</c:f>
              <c:numCache>
                <c:formatCode>General</c:formatCode>
                <c:ptCount val="6"/>
                <c:pt idx="0">
                  <c:v>2016</c:v>
                </c:pt>
                <c:pt idx="1">
                  <c:v>2017</c:v>
                </c:pt>
                <c:pt idx="2">
                  <c:v>2018</c:v>
                </c:pt>
                <c:pt idx="3">
                  <c:v>2019</c:v>
                </c:pt>
                <c:pt idx="4">
                  <c:v>2020</c:v>
                </c:pt>
                <c:pt idx="5">
                  <c:v>2021</c:v>
                </c:pt>
              </c:numCache>
            </c:numRef>
          </c:cat>
          <c:val>
            <c:numRef>
              <c:f>'Graph Tables'!$C$57:$H$57</c:f>
              <c:numCache>
                <c:formatCode>0.0</c:formatCode>
                <c:ptCount val="6"/>
                <c:pt idx="0">
                  <c:v>9.6156472337898933</c:v>
                </c:pt>
                <c:pt idx="1">
                  <c:v>9.2910290663130599</c:v>
                </c:pt>
                <c:pt idx="2">
                  <c:v>9.6229394558239658</c:v>
                </c:pt>
                <c:pt idx="3">
                  <c:v>10.31344821158007</c:v>
                </c:pt>
                <c:pt idx="4">
                  <c:v>11.31731905484771</c:v>
                </c:pt>
                <c:pt idx="5">
                  <c:v>12.709749717087901</c:v>
                </c:pt>
              </c:numCache>
            </c:numRef>
          </c:val>
          <c:smooth val="0"/>
          <c:extLst>
            <c:ext xmlns:c16="http://schemas.microsoft.com/office/drawing/2014/chart" uri="{C3380CC4-5D6E-409C-BE32-E72D297353CC}">
              <c16:uniqueId val="{00000000-DDED-47BE-B388-CFCC6DDC493A}"/>
            </c:ext>
          </c:extLst>
        </c:ser>
        <c:ser>
          <c:idx val="1"/>
          <c:order val="1"/>
          <c:tx>
            <c:strRef>
              <c:f>'Graph Tables'!$B$58</c:f>
              <c:strCache>
                <c:ptCount val="1"/>
                <c:pt idx="0">
                  <c:v>Kent</c:v>
                </c:pt>
              </c:strCache>
            </c:strRef>
          </c:tx>
          <c:spPr>
            <a:ln w="5715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Tables'!$C$56:$H$56</c:f>
              <c:numCache>
                <c:formatCode>General</c:formatCode>
                <c:ptCount val="6"/>
                <c:pt idx="0">
                  <c:v>2016</c:v>
                </c:pt>
                <c:pt idx="1">
                  <c:v>2017</c:v>
                </c:pt>
                <c:pt idx="2">
                  <c:v>2018</c:v>
                </c:pt>
                <c:pt idx="3">
                  <c:v>2019</c:v>
                </c:pt>
                <c:pt idx="4">
                  <c:v>2020</c:v>
                </c:pt>
                <c:pt idx="5">
                  <c:v>2021</c:v>
                </c:pt>
              </c:numCache>
            </c:numRef>
          </c:cat>
          <c:val>
            <c:numRef>
              <c:f>'Graph Tables'!$C$58:$H$58</c:f>
              <c:numCache>
                <c:formatCode>0.0</c:formatCode>
                <c:ptCount val="6"/>
                <c:pt idx="0">
                  <c:v>6.1976824137213224</c:v>
                </c:pt>
                <c:pt idx="1">
                  <c:v>6.9275279335286779</c:v>
                </c:pt>
                <c:pt idx="2">
                  <c:v>7.3953003160569954</c:v>
                </c:pt>
                <c:pt idx="3">
                  <c:v>8.3003420487434756</c:v>
                </c:pt>
                <c:pt idx="4">
                  <c:v>9.2009008829058345</c:v>
                </c:pt>
                <c:pt idx="5">
                  <c:v>10.280474890797301</c:v>
                </c:pt>
              </c:numCache>
            </c:numRef>
          </c:val>
          <c:smooth val="0"/>
          <c:extLst>
            <c:ext xmlns:c16="http://schemas.microsoft.com/office/drawing/2014/chart" uri="{C3380CC4-5D6E-409C-BE32-E72D297353CC}">
              <c16:uniqueId val="{00000001-DDED-47BE-B388-CFCC6DDC493A}"/>
            </c:ext>
          </c:extLst>
        </c:ser>
        <c:ser>
          <c:idx val="2"/>
          <c:order val="2"/>
          <c:tx>
            <c:strRef>
              <c:f>'Graph Tables'!$B$59</c:f>
              <c:strCache>
                <c:ptCount val="1"/>
                <c:pt idx="0">
                  <c:v>SE Region (excl Kent)</c:v>
                </c:pt>
              </c:strCache>
            </c:strRef>
          </c:tx>
          <c:spPr>
            <a:ln w="28575" cap="rnd">
              <a:solidFill>
                <a:schemeClr val="accent3"/>
              </a:solidFill>
              <a:prstDash val="dash"/>
              <a:round/>
            </a:ln>
            <a:effectLst/>
          </c:spPr>
          <c:marker>
            <c:symbol val="none"/>
          </c:marker>
          <c:dLbls>
            <c:delete val="1"/>
          </c:dLbls>
          <c:cat>
            <c:numRef>
              <c:f>'Graph Tables'!$C$56:$H$56</c:f>
              <c:numCache>
                <c:formatCode>General</c:formatCode>
                <c:ptCount val="6"/>
                <c:pt idx="0">
                  <c:v>2016</c:v>
                </c:pt>
                <c:pt idx="1">
                  <c:v>2017</c:v>
                </c:pt>
                <c:pt idx="2">
                  <c:v>2018</c:v>
                </c:pt>
                <c:pt idx="3">
                  <c:v>2019</c:v>
                </c:pt>
                <c:pt idx="4">
                  <c:v>2020</c:v>
                </c:pt>
                <c:pt idx="5">
                  <c:v>2021</c:v>
                </c:pt>
              </c:numCache>
            </c:numRef>
          </c:cat>
          <c:val>
            <c:numRef>
              <c:f>'Graph Tables'!$C$59:$H$59</c:f>
              <c:numCache>
                <c:formatCode>0.0</c:formatCode>
                <c:ptCount val="6"/>
                <c:pt idx="0">
                  <c:v>8.7584782860940287</c:v>
                </c:pt>
                <c:pt idx="1">
                  <c:v>8.8631865939881003</c:v>
                </c:pt>
                <c:pt idx="2">
                  <c:v>9.2249111601794791</c:v>
                </c:pt>
                <c:pt idx="3">
                  <c:v>9.8272612254383027</c:v>
                </c:pt>
                <c:pt idx="4">
                  <c:v>10.995385782027688</c:v>
                </c:pt>
                <c:pt idx="5">
                  <c:v>12.339762201536599</c:v>
                </c:pt>
              </c:numCache>
            </c:numRef>
          </c:val>
          <c:smooth val="0"/>
          <c:extLst>
            <c:ext xmlns:c16="http://schemas.microsoft.com/office/drawing/2014/chart" uri="{C3380CC4-5D6E-409C-BE32-E72D297353CC}">
              <c16:uniqueId val="{00000002-DDED-47BE-B388-CFCC6DDC493A}"/>
            </c:ext>
          </c:extLst>
        </c:ser>
        <c:ser>
          <c:idx val="3"/>
          <c:order val="3"/>
          <c:tx>
            <c:strRef>
              <c:f>'Graph Tables'!$B$60</c:f>
              <c:strCache>
                <c:ptCount val="1"/>
                <c:pt idx="0">
                  <c:v>Stat Neighbours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Tables'!$C$56:$H$56</c:f>
              <c:numCache>
                <c:formatCode>General</c:formatCode>
                <c:ptCount val="6"/>
                <c:pt idx="0">
                  <c:v>2016</c:v>
                </c:pt>
                <c:pt idx="1">
                  <c:v>2017</c:v>
                </c:pt>
                <c:pt idx="2">
                  <c:v>2018</c:v>
                </c:pt>
                <c:pt idx="3">
                  <c:v>2019</c:v>
                </c:pt>
                <c:pt idx="4">
                  <c:v>2020</c:v>
                </c:pt>
                <c:pt idx="5">
                  <c:v>2021</c:v>
                </c:pt>
              </c:numCache>
            </c:numRef>
          </c:cat>
          <c:val>
            <c:numRef>
              <c:f>'Graph Tables'!$C$60:$H$60</c:f>
              <c:numCache>
                <c:formatCode>0.0</c:formatCode>
                <c:ptCount val="6"/>
                <c:pt idx="0">
                  <c:v>12.229334485444179</c:v>
                </c:pt>
                <c:pt idx="1">
                  <c:v>11.280325387496935</c:v>
                </c:pt>
                <c:pt idx="2">
                  <c:v>10.720920811856569</c:v>
                </c:pt>
                <c:pt idx="3">
                  <c:v>10.63060046844369</c:v>
                </c:pt>
                <c:pt idx="4">
                  <c:v>11.048656208523019</c:v>
                </c:pt>
                <c:pt idx="5">
                  <c:v>11.665042190983376</c:v>
                </c:pt>
              </c:numCache>
            </c:numRef>
          </c:val>
          <c:smooth val="0"/>
          <c:extLst>
            <c:ext xmlns:c16="http://schemas.microsoft.com/office/drawing/2014/chart" uri="{C3380CC4-5D6E-409C-BE32-E72D297353CC}">
              <c16:uniqueId val="{00000003-DDED-47BE-B388-CFCC6DDC493A}"/>
            </c:ext>
          </c:extLst>
        </c:ser>
        <c:dLbls>
          <c:dLblPos val="ctr"/>
          <c:showLegendKey val="0"/>
          <c:showVal val="1"/>
          <c:showCatName val="0"/>
          <c:showSerName val="0"/>
          <c:showPercent val="0"/>
          <c:showBubbleSize val="0"/>
        </c:dLbls>
        <c:smooth val="0"/>
        <c:axId val="515845464"/>
        <c:axId val="515846120"/>
      </c:lineChart>
      <c:catAx>
        <c:axId val="51584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5846120"/>
        <c:crosses val="autoZero"/>
        <c:auto val="1"/>
        <c:lblAlgn val="ctr"/>
        <c:lblOffset val="100"/>
        <c:noMultiLvlLbl val="0"/>
      </c:catAx>
      <c:valAx>
        <c:axId val="515846120"/>
        <c:scaling>
          <c:orientation val="minMax"/>
          <c:min val="3"/>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5845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a:t>Placement of children with</a:t>
            </a:r>
            <a:r>
              <a:rPr lang="en-GB" sz="1600" baseline="0"/>
              <a:t> EHCP in </a:t>
            </a:r>
            <a:r>
              <a:rPr lang="en-GB" sz="1600" b="1" baseline="0"/>
              <a:t>Resource Provisions or Units </a:t>
            </a:r>
            <a:r>
              <a:rPr lang="en-GB" sz="1600" baseline="0"/>
              <a:t>per 1,000 of the 0 - 18 population</a:t>
            </a:r>
            <a:endParaRPr lang="en-GB"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'Graph Tables'!$B$75</c:f>
              <c:strCache>
                <c:ptCount val="1"/>
                <c:pt idx="0">
                  <c:v>England</c:v>
                </c:pt>
              </c:strCache>
            </c:strRef>
          </c:tx>
          <c:spPr>
            <a:ln w="28575" cap="rnd">
              <a:solidFill>
                <a:schemeClr val="accent1"/>
              </a:solidFill>
              <a:prstDash val="sys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Tables'!$C$74:$H$74</c:f>
              <c:numCache>
                <c:formatCode>General</c:formatCode>
                <c:ptCount val="6"/>
                <c:pt idx="0">
                  <c:v>2016</c:v>
                </c:pt>
                <c:pt idx="1">
                  <c:v>2017</c:v>
                </c:pt>
                <c:pt idx="2">
                  <c:v>2018</c:v>
                </c:pt>
                <c:pt idx="3">
                  <c:v>2019</c:v>
                </c:pt>
                <c:pt idx="4">
                  <c:v>2020</c:v>
                </c:pt>
                <c:pt idx="5">
                  <c:v>2021</c:v>
                </c:pt>
              </c:numCache>
            </c:numRef>
          </c:cat>
          <c:val>
            <c:numRef>
              <c:f>'Graph Tables'!$C$75:$H$75</c:f>
              <c:numCache>
                <c:formatCode>0.0</c:formatCode>
                <c:ptCount val="6"/>
                <c:pt idx="0">
                  <c:v>1.1682098725091823</c:v>
                </c:pt>
                <c:pt idx="1">
                  <c:v>1.5932333013661242</c:v>
                </c:pt>
                <c:pt idx="2">
                  <c:v>1.4417706229865077</c:v>
                </c:pt>
                <c:pt idx="3">
                  <c:v>1.5514601453074439</c:v>
                </c:pt>
                <c:pt idx="4">
                  <c:v>1.5881557668314656</c:v>
                </c:pt>
                <c:pt idx="5">
                  <c:v>1.769576256704904</c:v>
                </c:pt>
              </c:numCache>
            </c:numRef>
          </c:val>
          <c:smooth val="0"/>
          <c:extLst>
            <c:ext xmlns:c16="http://schemas.microsoft.com/office/drawing/2014/chart" uri="{C3380CC4-5D6E-409C-BE32-E72D297353CC}">
              <c16:uniqueId val="{00000000-B6C4-4AA5-A6B7-08416FA1B816}"/>
            </c:ext>
          </c:extLst>
        </c:ser>
        <c:ser>
          <c:idx val="1"/>
          <c:order val="1"/>
          <c:tx>
            <c:strRef>
              <c:f>'Graph Tables'!$B$76</c:f>
              <c:strCache>
                <c:ptCount val="1"/>
                <c:pt idx="0">
                  <c:v>Kent</c:v>
                </c:pt>
              </c:strCache>
            </c:strRef>
          </c:tx>
          <c:spPr>
            <a:ln w="5715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Tables'!$C$74:$H$74</c:f>
              <c:numCache>
                <c:formatCode>General</c:formatCode>
                <c:ptCount val="6"/>
                <c:pt idx="0">
                  <c:v>2016</c:v>
                </c:pt>
                <c:pt idx="1">
                  <c:v>2017</c:v>
                </c:pt>
                <c:pt idx="2">
                  <c:v>2018</c:v>
                </c:pt>
                <c:pt idx="3">
                  <c:v>2019</c:v>
                </c:pt>
                <c:pt idx="4">
                  <c:v>2020</c:v>
                </c:pt>
                <c:pt idx="5">
                  <c:v>2021</c:v>
                </c:pt>
              </c:numCache>
            </c:numRef>
          </c:cat>
          <c:val>
            <c:numRef>
              <c:f>'Graph Tables'!$C$76:$H$76</c:f>
              <c:numCache>
                <c:formatCode>0.0</c:formatCode>
                <c:ptCount val="6"/>
                <c:pt idx="0">
                  <c:v>2.2235959804954364</c:v>
                </c:pt>
                <c:pt idx="1">
                  <c:v>2.3070324007042409</c:v>
                </c:pt>
                <c:pt idx="2">
                  <c:v>2.4052525515179095</c:v>
                </c:pt>
                <c:pt idx="3">
                  <c:v>3.0533510374662693</c:v>
                </c:pt>
                <c:pt idx="4">
                  <c:v>3.226956379208116</c:v>
                </c:pt>
                <c:pt idx="5">
                  <c:v>3.5781548283483922</c:v>
                </c:pt>
              </c:numCache>
            </c:numRef>
          </c:val>
          <c:smooth val="0"/>
          <c:extLst>
            <c:ext xmlns:c16="http://schemas.microsoft.com/office/drawing/2014/chart" uri="{C3380CC4-5D6E-409C-BE32-E72D297353CC}">
              <c16:uniqueId val="{00000001-B6C4-4AA5-A6B7-08416FA1B816}"/>
            </c:ext>
          </c:extLst>
        </c:ser>
        <c:ser>
          <c:idx val="2"/>
          <c:order val="2"/>
          <c:tx>
            <c:strRef>
              <c:f>'Graph Tables'!$B$77</c:f>
              <c:strCache>
                <c:ptCount val="1"/>
                <c:pt idx="0">
                  <c:v>SE Region (excl Kent)</c:v>
                </c:pt>
              </c:strCache>
            </c:strRef>
          </c:tx>
          <c:spPr>
            <a:ln w="28575" cap="rnd">
              <a:solidFill>
                <a:schemeClr val="accent3"/>
              </a:solidFill>
              <a:prstDash val="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Tables'!$C$74:$H$74</c:f>
              <c:numCache>
                <c:formatCode>General</c:formatCode>
                <c:ptCount val="6"/>
                <c:pt idx="0">
                  <c:v>2016</c:v>
                </c:pt>
                <c:pt idx="1">
                  <c:v>2017</c:v>
                </c:pt>
                <c:pt idx="2">
                  <c:v>2018</c:v>
                </c:pt>
                <c:pt idx="3">
                  <c:v>2019</c:v>
                </c:pt>
                <c:pt idx="4">
                  <c:v>2020</c:v>
                </c:pt>
                <c:pt idx="5">
                  <c:v>2021</c:v>
                </c:pt>
              </c:numCache>
            </c:numRef>
          </c:cat>
          <c:val>
            <c:numRef>
              <c:f>'Graph Tables'!$C$77:$H$77</c:f>
              <c:numCache>
                <c:formatCode>0.0</c:formatCode>
                <c:ptCount val="6"/>
                <c:pt idx="0">
                  <c:v>1.5822617904874421</c:v>
                </c:pt>
                <c:pt idx="1">
                  <c:v>1.7896693107742416</c:v>
                </c:pt>
                <c:pt idx="2">
                  <c:v>1.6848203020846402</c:v>
                </c:pt>
                <c:pt idx="3">
                  <c:v>2.0262593921867333</c:v>
                </c:pt>
                <c:pt idx="4">
                  <c:v>1.9688442316025079</c:v>
                </c:pt>
                <c:pt idx="5">
                  <c:v>2.1752050336661952</c:v>
                </c:pt>
              </c:numCache>
            </c:numRef>
          </c:val>
          <c:smooth val="0"/>
          <c:extLst>
            <c:ext xmlns:c16="http://schemas.microsoft.com/office/drawing/2014/chart" uri="{C3380CC4-5D6E-409C-BE32-E72D297353CC}">
              <c16:uniqueId val="{00000002-B6C4-4AA5-A6B7-08416FA1B816}"/>
            </c:ext>
          </c:extLst>
        </c:ser>
        <c:ser>
          <c:idx val="3"/>
          <c:order val="3"/>
          <c:tx>
            <c:strRef>
              <c:f>'Graph Tables'!$B$78</c:f>
              <c:strCache>
                <c:ptCount val="1"/>
                <c:pt idx="0">
                  <c:v>Stat Neighbours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Tables'!$C$74:$H$74</c:f>
              <c:numCache>
                <c:formatCode>General</c:formatCode>
                <c:ptCount val="6"/>
                <c:pt idx="0">
                  <c:v>2016</c:v>
                </c:pt>
                <c:pt idx="1">
                  <c:v>2017</c:v>
                </c:pt>
                <c:pt idx="2">
                  <c:v>2018</c:v>
                </c:pt>
                <c:pt idx="3">
                  <c:v>2019</c:v>
                </c:pt>
                <c:pt idx="4">
                  <c:v>2020</c:v>
                </c:pt>
                <c:pt idx="5">
                  <c:v>2021</c:v>
                </c:pt>
              </c:numCache>
            </c:numRef>
          </c:cat>
          <c:val>
            <c:numRef>
              <c:f>'Graph Tables'!$C$78:$H$78</c:f>
              <c:numCache>
                <c:formatCode>0.0</c:formatCode>
                <c:ptCount val="6"/>
                <c:pt idx="0">
                  <c:v>1.0801039173663656</c:v>
                </c:pt>
                <c:pt idx="1">
                  <c:v>0.85264828328781173</c:v>
                </c:pt>
                <c:pt idx="2">
                  <c:v>1.1063152160248084</c:v>
                </c:pt>
                <c:pt idx="3">
                  <c:v>1.2714109618037159</c:v>
                </c:pt>
                <c:pt idx="4">
                  <c:v>1.1947822209885539</c:v>
                </c:pt>
                <c:pt idx="5">
                  <c:v>1.3440363691738781</c:v>
                </c:pt>
              </c:numCache>
            </c:numRef>
          </c:val>
          <c:smooth val="0"/>
          <c:extLst>
            <c:ext xmlns:c16="http://schemas.microsoft.com/office/drawing/2014/chart" uri="{C3380CC4-5D6E-409C-BE32-E72D297353CC}">
              <c16:uniqueId val="{00000003-B6C4-4AA5-A6B7-08416FA1B816}"/>
            </c:ext>
          </c:extLst>
        </c:ser>
        <c:dLbls>
          <c:dLblPos val="ctr"/>
          <c:showLegendKey val="0"/>
          <c:showVal val="1"/>
          <c:showCatName val="0"/>
          <c:showSerName val="0"/>
          <c:showPercent val="0"/>
          <c:showBubbleSize val="0"/>
        </c:dLbls>
        <c:smooth val="0"/>
        <c:axId val="515845464"/>
        <c:axId val="515846120"/>
      </c:lineChart>
      <c:catAx>
        <c:axId val="51584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5846120"/>
        <c:crosses val="autoZero"/>
        <c:auto val="1"/>
        <c:lblAlgn val="ctr"/>
        <c:lblOffset val="100"/>
        <c:noMultiLvlLbl val="0"/>
      </c:catAx>
      <c:valAx>
        <c:axId val="5158461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5845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a:t>Placement of children with</a:t>
            </a:r>
            <a:r>
              <a:rPr lang="en-GB" sz="1600" baseline="0"/>
              <a:t> EHCP in </a:t>
            </a:r>
            <a:r>
              <a:rPr lang="en-GB" sz="1600" b="1" baseline="0"/>
              <a:t>Specialist Provision </a:t>
            </a:r>
            <a:r>
              <a:rPr lang="en-GB" sz="1600" baseline="0"/>
              <a:t>per 1,000 of the 2 - 18 population</a:t>
            </a:r>
            <a:endParaRPr lang="en-GB"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'Graph Tables'!$L$63</c:f>
              <c:strCache>
                <c:ptCount val="1"/>
                <c:pt idx="0">
                  <c:v>England</c:v>
                </c:pt>
              </c:strCache>
            </c:strRef>
          </c:tx>
          <c:spPr>
            <a:ln w="28575" cap="rnd">
              <a:solidFill>
                <a:schemeClr val="accent1"/>
              </a:solidFill>
              <a:prstDash val="sys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Tables'!$M$62:$R$62</c:f>
              <c:numCache>
                <c:formatCode>General</c:formatCode>
                <c:ptCount val="6"/>
                <c:pt idx="0">
                  <c:v>2016</c:v>
                </c:pt>
                <c:pt idx="1">
                  <c:v>2017</c:v>
                </c:pt>
                <c:pt idx="2">
                  <c:v>2018</c:v>
                </c:pt>
                <c:pt idx="3">
                  <c:v>2019</c:v>
                </c:pt>
                <c:pt idx="4">
                  <c:v>2020</c:v>
                </c:pt>
                <c:pt idx="5">
                  <c:v>2021</c:v>
                </c:pt>
              </c:numCache>
            </c:numRef>
          </c:cat>
          <c:val>
            <c:numRef>
              <c:f>'Graph Tables'!$M$63:$R$63</c:f>
              <c:numCache>
                <c:formatCode>0.0</c:formatCode>
                <c:ptCount val="6"/>
                <c:pt idx="0">
                  <c:v>10.536423765246782</c:v>
                </c:pt>
                <c:pt idx="1">
                  <c:v>10.889091431345202</c:v>
                </c:pt>
                <c:pt idx="2">
                  <c:v>11.527519246277656</c:v>
                </c:pt>
                <c:pt idx="3">
                  <c:v>12.317461511668164</c:v>
                </c:pt>
                <c:pt idx="4">
                  <c:v>12.977327221330173</c:v>
                </c:pt>
                <c:pt idx="5">
                  <c:v>13.699515639402421</c:v>
                </c:pt>
              </c:numCache>
            </c:numRef>
          </c:val>
          <c:smooth val="0"/>
          <c:extLst>
            <c:ext xmlns:c16="http://schemas.microsoft.com/office/drawing/2014/chart" uri="{C3380CC4-5D6E-409C-BE32-E72D297353CC}">
              <c16:uniqueId val="{00000000-1710-4B9D-88CC-C2D0AC8ACD39}"/>
            </c:ext>
          </c:extLst>
        </c:ser>
        <c:ser>
          <c:idx val="1"/>
          <c:order val="1"/>
          <c:tx>
            <c:strRef>
              <c:f>'Graph Tables'!$L$64</c:f>
              <c:strCache>
                <c:ptCount val="1"/>
                <c:pt idx="0">
                  <c:v>Kent</c:v>
                </c:pt>
              </c:strCache>
            </c:strRef>
          </c:tx>
          <c:spPr>
            <a:ln w="5715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Tables'!$M$62:$R$62</c:f>
              <c:numCache>
                <c:formatCode>General</c:formatCode>
                <c:ptCount val="6"/>
                <c:pt idx="0">
                  <c:v>2016</c:v>
                </c:pt>
                <c:pt idx="1">
                  <c:v>2017</c:v>
                </c:pt>
                <c:pt idx="2">
                  <c:v>2018</c:v>
                </c:pt>
                <c:pt idx="3">
                  <c:v>2019</c:v>
                </c:pt>
                <c:pt idx="4">
                  <c:v>2020</c:v>
                </c:pt>
                <c:pt idx="5">
                  <c:v>2021</c:v>
                </c:pt>
              </c:numCache>
            </c:numRef>
          </c:cat>
          <c:val>
            <c:numRef>
              <c:f>'Graph Tables'!$M$64:$R$64</c:f>
              <c:numCache>
                <c:formatCode>0.0</c:formatCode>
                <c:ptCount val="6"/>
                <c:pt idx="0">
                  <c:v>11.953799668195325</c:v>
                </c:pt>
                <c:pt idx="1">
                  <c:v>11.548672981483973</c:v>
                </c:pt>
                <c:pt idx="2">
                  <c:v>12.338914633655582</c:v>
                </c:pt>
                <c:pt idx="3">
                  <c:v>15.581880595005721</c:v>
                </c:pt>
                <c:pt idx="4">
                  <c:v>17.822217458227051</c:v>
                </c:pt>
                <c:pt idx="5">
                  <c:v>19.399094833157601</c:v>
                </c:pt>
              </c:numCache>
            </c:numRef>
          </c:val>
          <c:smooth val="0"/>
          <c:extLst>
            <c:ext xmlns:c16="http://schemas.microsoft.com/office/drawing/2014/chart" uri="{C3380CC4-5D6E-409C-BE32-E72D297353CC}">
              <c16:uniqueId val="{00000001-1710-4B9D-88CC-C2D0AC8ACD39}"/>
            </c:ext>
          </c:extLst>
        </c:ser>
        <c:ser>
          <c:idx val="2"/>
          <c:order val="2"/>
          <c:tx>
            <c:strRef>
              <c:f>'Graph Tables'!$L$65</c:f>
              <c:strCache>
                <c:ptCount val="1"/>
                <c:pt idx="0">
                  <c:v>SE Region</c:v>
                </c:pt>
              </c:strCache>
            </c:strRef>
          </c:tx>
          <c:spPr>
            <a:ln w="28575" cap="rnd">
              <a:solidFill>
                <a:schemeClr val="accent3"/>
              </a:solidFill>
              <a:prstDash val="lgDash"/>
              <a:round/>
            </a:ln>
            <a:effectLst/>
          </c:spPr>
          <c:marker>
            <c:symbol val="none"/>
          </c:marker>
          <c:dLbls>
            <c:delete val="1"/>
          </c:dLbls>
          <c:cat>
            <c:numRef>
              <c:f>'Graph Tables'!$M$62:$R$62</c:f>
              <c:numCache>
                <c:formatCode>General</c:formatCode>
                <c:ptCount val="6"/>
                <c:pt idx="0">
                  <c:v>2016</c:v>
                </c:pt>
                <c:pt idx="1">
                  <c:v>2017</c:v>
                </c:pt>
                <c:pt idx="2">
                  <c:v>2018</c:v>
                </c:pt>
                <c:pt idx="3">
                  <c:v>2019</c:v>
                </c:pt>
                <c:pt idx="4">
                  <c:v>2020</c:v>
                </c:pt>
                <c:pt idx="5">
                  <c:v>2021</c:v>
                </c:pt>
              </c:numCache>
            </c:numRef>
          </c:cat>
          <c:val>
            <c:numRef>
              <c:f>'Graph Tables'!$M$65:$R$65</c:f>
              <c:numCache>
                <c:formatCode>0.0</c:formatCode>
                <c:ptCount val="6"/>
                <c:pt idx="0">
                  <c:v>11.26702249976266</c:v>
                </c:pt>
                <c:pt idx="1">
                  <c:v>11.569308088427482</c:v>
                </c:pt>
                <c:pt idx="2">
                  <c:v>11.907493485296497</c:v>
                </c:pt>
                <c:pt idx="3">
                  <c:v>12.651372356631981</c:v>
                </c:pt>
                <c:pt idx="4">
                  <c:v>13.297073712718696</c:v>
                </c:pt>
                <c:pt idx="5">
                  <c:v>14.073806073626884</c:v>
                </c:pt>
              </c:numCache>
            </c:numRef>
          </c:val>
          <c:smooth val="0"/>
          <c:extLst>
            <c:ext xmlns:c16="http://schemas.microsoft.com/office/drawing/2014/chart" uri="{C3380CC4-5D6E-409C-BE32-E72D297353CC}">
              <c16:uniqueId val="{00000002-1710-4B9D-88CC-C2D0AC8ACD39}"/>
            </c:ext>
          </c:extLst>
        </c:ser>
        <c:ser>
          <c:idx val="3"/>
          <c:order val="3"/>
          <c:tx>
            <c:strRef>
              <c:f>'Graph Tables'!$L$66</c:f>
              <c:strCache>
                <c:ptCount val="1"/>
                <c:pt idx="0">
                  <c:v>Stat Neighbours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Tables'!$M$62:$R$62</c:f>
              <c:numCache>
                <c:formatCode>General</c:formatCode>
                <c:ptCount val="6"/>
                <c:pt idx="0">
                  <c:v>2016</c:v>
                </c:pt>
                <c:pt idx="1">
                  <c:v>2017</c:v>
                </c:pt>
                <c:pt idx="2">
                  <c:v>2018</c:v>
                </c:pt>
                <c:pt idx="3">
                  <c:v>2019</c:v>
                </c:pt>
                <c:pt idx="4">
                  <c:v>2020</c:v>
                </c:pt>
                <c:pt idx="5">
                  <c:v>2021</c:v>
                </c:pt>
              </c:numCache>
            </c:numRef>
          </c:cat>
          <c:val>
            <c:numRef>
              <c:f>'Graph Tables'!$M$66:$R$66</c:f>
              <c:numCache>
                <c:formatCode>0.0</c:formatCode>
                <c:ptCount val="6"/>
                <c:pt idx="0">
                  <c:v>10.993223848906247</c:v>
                </c:pt>
                <c:pt idx="1">
                  <c:v>11.532872460955677</c:v>
                </c:pt>
                <c:pt idx="2">
                  <c:v>12.408066888596423</c:v>
                </c:pt>
                <c:pt idx="3">
                  <c:v>12.983118812767406</c:v>
                </c:pt>
                <c:pt idx="4">
                  <c:v>13.56513725342697</c:v>
                </c:pt>
                <c:pt idx="5">
                  <c:v>14.030639306698566</c:v>
                </c:pt>
              </c:numCache>
            </c:numRef>
          </c:val>
          <c:smooth val="0"/>
          <c:extLst>
            <c:ext xmlns:c16="http://schemas.microsoft.com/office/drawing/2014/chart" uri="{C3380CC4-5D6E-409C-BE32-E72D297353CC}">
              <c16:uniqueId val="{00000003-1710-4B9D-88CC-C2D0AC8ACD39}"/>
            </c:ext>
          </c:extLst>
        </c:ser>
        <c:dLbls>
          <c:dLblPos val="ctr"/>
          <c:showLegendKey val="0"/>
          <c:showVal val="1"/>
          <c:showCatName val="0"/>
          <c:showSerName val="0"/>
          <c:showPercent val="0"/>
          <c:showBubbleSize val="0"/>
        </c:dLbls>
        <c:smooth val="0"/>
        <c:axId val="515845464"/>
        <c:axId val="515846120"/>
        <c:extLst>
          <c:ext xmlns:c15="http://schemas.microsoft.com/office/drawing/2012/chart" uri="{02D57815-91ED-43cb-92C2-25804820EDAC}">
            <c15:filteredLineSeries>
              <c15:ser>
                <c:idx val="4"/>
                <c:order val="4"/>
                <c:tx>
                  <c:strRef>
                    <c:extLst>
                      <c:ext uri="{02D57815-91ED-43cb-92C2-25804820EDAC}">
                        <c15:formulaRef>
                          <c15:sqref>'Graph Tables'!$L$67</c15:sqref>
                        </c15:formulaRef>
                      </c:ext>
                    </c:extLst>
                    <c:strCache>
                      <c:ptCount val="1"/>
                      <c:pt idx="0">
                        <c:v>Grammar</c:v>
                      </c:pt>
                    </c:strCache>
                  </c:strRef>
                </c:tx>
                <c:spPr>
                  <a:ln w="28575" cap="rnd">
                    <a:solidFill>
                      <a:schemeClr val="accent5"/>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'Graph Tables'!$M$62:$R$62</c15:sqref>
                        </c15:formulaRef>
                      </c:ext>
                    </c:extLst>
                    <c:numCache>
                      <c:formatCode>General</c:formatCode>
                      <c:ptCount val="6"/>
                      <c:pt idx="0">
                        <c:v>2016</c:v>
                      </c:pt>
                      <c:pt idx="1">
                        <c:v>2017</c:v>
                      </c:pt>
                      <c:pt idx="2">
                        <c:v>2018</c:v>
                      </c:pt>
                      <c:pt idx="3">
                        <c:v>2019</c:v>
                      </c:pt>
                      <c:pt idx="4">
                        <c:v>2020</c:v>
                      </c:pt>
                      <c:pt idx="5">
                        <c:v>2021</c:v>
                      </c:pt>
                    </c:numCache>
                  </c:numRef>
                </c:cat>
                <c:val>
                  <c:numRef>
                    <c:extLst>
                      <c:ext uri="{02D57815-91ED-43cb-92C2-25804820EDAC}">
                        <c15:formulaRef>
                          <c15:sqref>'Graph Tables'!$M$67:$R$67</c15:sqref>
                        </c15:formulaRef>
                      </c:ext>
                    </c:extLst>
                    <c:numCache>
                      <c:formatCode>0.0</c:formatCode>
                      <c:ptCount val="6"/>
                      <c:pt idx="0">
                        <c:v>14.145407634985899</c:v>
                      </c:pt>
                      <c:pt idx="1">
                        <c:v>14.252098039407578</c:v>
                      </c:pt>
                      <c:pt idx="2">
                        <c:v>14.497069170286638</c:v>
                      </c:pt>
                      <c:pt idx="3">
                        <c:v>14.931849772699096</c:v>
                      </c:pt>
                      <c:pt idx="4">
                        <c:v>15.589701393753131</c:v>
                      </c:pt>
                      <c:pt idx="5">
                        <c:v>16.693003315900949</c:v>
                      </c:pt>
                    </c:numCache>
                  </c:numRef>
                </c:val>
                <c:smooth val="0"/>
                <c:extLst>
                  <c:ext xmlns:c16="http://schemas.microsoft.com/office/drawing/2014/chart" uri="{C3380CC4-5D6E-409C-BE32-E72D297353CC}">
                    <c16:uniqueId val="{00000004-1710-4B9D-88CC-C2D0AC8ACD39}"/>
                  </c:ext>
                </c:extLst>
              </c15:ser>
            </c15:filteredLineSeries>
          </c:ext>
        </c:extLst>
      </c:lineChart>
      <c:catAx>
        <c:axId val="51584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5846120"/>
        <c:crosses val="autoZero"/>
        <c:auto val="1"/>
        <c:lblAlgn val="ctr"/>
        <c:lblOffset val="100"/>
        <c:noMultiLvlLbl val="0"/>
      </c:catAx>
      <c:valAx>
        <c:axId val="515846120"/>
        <c:scaling>
          <c:orientation val="minMax"/>
          <c:min val="6"/>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5845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a:t>Placement of children with</a:t>
            </a:r>
            <a:r>
              <a:rPr lang="en-GB" sz="1600" baseline="0"/>
              <a:t> EHCP in </a:t>
            </a:r>
            <a:r>
              <a:rPr lang="en-GB" sz="1600" b="1" baseline="0"/>
              <a:t>Special Schools </a:t>
            </a:r>
            <a:r>
              <a:rPr lang="en-GB" sz="1600" baseline="0"/>
              <a:t>per 1,000 of the 0 - 18 population</a:t>
            </a:r>
            <a:endParaRPr lang="en-GB"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'Graph Tables'!$B$63</c:f>
              <c:strCache>
                <c:ptCount val="1"/>
                <c:pt idx="0">
                  <c:v>England</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Tables'!$C$62:$H$62</c:f>
              <c:numCache>
                <c:formatCode>General</c:formatCode>
                <c:ptCount val="6"/>
                <c:pt idx="0">
                  <c:v>2016</c:v>
                </c:pt>
                <c:pt idx="1">
                  <c:v>2017</c:v>
                </c:pt>
                <c:pt idx="2">
                  <c:v>2018</c:v>
                </c:pt>
                <c:pt idx="3">
                  <c:v>2019</c:v>
                </c:pt>
                <c:pt idx="4">
                  <c:v>2020</c:v>
                </c:pt>
                <c:pt idx="5">
                  <c:v>2021</c:v>
                </c:pt>
              </c:numCache>
            </c:numRef>
          </c:cat>
          <c:val>
            <c:numRef>
              <c:f>'Graph Tables'!$C$63:$H$63</c:f>
              <c:numCache>
                <c:formatCode>0.0</c:formatCode>
                <c:ptCount val="6"/>
                <c:pt idx="0">
                  <c:v>9.0301902027754526</c:v>
                </c:pt>
                <c:pt idx="1">
                  <c:v>9.2614286945824702</c:v>
                </c:pt>
                <c:pt idx="2">
                  <c:v>9.8697178459055479</c:v>
                </c:pt>
                <c:pt idx="3">
                  <c:v>10.458820695170514</c:v>
                </c:pt>
                <c:pt idx="4">
                  <c:v>10.92121637168075</c:v>
                </c:pt>
                <c:pt idx="5">
                  <c:v>11.425630902971998</c:v>
                </c:pt>
              </c:numCache>
            </c:numRef>
          </c:val>
          <c:smooth val="0"/>
          <c:extLst>
            <c:ext xmlns:c16="http://schemas.microsoft.com/office/drawing/2014/chart" uri="{C3380CC4-5D6E-409C-BE32-E72D297353CC}">
              <c16:uniqueId val="{00000000-93B0-44AE-A31C-F6887EBB0E68}"/>
            </c:ext>
          </c:extLst>
        </c:ser>
        <c:ser>
          <c:idx val="1"/>
          <c:order val="1"/>
          <c:tx>
            <c:strRef>
              <c:f>'Graph Tables'!$B$64</c:f>
              <c:strCache>
                <c:ptCount val="1"/>
                <c:pt idx="0">
                  <c:v>Kent</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Tables'!$C$62:$H$62</c:f>
              <c:numCache>
                <c:formatCode>General</c:formatCode>
                <c:ptCount val="6"/>
                <c:pt idx="0">
                  <c:v>2016</c:v>
                </c:pt>
                <c:pt idx="1">
                  <c:v>2017</c:v>
                </c:pt>
                <c:pt idx="2">
                  <c:v>2018</c:v>
                </c:pt>
                <c:pt idx="3">
                  <c:v>2019</c:v>
                </c:pt>
                <c:pt idx="4">
                  <c:v>2020</c:v>
                </c:pt>
                <c:pt idx="5">
                  <c:v>2021</c:v>
                </c:pt>
              </c:numCache>
            </c:numRef>
          </c:cat>
          <c:val>
            <c:numRef>
              <c:f>'Graph Tables'!$C$64:$H$64</c:f>
              <c:numCache>
                <c:formatCode>0.0</c:formatCode>
                <c:ptCount val="6"/>
                <c:pt idx="0">
                  <c:v>10.282160136759039</c:v>
                </c:pt>
                <c:pt idx="1">
                  <c:v>9.781816703515263</c:v>
                </c:pt>
                <c:pt idx="2">
                  <c:v>11.04496924558031</c:v>
                </c:pt>
                <c:pt idx="3">
                  <c:v>12.568302667245927</c:v>
                </c:pt>
                <c:pt idx="4">
                  <c:v>14.214908877166527</c:v>
                </c:pt>
                <c:pt idx="5">
                  <c:v>15.229558822828423</c:v>
                </c:pt>
              </c:numCache>
            </c:numRef>
          </c:val>
          <c:smooth val="0"/>
          <c:extLst>
            <c:ext xmlns:c16="http://schemas.microsoft.com/office/drawing/2014/chart" uri="{C3380CC4-5D6E-409C-BE32-E72D297353CC}">
              <c16:uniqueId val="{00000001-93B0-44AE-A31C-F6887EBB0E68}"/>
            </c:ext>
          </c:extLst>
        </c:ser>
        <c:ser>
          <c:idx val="2"/>
          <c:order val="2"/>
          <c:tx>
            <c:strRef>
              <c:f>'Graph Tables'!$B$65</c:f>
              <c:strCache>
                <c:ptCount val="1"/>
                <c:pt idx="0">
                  <c:v>SE Region (excl Kent)</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Tables'!$C$62:$H$62</c:f>
              <c:numCache>
                <c:formatCode>General</c:formatCode>
                <c:ptCount val="6"/>
                <c:pt idx="0">
                  <c:v>2016</c:v>
                </c:pt>
                <c:pt idx="1">
                  <c:v>2017</c:v>
                </c:pt>
                <c:pt idx="2">
                  <c:v>2018</c:v>
                </c:pt>
                <c:pt idx="3">
                  <c:v>2019</c:v>
                </c:pt>
                <c:pt idx="4">
                  <c:v>2020</c:v>
                </c:pt>
                <c:pt idx="5">
                  <c:v>2021</c:v>
                </c:pt>
              </c:numCache>
            </c:numRef>
          </c:cat>
          <c:val>
            <c:numRef>
              <c:f>'Graph Tables'!$C$65:$H$65</c:f>
              <c:numCache>
                <c:formatCode>0.0</c:formatCode>
                <c:ptCount val="6"/>
                <c:pt idx="0">
                  <c:v>9.2661206105420835</c:v>
                </c:pt>
                <c:pt idx="1">
                  <c:v>9.4638918494712545</c:v>
                </c:pt>
                <c:pt idx="2">
                  <c:v>9.7124170346252665</c:v>
                </c:pt>
                <c:pt idx="3">
                  <c:v>10.272663895272276</c:v>
                </c:pt>
                <c:pt idx="4">
                  <c:v>10.626628311939269</c:v>
                </c:pt>
                <c:pt idx="5">
                  <c:v>11.023928910362207</c:v>
                </c:pt>
              </c:numCache>
            </c:numRef>
          </c:val>
          <c:smooth val="0"/>
          <c:extLst>
            <c:ext xmlns:c16="http://schemas.microsoft.com/office/drawing/2014/chart" uri="{C3380CC4-5D6E-409C-BE32-E72D297353CC}">
              <c16:uniqueId val="{00000002-93B0-44AE-A31C-F6887EBB0E68}"/>
            </c:ext>
          </c:extLst>
        </c:ser>
        <c:ser>
          <c:idx val="3"/>
          <c:order val="3"/>
          <c:tx>
            <c:strRef>
              <c:f>'Graph Tables'!$B$66</c:f>
              <c:strCache>
                <c:ptCount val="1"/>
                <c:pt idx="0">
                  <c:v>Stat Neighbours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Tables'!$C$62:$H$62</c:f>
              <c:numCache>
                <c:formatCode>General</c:formatCode>
                <c:ptCount val="6"/>
                <c:pt idx="0">
                  <c:v>2016</c:v>
                </c:pt>
                <c:pt idx="1">
                  <c:v>2017</c:v>
                </c:pt>
                <c:pt idx="2">
                  <c:v>2018</c:v>
                </c:pt>
                <c:pt idx="3">
                  <c:v>2019</c:v>
                </c:pt>
                <c:pt idx="4">
                  <c:v>2020</c:v>
                </c:pt>
                <c:pt idx="5">
                  <c:v>2021</c:v>
                </c:pt>
              </c:numCache>
            </c:numRef>
          </c:cat>
          <c:val>
            <c:numRef>
              <c:f>'Graph Tables'!$C$66:$H$66</c:f>
              <c:numCache>
                <c:formatCode>0.0</c:formatCode>
                <c:ptCount val="6"/>
                <c:pt idx="0">
                  <c:v>9.5351062296027358</c:v>
                </c:pt>
                <c:pt idx="1">
                  <c:v>10.043269421618833</c:v>
                </c:pt>
                <c:pt idx="2">
                  <c:v>10.771980077933472</c:v>
                </c:pt>
                <c:pt idx="3">
                  <c:v>11.19232175783258</c:v>
                </c:pt>
                <c:pt idx="4">
                  <c:v>11.657846650108333</c:v>
                </c:pt>
                <c:pt idx="5">
                  <c:v>11.913766679796142</c:v>
                </c:pt>
              </c:numCache>
            </c:numRef>
          </c:val>
          <c:smooth val="0"/>
          <c:extLst>
            <c:ext xmlns:c16="http://schemas.microsoft.com/office/drawing/2014/chart" uri="{C3380CC4-5D6E-409C-BE32-E72D297353CC}">
              <c16:uniqueId val="{00000003-93B0-44AE-A31C-F6887EBB0E68}"/>
            </c:ext>
          </c:extLst>
        </c:ser>
        <c:dLbls>
          <c:dLblPos val="ctr"/>
          <c:showLegendKey val="0"/>
          <c:showVal val="1"/>
          <c:showCatName val="0"/>
          <c:showSerName val="0"/>
          <c:showPercent val="0"/>
          <c:showBubbleSize val="0"/>
        </c:dLbls>
        <c:smooth val="0"/>
        <c:axId val="515845464"/>
        <c:axId val="515846120"/>
      </c:lineChart>
      <c:catAx>
        <c:axId val="51584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5846120"/>
        <c:crosses val="autoZero"/>
        <c:auto val="1"/>
        <c:lblAlgn val="ctr"/>
        <c:lblOffset val="100"/>
        <c:noMultiLvlLbl val="0"/>
      </c:catAx>
      <c:valAx>
        <c:axId val="515846120"/>
        <c:scaling>
          <c:orientation val="minMax"/>
          <c:min val="6"/>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5845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a:t>Placement of children with</a:t>
            </a:r>
            <a:r>
              <a:rPr lang="en-GB" sz="1600" baseline="0"/>
              <a:t> EHCP in </a:t>
            </a:r>
            <a:r>
              <a:rPr lang="en-GB" sz="1600" b="1" baseline="0"/>
              <a:t>Independent &amp; Non-Maintained Schools </a:t>
            </a:r>
            <a:r>
              <a:rPr lang="en-GB" sz="1600" baseline="0"/>
              <a:t>per 1,000 of the 0 - 18 population</a:t>
            </a:r>
            <a:endParaRPr lang="en-GB"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'Graph Tables'!$B$69</c:f>
              <c:strCache>
                <c:ptCount val="1"/>
                <c:pt idx="0">
                  <c:v>England</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Tables'!$C$68:$H$68</c:f>
              <c:numCache>
                <c:formatCode>General</c:formatCode>
                <c:ptCount val="6"/>
                <c:pt idx="0">
                  <c:v>2016</c:v>
                </c:pt>
                <c:pt idx="1">
                  <c:v>2017</c:v>
                </c:pt>
                <c:pt idx="2">
                  <c:v>2018</c:v>
                </c:pt>
                <c:pt idx="3">
                  <c:v>2019</c:v>
                </c:pt>
                <c:pt idx="4">
                  <c:v>2020</c:v>
                </c:pt>
                <c:pt idx="5">
                  <c:v>2021</c:v>
                </c:pt>
              </c:numCache>
            </c:numRef>
          </c:cat>
          <c:val>
            <c:numRef>
              <c:f>'Graph Tables'!$C$69:$H$69</c:f>
              <c:numCache>
                <c:formatCode>0.0</c:formatCode>
                <c:ptCount val="6"/>
                <c:pt idx="0">
                  <c:v>1.5062335624713299</c:v>
                </c:pt>
                <c:pt idx="1">
                  <c:v>1.6276627367627314</c:v>
                </c:pt>
                <c:pt idx="2">
                  <c:v>1.657801400372108</c:v>
                </c:pt>
                <c:pt idx="3">
                  <c:v>1.8586408164976498</c:v>
                </c:pt>
                <c:pt idx="4">
                  <c:v>2.0561108496494236</c:v>
                </c:pt>
                <c:pt idx="5">
                  <c:v>2.2738847364304222</c:v>
                </c:pt>
              </c:numCache>
            </c:numRef>
          </c:val>
          <c:smooth val="0"/>
          <c:extLst>
            <c:ext xmlns:c16="http://schemas.microsoft.com/office/drawing/2014/chart" uri="{C3380CC4-5D6E-409C-BE32-E72D297353CC}">
              <c16:uniqueId val="{00000000-ED75-48CE-BA47-B0E668E11EC7}"/>
            </c:ext>
          </c:extLst>
        </c:ser>
        <c:ser>
          <c:idx val="1"/>
          <c:order val="1"/>
          <c:tx>
            <c:strRef>
              <c:f>'Graph Tables'!$B$70</c:f>
              <c:strCache>
                <c:ptCount val="1"/>
                <c:pt idx="0">
                  <c:v>Kent</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Tables'!$C$68:$H$68</c:f>
              <c:numCache>
                <c:formatCode>General</c:formatCode>
                <c:ptCount val="6"/>
                <c:pt idx="0">
                  <c:v>2016</c:v>
                </c:pt>
                <c:pt idx="1">
                  <c:v>2017</c:v>
                </c:pt>
                <c:pt idx="2">
                  <c:v>2018</c:v>
                </c:pt>
                <c:pt idx="3">
                  <c:v>2019</c:v>
                </c:pt>
                <c:pt idx="4">
                  <c:v>2020</c:v>
                </c:pt>
                <c:pt idx="5">
                  <c:v>2021</c:v>
                </c:pt>
              </c:numCache>
            </c:numRef>
          </c:cat>
          <c:val>
            <c:numRef>
              <c:f>'Graph Tables'!$C$70:$H$70</c:f>
              <c:numCache>
                <c:formatCode>0.0</c:formatCode>
                <c:ptCount val="6"/>
                <c:pt idx="0">
                  <c:v>1.6716395314362853</c:v>
                </c:pt>
                <c:pt idx="1">
                  <c:v>1.7668562779687096</c:v>
                </c:pt>
                <c:pt idx="2">
                  <c:v>1.2939453880752716</c:v>
                </c:pt>
                <c:pt idx="3">
                  <c:v>3.0135779277597945</c:v>
                </c:pt>
                <c:pt idx="4">
                  <c:v>3.6073085810605221</c:v>
                </c:pt>
                <c:pt idx="5">
                  <c:v>4.1695360103291783</c:v>
                </c:pt>
              </c:numCache>
            </c:numRef>
          </c:val>
          <c:smooth val="0"/>
          <c:extLst>
            <c:ext xmlns:c16="http://schemas.microsoft.com/office/drawing/2014/chart" uri="{C3380CC4-5D6E-409C-BE32-E72D297353CC}">
              <c16:uniqueId val="{00000001-ED75-48CE-BA47-B0E668E11EC7}"/>
            </c:ext>
          </c:extLst>
        </c:ser>
        <c:ser>
          <c:idx val="2"/>
          <c:order val="2"/>
          <c:tx>
            <c:strRef>
              <c:f>'Graph Tables'!$B$71</c:f>
              <c:strCache>
                <c:ptCount val="1"/>
                <c:pt idx="0">
                  <c:v>SE Region (excl Kent)</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Tables'!$C$68:$H$68</c:f>
              <c:numCache>
                <c:formatCode>General</c:formatCode>
                <c:ptCount val="6"/>
                <c:pt idx="0">
                  <c:v>2016</c:v>
                </c:pt>
                <c:pt idx="1">
                  <c:v>2017</c:v>
                </c:pt>
                <c:pt idx="2">
                  <c:v>2018</c:v>
                </c:pt>
                <c:pt idx="3">
                  <c:v>2019</c:v>
                </c:pt>
                <c:pt idx="4">
                  <c:v>2020</c:v>
                </c:pt>
                <c:pt idx="5">
                  <c:v>2021</c:v>
                </c:pt>
              </c:numCache>
            </c:numRef>
          </c:cat>
          <c:val>
            <c:numRef>
              <c:f>'Graph Tables'!$C$71:$H$71</c:f>
              <c:numCache>
                <c:formatCode>0.0</c:formatCode>
                <c:ptCount val="6"/>
                <c:pt idx="0">
                  <c:v>2.0009018892205779</c:v>
                </c:pt>
                <c:pt idx="1">
                  <c:v>2.1054162389562268</c:v>
                </c:pt>
                <c:pt idx="2">
                  <c:v>2.1950764506712308</c:v>
                </c:pt>
                <c:pt idx="3">
                  <c:v>2.3787084613597047</c:v>
                </c:pt>
                <c:pt idx="4">
                  <c:v>2.6704454007794274</c:v>
                </c:pt>
                <c:pt idx="5">
                  <c:v>3.0498771632646773</c:v>
                </c:pt>
              </c:numCache>
            </c:numRef>
          </c:val>
          <c:smooth val="0"/>
          <c:extLst>
            <c:ext xmlns:c16="http://schemas.microsoft.com/office/drawing/2014/chart" uri="{C3380CC4-5D6E-409C-BE32-E72D297353CC}">
              <c16:uniqueId val="{00000002-ED75-48CE-BA47-B0E668E11EC7}"/>
            </c:ext>
          </c:extLst>
        </c:ser>
        <c:ser>
          <c:idx val="3"/>
          <c:order val="3"/>
          <c:tx>
            <c:strRef>
              <c:f>'Graph Tables'!$B$72</c:f>
              <c:strCache>
                <c:ptCount val="1"/>
                <c:pt idx="0">
                  <c:v>Stat Neighbours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Tables'!$C$68:$H$68</c:f>
              <c:numCache>
                <c:formatCode>General</c:formatCode>
                <c:ptCount val="6"/>
                <c:pt idx="0">
                  <c:v>2016</c:v>
                </c:pt>
                <c:pt idx="1">
                  <c:v>2017</c:v>
                </c:pt>
                <c:pt idx="2">
                  <c:v>2018</c:v>
                </c:pt>
                <c:pt idx="3">
                  <c:v>2019</c:v>
                </c:pt>
                <c:pt idx="4">
                  <c:v>2020</c:v>
                </c:pt>
                <c:pt idx="5">
                  <c:v>2021</c:v>
                </c:pt>
              </c:numCache>
            </c:numRef>
          </c:cat>
          <c:val>
            <c:numRef>
              <c:f>'Graph Tables'!$C$72:$H$72</c:f>
              <c:numCache>
                <c:formatCode>0.0</c:formatCode>
                <c:ptCount val="6"/>
                <c:pt idx="0">
                  <c:v>1.4581176193035112</c:v>
                </c:pt>
                <c:pt idx="1">
                  <c:v>1.4896030393368436</c:v>
                </c:pt>
                <c:pt idx="2">
                  <c:v>1.6360868106629505</c:v>
                </c:pt>
                <c:pt idx="3">
                  <c:v>1.7907970549348255</c:v>
                </c:pt>
                <c:pt idx="4">
                  <c:v>1.9072906033186368</c:v>
                </c:pt>
                <c:pt idx="5">
                  <c:v>2.1168726269024245</c:v>
                </c:pt>
              </c:numCache>
            </c:numRef>
          </c:val>
          <c:smooth val="0"/>
          <c:extLst>
            <c:ext xmlns:c16="http://schemas.microsoft.com/office/drawing/2014/chart" uri="{C3380CC4-5D6E-409C-BE32-E72D297353CC}">
              <c16:uniqueId val="{00000003-ED75-48CE-BA47-B0E668E11EC7}"/>
            </c:ext>
          </c:extLst>
        </c:ser>
        <c:dLbls>
          <c:dLblPos val="ctr"/>
          <c:showLegendKey val="0"/>
          <c:showVal val="1"/>
          <c:showCatName val="0"/>
          <c:showSerName val="0"/>
          <c:showPercent val="0"/>
          <c:showBubbleSize val="0"/>
        </c:dLbls>
        <c:smooth val="0"/>
        <c:axId val="515845464"/>
        <c:axId val="515846120"/>
      </c:lineChart>
      <c:catAx>
        <c:axId val="51584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5846120"/>
        <c:crosses val="autoZero"/>
        <c:auto val="1"/>
        <c:lblAlgn val="ctr"/>
        <c:lblOffset val="100"/>
        <c:noMultiLvlLbl val="0"/>
      </c:catAx>
      <c:valAx>
        <c:axId val="5158461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5845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BE5215-B535-485B-9A3E-830F10AF681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65893154-AE96-47DD-8C91-E899FBE694AB}">
      <dgm:prSet phldrT="[Text]"/>
      <dgm:spPr>
        <a:solidFill>
          <a:schemeClr val="accent3"/>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Supporting the </a:t>
          </a:r>
          <a:r>
            <a:rPr lang="en-GB" b="1" dirty="0"/>
            <a:t>highest quality core inclusive </a:t>
          </a:r>
          <a:r>
            <a:rPr lang="en-GB" dirty="0"/>
            <a:t>education delivery</a:t>
          </a:r>
        </a:p>
        <a:p>
          <a:pPr marL="0" lvl="0" defTabSz="2889250">
            <a:lnSpc>
              <a:spcPct val="90000"/>
            </a:lnSpc>
            <a:spcBef>
              <a:spcPct val="0"/>
            </a:spcBef>
            <a:spcAft>
              <a:spcPct val="35000"/>
            </a:spcAft>
            <a:buNone/>
          </a:pPr>
          <a:endParaRPr lang="en-GB" dirty="0"/>
        </a:p>
      </dgm:t>
    </dgm:pt>
    <dgm:pt modelId="{173DE829-572A-4DB0-9EB2-2B998009360D}" type="parTrans" cxnId="{5008CE56-2C9D-474E-A823-AFD74DDCEC1B}">
      <dgm:prSet/>
      <dgm:spPr/>
      <dgm:t>
        <a:bodyPr/>
        <a:lstStyle/>
        <a:p>
          <a:endParaRPr lang="en-GB"/>
        </a:p>
      </dgm:t>
    </dgm:pt>
    <dgm:pt modelId="{45E35FD5-02B8-46BC-8E8D-A4E3A98F5A2E}" type="sibTrans" cxnId="{5008CE56-2C9D-474E-A823-AFD74DDCEC1B}">
      <dgm:prSet/>
      <dgm:spPr/>
      <dgm:t>
        <a:bodyPr/>
        <a:lstStyle/>
        <a:p>
          <a:endParaRPr lang="en-GB"/>
        </a:p>
      </dgm:t>
    </dgm:pt>
    <dgm:pt modelId="{56CCFA18-F41F-4033-B14A-84D98A478BDA}">
      <dgm:prSet phldrT="[Text]"/>
      <dgm:spPr>
        <a:solidFill>
          <a:schemeClr val="accent6">
            <a:lumMod val="60000"/>
            <a:lumOff val="4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Providing </a:t>
          </a:r>
          <a:r>
            <a:rPr lang="en-GB" b="1" dirty="0"/>
            <a:t>additional intervention and support with engagement and integration.</a:t>
          </a:r>
        </a:p>
        <a:p>
          <a:pPr marL="0" lvl="0" defTabSz="1022350">
            <a:lnSpc>
              <a:spcPct val="90000"/>
            </a:lnSpc>
            <a:spcBef>
              <a:spcPct val="0"/>
            </a:spcBef>
            <a:spcAft>
              <a:spcPct val="35000"/>
            </a:spcAft>
            <a:buNone/>
          </a:pPr>
          <a:endParaRPr lang="en-GB" dirty="0"/>
        </a:p>
      </dgm:t>
    </dgm:pt>
    <dgm:pt modelId="{1AF59072-4079-47E5-AB68-430A42CA45AB}" type="parTrans" cxnId="{6D106056-4F22-485D-923E-843D77DD120F}">
      <dgm:prSet/>
      <dgm:spPr/>
      <dgm:t>
        <a:bodyPr/>
        <a:lstStyle/>
        <a:p>
          <a:endParaRPr lang="en-GB"/>
        </a:p>
      </dgm:t>
    </dgm:pt>
    <dgm:pt modelId="{615B2564-DF6D-4ECF-AA40-FFEB7D5A7602}" type="sibTrans" cxnId="{6D106056-4F22-485D-923E-843D77DD120F}">
      <dgm:prSet/>
      <dgm:spPr/>
      <dgm:t>
        <a:bodyPr/>
        <a:lstStyle/>
        <a:p>
          <a:endParaRPr lang="en-GB"/>
        </a:p>
      </dgm:t>
    </dgm:pt>
    <dgm:pt modelId="{CFD625F3-9827-41B6-AA56-6686C4CBA2A2}">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Ensuring that education inclusion support is part of a </a:t>
          </a:r>
          <a:r>
            <a:rPr lang="en-GB" b="1" dirty="0"/>
            <a:t>broader, holistic, and joined-up offer </a:t>
          </a:r>
          <a:r>
            <a:rPr lang="en-GB" dirty="0"/>
            <a:t>of support of support for young people’s care and health needs. </a:t>
          </a:r>
        </a:p>
        <a:p>
          <a:pPr marL="0" lvl="0" defTabSz="889000">
            <a:lnSpc>
              <a:spcPct val="90000"/>
            </a:lnSpc>
            <a:spcBef>
              <a:spcPct val="0"/>
            </a:spcBef>
            <a:spcAft>
              <a:spcPct val="35000"/>
            </a:spcAft>
            <a:buNone/>
          </a:pPr>
          <a:endParaRPr lang="en-GB" dirty="0"/>
        </a:p>
      </dgm:t>
    </dgm:pt>
    <dgm:pt modelId="{7EF50CBF-285F-4342-913E-A881CC2F6A49}" type="parTrans" cxnId="{C312B3ED-EAF6-4856-AC5D-6F45FB500BCC}">
      <dgm:prSet/>
      <dgm:spPr/>
      <dgm:t>
        <a:bodyPr/>
        <a:lstStyle/>
        <a:p>
          <a:endParaRPr lang="en-GB"/>
        </a:p>
      </dgm:t>
    </dgm:pt>
    <dgm:pt modelId="{0976D0E8-847E-45C0-B63B-B8E14394AA14}" type="sibTrans" cxnId="{C312B3ED-EAF6-4856-AC5D-6F45FB500BCC}">
      <dgm:prSet/>
      <dgm:spPr/>
      <dgm:t>
        <a:bodyPr/>
        <a:lstStyle/>
        <a:p>
          <a:endParaRPr lang="en-GB"/>
        </a:p>
      </dgm:t>
    </dgm:pt>
    <dgm:pt modelId="{7221CBD7-AC69-4464-90B8-EACF8BAF1782}">
      <dgm:prSet phldrT="[Text]"/>
      <dgm:spPr>
        <a:solidFill>
          <a:schemeClr val="accent5">
            <a:lumMod val="60000"/>
            <a:lumOff val="4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Ensuring </a:t>
          </a:r>
          <a:r>
            <a:rPr lang="en-GB" b="1" dirty="0"/>
            <a:t>smooth transition </a:t>
          </a:r>
          <a:r>
            <a:rPr lang="en-GB" dirty="0"/>
            <a:t>between education phases</a:t>
          </a:r>
        </a:p>
        <a:p>
          <a:pPr marL="0" lvl="0" defTabSz="711200">
            <a:lnSpc>
              <a:spcPct val="90000"/>
            </a:lnSpc>
            <a:spcBef>
              <a:spcPct val="0"/>
            </a:spcBef>
            <a:spcAft>
              <a:spcPct val="35000"/>
            </a:spcAft>
            <a:buNone/>
          </a:pPr>
          <a:endParaRPr lang="en-GB" dirty="0"/>
        </a:p>
      </dgm:t>
    </dgm:pt>
    <dgm:pt modelId="{B22A69AD-B1D8-4722-8B21-4D95DE760AB8}" type="parTrans" cxnId="{2C582351-A594-4C01-8FC9-1415885709D8}">
      <dgm:prSet/>
      <dgm:spPr/>
      <dgm:t>
        <a:bodyPr/>
        <a:lstStyle/>
        <a:p>
          <a:endParaRPr lang="en-GB"/>
        </a:p>
      </dgm:t>
    </dgm:pt>
    <dgm:pt modelId="{7B3C7325-4385-4DE0-AA1A-5693819D4787}" type="sibTrans" cxnId="{2C582351-A594-4C01-8FC9-1415885709D8}">
      <dgm:prSet/>
      <dgm:spPr/>
      <dgm:t>
        <a:bodyPr/>
        <a:lstStyle/>
        <a:p>
          <a:endParaRPr lang="en-GB"/>
        </a:p>
      </dgm:t>
    </dgm:pt>
    <dgm:pt modelId="{6816A2C1-8CEE-49A9-A926-DB22F0BD4084}" type="pres">
      <dgm:prSet presAssocID="{0EBE5215-B535-485B-9A3E-830F10AF681B}" presName="diagram" presStyleCnt="0">
        <dgm:presLayoutVars>
          <dgm:dir/>
          <dgm:resizeHandles val="exact"/>
        </dgm:presLayoutVars>
      </dgm:prSet>
      <dgm:spPr/>
    </dgm:pt>
    <dgm:pt modelId="{61DDD46D-600A-43EB-A894-5270D05D34A9}" type="pres">
      <dgm:prSet presAssocID="{65893154-AE96-47DD-8C91-E899FBE694AB}" presName="node" presStyleLbl="node1" presStyleIdx="0" presStyleCnt="4" custScaleX="98420" custScaleY="98370">
        <dgm:presLayoutVars>
          <dgm:bulletEnabled val="1"/>
        </dgm:presLayoutVars>
      </dgm:prSet>
      <dgm:spPr/>
    </dgm:pt>
    <dgm:pt modelId="{58F24D3F-BCAE-423A-B081-F589174AE68F}" type="pres">
      <dgm:prSet presAssocID="{45E35FD5-02B8-46BC-8E8D-A4E3A98F5A2E}" presName="sibTrans" presStyleCnt="0"/>
      <dgm:spPr/>
    </dgm:pt>
    <dgm:pt modelId="{37DDA921-5B17-4B41-B458-4385E03FB6D4}" type="pres">
      <dgm:prSet presAssocID="{56CCFA18-F41F-4033-B14A-84D98A478BDA}" presName="node" presStyleLbl="node1" presStyleIdx="1" presStyleCnt="4">
        <dgm:presLayoutVars>
          <dgm:bulletEnabled val="1"/>
        </dgm:presLayoutVars>
      </dgm:prSet>
      <dgm:spPr/>
    </dgm:pt>
    <dgm:pt modelId="{0F023810-1545-418B-A404-8DE34F09C216}" type="pres">
      <dgm:prSet presAssocID="{615B2564-DF6D-4ECF-AA40-FFEB7D5A7602}" presName="sibTrans" presStyleCnt="0"/>
      <dgm:spPr/>
    </dgm:pt>
    <dgm:pt modelId="{BAA893B4-4AA1-4152-8CEB-6A892A8315A9}" type="pres">
      <dgm:prSet presAssocID="{CFD625F3-9827-41B6-AA56-6686C4CBA2A2}" presName="node" presStyleLbl="node1" presStyleIdx="2" presStyleCnt="4">
        <dgm:presLayoutVars>
          <dgm:bulletEnabled val="1"/>
        </dgm:presLayoutVars>
      </dgm:prSet>
      <dgm:spPr/>
    </dgm:pt>
    <dgm:pt modelId="{409CE2B7-ED61-4AD4-9DFD-97ADF78BC817}" type="pres">
      <dgm:prSet presAssocID="{0976D0E8-847E-45C0-B63B-B8E14394AA14}" presName="sibTrans" presStyleCnt="0"/>
      <dgm:spPr/>
    </dgm:pt>
    <dgm:pt modelId="{B31F8AD9-8C2C-4917-B870-517CF76BE73E}" type="pres">
      <dgm:prSet presAssocID="{7221CBD7-AC69-4464-90B8-EACF8BAF1782}" presName="node" presStyleLbl="node1" presStyleIdx="3" presStyleCnt="4">
        <dgm:presLayoutVars>
          <dgm:bulletEnabled val="1"/>
        </dgm:presLayoutVars>
      </dgm:prSet>
      <dgm:spPr/>
    </dgm:pt>
  </dgm:ptLst>
  <dgm:cxnLst>
    <dgm:cxn modelId="{4432CE14-C003-4847-B953-B9BA3B65ED84}" type="presOf" srcId="{7221CBD7-AC69-4464-90B8-EACF8BAF1782}" destId="{B31F8AD9-8C2C-4917-B870-517CF76BE73E}" srcOrd="0" destOrd="0" presId="urn:microsoft.com/office/officeart/2005/8/layout/default"/>
    <dgm:cxn modelId="{9EF4FC2E-CD8C-4CFF-9B18-879A0A5FA566}" type="presOf" srcId="{0EBE5215-B535-485B-9A3E-830F10AF681B}" destId="{6816A2C1-8CEE-49A9-A926-DB22F0BD4084}" srcOrd="0" destOrd="0" presId="urn:microsoft.com/office/officeart/2005/8/layout/default"/>
    <dgm:cxn modelId="{2C582351-A594-4C01-8FC9-1415885709D8}" srcId="{0EBE5215-B535-485B-9A3E-830F10AF681B}" destId="{7221CBD7-AC69-4464-90B8-EACF8BAF1782}" srcOrd="3" destOrd="0" parTransId="{B22A69AD-B1D8-4722-8B21-4D95DE760AB8}" sibTransId="{7B3C7325-4385-4DE0-AA1A-5693819D4787}"/>
    <dgm:cxn modelId="{6D106056-4F22-485D-923E-843D77DD120F}" srcId="{0EBE5215-B535-485B-9A3E-830F10AF681B}" destId="{56CCFA18-F41F-4033-B14A-84D98A478BDA}" srcOrd="1" destOrd="0" parTransId="{1AF59072-4079-47E5-AB68-430A42CA45AB}" sibTransId="{615B2564-DF6D-4ECF-AA40-FFEB7D5A7602}"/>
    <dgm:cxn modelId="{5008CE56-2C9D-474E-A823-AFD74DDCEC1B}" srcId="{0EBE5215-B535-485B-9A3E-830F10AF681B}" destId="{65893154-AE96-47DD-8C91-E899FBE694AB}" srcOrd="0" destOrd="0" parTransId="{173DE829-572A-4DB0-9EB2-2B998009360D}" sibTransId="{45E35FD5-02B8-46BC-8E8D-A4E3A98F5A2E}"/>
    <dgm:cxn modelId="{7D5F5080-8EE3-46FF-91CC-A2C1209B1519}" type="presOf" srcId="{CFD625F3-9827-41B6-AA56-6686C4CBA2A2}" destId="{BAA893B4-4AA1-4152-8CEB-6A892A8315A9}" srcOrd="0" destOrd="0" presId="urn:microsoft.com/office/officeart/2005/8/layout/default"/>
    <dgm:cxn modelId="{BD71749D-63CB-4B2E-B873-99B28DDC3724}" type="presOf" srcId="{56CCFA18-F41F-4033-B14A-84D98A478BDA}" destId="{37DDA921-5B17-4B41-B458-4385E03FB6D4}" srcOrd="0" destOrd="0" presId="urn:microsoft.com/office/officeart/2005/8/layout/default"/>
    <dgm:cxn modelId="{C312B3ED-EAF6-4856-AC5D-6F45FB500BCC}" srcId="{0EBE5215-B535-485B-9A3E-830F10AF681B}" destId="{CFD625F3-9827-41B6-AA56-6686C4CBA2A2}" srcOrd="2" destOrd="0" parTransId="{7EF50CBF-285F-4342-913E-A881CC2F6A49}" sibTransId="{0976D0E8-847E-45C0-B63B-B8E14394AA14}"/>
    <dgm:cxn modelId="{1B8CB6FC-291E-4A1A-91B4-359AEF4380C4}" type="presOf" srcId="{65893154-AE96-47DD-8C91-E899FBE694AB}" destId="{61DDD46D-600A-43EB-A894-5270D05D34A9}" srcOrd="0" destOrd="0" presId="urn:microsoft.com/office/officeart/2005/8/layout/default"/>
    <dgm:cxn modelId="{F8DF2D38-C9D2-43F6-82C3-D63446B36E64}" type="presParOf" srcId="{6816A2C1-8CEE-49A9-A926-DB22F0BD4084}" destId="{61DDD46D-600A-43EB-A894-5270D05D34A9}" srcOrd="0" destOrd="0" presId="urn:microsoft.com/office/officeart/2005/8/layout/default"/>
    <dgm:cxn modelId="{0BE8640A-B01B-4203-88CB-14CF24E094A6}" type="presParOf" srcId="{6816A2C1-8CEE-49A9-A926-DB22F0BD4084}" destId="{58F24D3F-BCAE-423A-B081-F589174AE68F}" srcOrd="1" destOrd="0" presId="urn:microsoft.com/office/officeart/2005/8/layout/default"/>
    <dgm:cxn modelId="{42292CDC-2827-41AC-8422-2246C8EA31E6}" type="presParOf" srcId="{6816A2C1-8CEE-49A9-A926-DB22F0BD4084}" destId="{37DDA921-5B17-4B41-B458-4385E03FB6D4}" srcOrd="2" destOrd="0" presId="urn:microsoft.com/office/officeart/2005/8/layout/default"/>
    <dgm:cxn modelId="{22FA43F9-C755-49B9-B55A-240811978191}" type="presParOf" srcId="{6816A2C1-8CEE-49A9-A926-DB22F0BD4084}" destId="{0F023810-1545-418B-A404-8DE34F09C216}" srcOrd="3" destOrd="0" presId="urn:microsoft.com/office/officeart/2005/8/layout/default"/>
    <dgm:cxn modelId="{B489F671-4EF7-4DA4-883F-0B11BD5F32A0}" type="presParOf" srcId="{6816A2C1-8CEE-49A9-A926-DB22F0BD4084}" destId="{BAA893B4-4AA1-4152-8CEB-6A892A8315A9}" srcOrd="4" destOrd="0" presId="urn:microsoft.com/office/officeart/2005/8/layout/default"/>
    <dgm:cxn modelId="{01C8576D-941C-4592-9D8B-9D8D63B8A102}" type="presParOf" srcId="{6816A2C1-8CEE-49A9-A926-DB22F0BD4084}" destId="{409CE2B7-ED61-4AD4-9DFD-97ADF78BC817}" srcOrd="5" destOrd="0" presId="urn:microsoft.com/office/officeart/2005/8/layout/default"/>
    <dgm:cxn modelId="{F5E91FD3-8C4A-4780-A4AC-C3E6C7A920FE}" type="presParOf" srcId="{6816A2C1-8CEE-49A9-A926-DB22F0BD4084}" destId="{B31F8AD9-8C2C-4917-B870-517CF76BE73E}"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8F78BE-9462-4CAA-9738-0A8D4D7F7A9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736CD745-ADAB-45BE-BD1A-4F05A3B53BD3}">
      <dgm:prSet phldrT="[Text]"/>
      <dgm:spPr/>
      <dgm:t>
        <a:bodyPr/>
        <a:lstStyle/>
        <a:p>
          <a:r>
            <a:rPr lang="en-GB" b="1" dirty="0">
              <a:solidFill>
                <a:schemeClr val="tx1"/>
              </a:solidFill>
            </a:rPr>
            <a:t>Nurture</a:t>
          </a:r>
        </a:p>
      </dgm:t>
    </dgm:pt>
    <dgm:pt modelId="{E20E47A3-1027-441E-8876-34D47CC890FE}" type="parTrans" cxnId="{9B179741-BCA2-4278-8F33-7577F22330CF}">
      <dgm:prSet/>
      <dgm:spPr/>
      <dgm:t>
        <a:bodyPr/>
        <a:lstStyle/>
        <a:p>
          <a:endParaRPr lang="en-GB"/>
        </a:p>
      </dgm:t>
    </dgm:pt>
    <dgm:pt modelId="{103BF6FE-B904-4E9F-8EC8-8F9206E668BD}" type="sibTrans" cxnId="{9B179741-BCA2-4278-8F33-7577F22330CF}">
      <dgm:prSet/>
      <dgm:spPr/>
      <dgm:t>
        <a:bodyPr/>
        <a:lstStyle/>
        <a:p>
          <a:endParaRPr lang="en-GB"/>
        </a:p>
      </dgm:t>
    </dgm:pt>
    <dgm:pt modelId="{143A0739-A495-4777-AB93-C63A1E91CC35}">
      <dgm:prSet phldrT="[Text]" custT="1"/>
      <dgm:spPr/>
      <dgm:t>
        <a:bodyPr/>
        <a:lstStyle/>
        <a:p>
          <a:r>
            <a:rPr lang="en-GB" sz="1600" dirty="0"/>
            <a:t>Structured &amp; evidence-based programme of Whole School Nurture, inc. Boxall Profiling and nurture group training.</a:t>
          </a:r>
        </a:p>
      </dgm:t>
    </dgm:pt>
    <dgm:pt modelId="{844C73D8-1DBE-4EB4-A8F6-03EAE6EE9668}" type="parTrans" cxnId="{8BF8A556-86F9-4982-B294-5C315D98B51C}">
      <dgm:prSet/>
      <dgm:spPr/>
      <dgm:t>
        <a:bodyPr/>
        <a:lstStyle/>
        <a:p>
          <a:endParaRPr lang="en-GB"/>
        </a:p>
      </dgm:t>
    </dgm:pt>
    <dgm:pt modelId="{465976E7-27E3-4E56-AFE2-A7AFD6260912}" type="sibTrans" cxnId="{8BF8A556-86F9-4982-B294-5C315D98B51C}">
      <dgm:prSet/>
      <dgm:spPr/>
      <dgm:t>
        <a:bodyPr/>
        <a:lstStyle/>
        <a:p>
          <a:endParaRPr lang="en-GB"/>
        </a:p>
      </dgm:t>
    </dgm:pt>
    <dgm:pt modelId="{A2187CC2-F601-4897-921E-60D67DC6C04C}">
      <dgm:prSet phldrT="[Text]" custT="1"/>
      <dgm:spPr/>
      <dgm:t>
        <a:bodyPr/>
        <a:lstStyle/>
        <a:p>
          <a:r>
            <a:rPr lang="en-GB" sz="1600" b="1" dirty="0"/>
            <a:t>Nurtureuk</a:t>
          </a:r>
          <a:r>
            <a:rPr lang="en-GB" sz="1600" dirty="0"/>
            <a:t>, 3 year contract</a:t>
          </a:r>
        </a:p>
      </dgm:t>
    </dgm:pt>
    <dgm:pt modelId="{A4491BE8-3B53-4DCF-B487-0F158B5D7D2D}" type="parTrans" cxnId="{A2B45704-70BE-4C13-81B7-49460D2AAE86}">
      <dgm:prSet/>
      <dgm:spPr/>
      <dgm:t>
        <a:bodyPr/>
        <a:lstStyle/>
        <a:p>
          <a:endParaRPr lang="en-GB"/>
        </a:p>
      </dgm:t>
    </dgm:pt>
    <dgm:pt modelId="{A388361A-0FAE-4889-B701-1A14C0562006}" type="sibTrans" cxnId="{A2B45704-70BE-4C13-81B7-49460D2AAE86}">
      <dgm:prSet/>
      <dgm:spPr/>
      <dgm:t>
        <a:bodyPr/>
        <a:lstStyle/>
        <a:p>
          <a:endParaRPr lang="en-GB"/>
        </a:p>
      </dgm:t>
    </dgm:pt>
    <dgm:pt modelId="{94B258F6-CF6B-4264-82D6-2098CD638999}">
      <dgm:prSet phldrT="[Text]"/>
      <dgm:spPr>
        <a:solidFill>
          <a:schemeClr val="accent3">
            <a:lumMod val="60000"/>
            <a:lumOff val="40000"/>
          </a:schemeClr>
        </a:solidFill>
      </dgm:spPr>
      <dgm:t>
        <a:bodyPr/>
        <a:lstStyle/>
        <a:p>
          <a:r>
            <a:rPr lang="en-GB" b="1" dirty="0">
              <a:solidFill>
                <a:schemeClr val="tx1"/>
              </a:solidFill>
            </a:rPr>
            <a:t>Leadership</a:t>
          </a:r>
        </a:p>
      </dgm:t>
    </dgm:pt>
    <dgm:pt modelId="{69D3944A-9D20-4BBD-95CF-17594B0F3D35}" type="parTrans" cxnId="{119B9990-93ED-445A-B7EC-2992F66A88BE}">
      <dgm:prSet/>
      <dgm:spPr/>
      <dgm:t>
        <a:bodyPr/>
        <a:lstStyle/>
        <a:p>
          <a:endParaRPr lang="en-GB"/>
        </a:p>
      </dgm:t>
    </dgm:pt>
    <dgm:pt modelId="{D1363271-E89F-4032-90D3-D4C44460DD0E}" type="sibTrans" cxnId="{119B9990-93ED-445A-B7EC-2992F66A88BE}">
      <dgm:prSet/>
      <dgm:spPr/>
      <dgm:t>
        <a:bodyPr/>
        <a:lstStyle/>
        <a:p>
          <a:endParaRPr lang="en-GB"/>
        </a:p>
      </dgm:t>
    </dgm:pt>
    <dgm:pt modelId="{E4C58C7F-C566-4626-AC9B-D5D2F65AE9D8}">
      <dgm:prSet phldrT="[Text]" custT="1"/>
      <dgm:spPr/>
      <dgm:t>
        <a:bodyPr/>
        <a:lstStyle/>
        <a:p>
          <a:r>
            <a:rPr lang="en-GB" sz="1600" dirty="0">
              <a:solidFill>
                <a:srgbClr val="000000"/>
              </a:solidFill>
              <a:effectLst/>
              <a:latin typeface="+mj-lt"/>
              <a:ea typeface="Calibri" panose="020F0502020204030204" pitchFamily="34" charset="0"/>
              <a:cs typeface="ArialMT"/>
            </a:rPr>
            <a:t>Peer-to-peer reviews for school leaders and Inclusion Leadership Development Programmes </a:t>
          </a:r>
          <a:endParaRPr lang="en-GB" sz="1600" dirty="0">
            <a:latin typeface="+mj-lt"/>
          </a:endParaRPr>
        </a:p>
      </dgm:t>
    </dgm:pt>
    <dgm:pt modelId="{1EFAE265-2FC7-4EB6-BB3D-DB662FFB1D6D}" type="parTrans" cxnId="{116DB7E9-F240-43B4-9ED8-61A795FA0772}">
      <dgm:prSet/>
      <dgm:spPr/>
      <dgm:t>
        <a:bodyPr/>
        <a:lstStyle/>
        <a:p>
          <a:endParaRPr lang="en-GB"/>
        </a:p>
      </dgm:t>
    </dgm:pt>
    <dgm:pt modelId="{BB91436D-3E25-48E8-AF3D-FFCC3235A57C}" type="sibTrans" cxnId="{116DB7E9-F240-43B4-9ED8-61A795FA0772}">
      <dgm:prSet/>
      <dgm:spPr/>
      <dgm:t>
        <a:bodyPr/>
        <a:lstStyle/>
        <a:p>
          <a:endParaRPr lang="en-GB"/>
        </a:p>
      </dgm:t>
    </dgm:pt>
    <dgm:pt modelId="{9CE7EC85-9B22-4272-B759-618ADE8087A0}">
      <dgm:prSet phldrT="[Text]" custT="1"/>
      <dgm:spPr/>
      <dgm:t>
        <a:bodyPr/>
        <a:lstStyle/>
        <a:p>
          <a:r>
            <a:rPr lang="en-GB" sz="1600" b="1" dirty="0">
              <a:latin typeface="+mj-lt"/>
            </a:rPr>
            <a:t>LLSE Consortium (LLSE, EDT, </a:t>
          </a:r>
          <a:r>
            <a:rPr lang="en-GB" sz="1600" b="1" dirty="0" err="1">
              <a:latin typeface="+mj-lt"/>
            </a:rPr>
            <a:t>nasen</a:t>
          </a:r>
          <a:r>
            <a:rPr lang="en-GB" sz="1600" b="1" dirty="0">
              <a:latin typeface="+mj-lt"/>
            </a:rPr>
            <a:t>)</a:t>
          </a:r>
          <a:r>
            <a:rPr lang="en-GB" sz="1600" dirty="0">
              <a:latin typeface="+mj-lt"/>
            </a:rPr>
            <a:t>, 2.5 year contract</a:t>
          </a:r>
        </a:p>
      </dgm:t>
    </dgm:pt>
    <dgm:pt modelId="{86934A8E-8A14-44A8-97D9-030AC0881DBE}" type="parTrans" cxnId="{E8B75302-8C9C-4AC1-95BA-E2D32D72A759}">
      <dgm:prSet/>
      <dgm:spPr/>
      <dgm:t>
        <a:bodyPr/>
        <a:lstStyle/>
        <a:p>
          <a:endParaRPr lang="en-GB"/>
        </a:p>
      </dgm:t>
    </dgm:pt>
    <dgm:pt modelId="{1EAB081E-9275-4093-859E-A52BCA3BBBF7}" type="sibTrans" cxnId="{E8B75302-8C9C-4AC1-95BA-E2D32D72A759}">
      <dgm:prSet/>
      <dgm:spPr/>
      <dgm:t>
        <a:bodyPr/>
        <a:lstStyle/>
        <a:p>
          <a:endParaRPr lang="en-GB"/>
        </a:p>
      </dgm:t>
    </dgm:pt>
    <dgm:pt modelId="{0AF7A167-95F2-4921-B00A-2CDD1F525DB1}">
      <dgm:prSet phldrT="[Text]"/>
      <dgm:spPr>
        <a:solidFill>
          <a:schemeClr val="accent2">
            <a:lumMod val="40000"/>
            <a:lumOff val="60000"/>
          </a:schemeClr>
        </a:solidFill>
      </dgm:spPr>
      <dgm:t>
        <a:bodyPr/>
        <a:lstStyle/>
        <a:p>
          <a:r>
            <a:rPr lang="en-GB" b="1" dirty="0">
              <a:solidFill>
                <a:schemeClr val="tx1"/>
              </a:solidFill>
            </a:rPr>
            <a:t>Supported Employment</a:t>
          </a:r>
        </a:p>
      </dgm:t>
    </dgm:pt>
    <dgm:pt modelId="{00EB5260-60BA-42DF-A596-1087F9C5B926}" type="parTrans" cxnId="{6E18593C-7499-4FDD-A948-9ADB45B10A5E}">
      <dgm:prSet/>
      <dgm:spPr/>
      <dgm:t>
        <a:bodyPr/>
        <a:lstStyle/>
        <a:p>
          <a:endParaRPr lang="en-GB"/>
        </a:p>
      </dgm:t>
    </dgm:pt>
    <dgm:pt modelId="{90903FB9-587F-4237-A04E-CB4A72449900}" type="sibTrans" cxnId="{6E18593C-7499-4FDD-A948-9ADB45B10A5E}">
      <dgm:prSet/>
      <dgm:spPr/>
      <dgm:t>
        <a:bodyPr/>
        <a:lstStyle/>
        <a:p>
          <a:endParaRPr lang="en-GB"/>
        </a:p>
      </dgm:t>
    </dgm:pt>
    <dgm:pt modelId="{142BAD03-E95F-4EA7-A05A-AD612BEE0DB8}">
      <dgm:prSet phldrT="[Text]" custT="1"/>
      <dgm:spPr/>
      <dgm:t>
        <a:bodyPr/>
        <a:lstStyle/>
        <a:p>
          <a:r>
            <a:rPr lang="en-GB" sz="1600" dirty="0"/>
            <a:t>Programme of training and consultancy support to embed SE approaches in school careers plans.</a:t>
          </a:r>
        </a:p>
      </dgm:t>
    </dgm:pt>
    <dgm:pt modelId="{86D58F52-9038-4DF0-8C15-CE5E14A9EDD5}" type="parTrans" cxnId="{8470AE6A-A3B3-4986-AF49-26CF32090F2F}">
      <dgm:prSet/>
      <dgm:spPr/>
      <dgm:t>
        <a:bodyPr/>
        <a:lstStyle/>
        <a:p>
          <a:endParaRPr lang="en-GB"/>
        </a:p>
      </dgm:t>
    </dgm:pt>
    <dgm:pt modelId="{E1A2E777-100B-4938-A5C9-4E3DE2C2EFE7}" type="sibTrans" cxnId="{8470AE6A-A3B3-4986-AF49-26CF32090F2F}">
      <dgm:prSet/>
      <dgm:spPr/>
      <dgm:t>
        <a:bodyPr/>
        <a:lstStyle/>
        <a:p>
          <a:endParaRPr lang="en-GB"/>
        </a:p>
      </dgm:t>
    </dgm:pt>
    <dgm:pt modelId="{158F1172-E948-4292-BFCE-00E8C4A0935D}">
      <dgm:prSet phldrT="[Text]" custT="1"/>
      <dgm:spPr/>
      <dgm:t>
        <a:bodyPr/>
        <a:lstStyle/>
        <a:p>
          <a:r>
            <a:rPr lang="en-GB" sz="1600" dirty="0"/>
            <a:t>Includes Travel Training, employer engagement, vocational profiling etc.</a:t>
          </a:r>
        </a:p>
      </dgm:t>
    </dgm:pt>
    <dgm:pt modelId="{E882FE04-E6CC-4880-864F-B2CE66A7B2E0}" type="parTrans" cxnId="{1C533912-4A23-4223-8B50-6398A5F2F289}">
      <dgm:prSet/>
      <dgm:spPr/>
      <dgm:t>
        <a:bodyPr/>
        <a:lstStyle/>
        <a:p>
          <a:endParaRPr lang="en-GB"/>
        </a:p>
      </dgm:t>
    </dgm:pt>
    <dgm:pt modelId="{B9CD5567-9524-4818-BDF3-07D41F5567AB}" type="sibTrans" cxnId="{1C533912-4A23-4223-8B50-6398A5F2F289}">
      <dgm:prSet/>
      <dgm:spPr/>
      <dgm:t>
        <a:bodyPr/>
        <a:lstStyle/>
        <a:p>
          <a:endParaRPr lang="en-GB"/>
        </a:p>
      </dgm:t>
    </dgm:pt>
    <dgm:pt modelId="{D87B23F6-B181-4819-9126-60542CC17F06}">
      <dgm:prSet phldrT="[Text]" custT="1"/>
      <dgm:spPr/>
      <dgm:t>
        <a:bodyPr/>
        <a:lstStyle/>
        <a:p>
          <a:r>
            <a:rPr lang="en-GB" sz="1600" dirty="0">
              <a:solidFill>
                <a:srgbClr val="000000"/>
              </a:solidFill>
              <a:effectLst/>
              <a:latin typeface="+mj-lt"/>
              <a:ea typeface="Calibri" panose="020F0502020204030204" pitchFamily="34" charset="0"/>
              <a:cs typeface="ArialMT"/>
            </a:rPr>
            <a:t>funded opportunity for up to 15 Inclusion Leaders of Education </a:t>
          </a:r>
          <a:endParaRPr lang="en-GB" sz="1600" dirty="0">
            <a:latin typeface="+mj-lt"/>
          </a:endParaRPr>
        </a:p>
      </dgm:t>
    </dgm:pt>
    <dgm:pt modelId="{CBB35F7E-A4F6-4B19-BBDD-7EE51FD178D3}" type="parTrans" cxnId="{7129EC73-B7B3-4CA0-A974-0C81546783B9}">
      <dgm:prSet/>
      <dgm:spPr/>
      <dgm:t>
        <a:bodyPr/>
        <a:lstStyle/>
        <a:p>
          <a:endParaRPr lang="en-GB"/>
        </a:p>
      </dgm:t>
    </dgm:pt>
    <dgm:pt modelId="{7A068BC3-2A25-414E-9A5E-46C2C4A683A6}" type="sibTrans" cxnId="{7129EC73-B7B3-4CA0-A974-0C81546783B9}">
      <dgm:prSet/>
      <dgm:spPr/>
      <dgm:t>
        <a:bodyPr/>
        <a:lstStyle/>
        <a:p>
          <a:endParaRPr lang="en-GB"/>
        </a:p>
      </dgm:t>
    </dgm:pt>
    <dgm:pt modelId="{7AF4A3C2-2874-4BE5-A937-6832C217268F}">
      <dgm:prSet phldrT="[Text]" custT="1"/>
      <dgm:spPr/>
      <dgm:t>
        <a:bodyPr/>
        <a:lstStyle/>
        <a:p>
          <a:r>
            <a:rPr lang="en-GB" sz="1600" dirty="0"/>
            <a:t>National Nurturing Schools Award</a:t>
          </a:r>
        </a:p>
      </dgm:t>
    </dgm:pt>
    <dgm:pt modelId="{16716191-5880-45C7-8B0F-8F01BF86A958}" type="parTrans" cxnId="{73B64EA9-4C9E-42BB-BF67-A770119DC800}">
      <dgm:prSet/>
      <dgm:spPr/>
      <dgm:t>
        <a:bodyPr/>
        <a:lstStyle/>
        <a:p>
          <a:endParaRPr lang="en-GB"/>
        </a:p>
      </dgm:t>
    </dgm:pt>
    <dgm:pt modelId="{AEF516C0-EE0B-4CF2-B4D6-B5E6C7A78009}" type="sibTrans" cxnId="{73B64EA9-4C9E-42BB-BF67-A770119DC800}">
      <dgm:prSet/>
      <dgm:spPr/>
      <dgm:t>
        <a:bodyPr/>
        <a:lstStyle/>
        <a:p>
          <a:endParaRPr lang="en-GB"/>
        </a:p>
      </dgm:t>
    </dgm:pt>
    <dgm:pt modelId="{9D0A283C-46E4-48E2-8881-318C2144B001}">
      <dgm:prSet phldrT="[Text]" custT="1"/>
      <dgm:spPr/>
      <dgm:t>
        <a:bodyPr/>
        <a:lstStyle/>
        <a:p>
          <a:r>
            <a:rPr lang="en-GB" sz="1600" b="1" dirty="0"/>
            <a:t>Specialist Employment Service</a:t>
          </a:r>
          <a:r>
            <a:rPr lang="en-GB" sz="1600" dirty="0"/>
            <a:t>, 3 year contract.</a:t>
          </a:r>
        </a:p>
      </dgm:t>
    </dgm:pt>
    <dgm:pt modelId="{DF972866-DD1A-4718-99F9-2A1548886919}" type="parTrans" cxnId="{C50C7C98-3BB7-427A-97B6-C99D161C0EB2}">
      <dgm:prSet/>
      <dgm:spPr/>
      <dgm:t>
        <a:bodyPr/>
        <a:lstStyle/>
        <a:p>
          <a:endParaRPr lang="en-GB"/>
        </a:p>
      </dgm:t>
    </dgm:pt>
    <dgm:pt modelId="{47B57652-3064-42FA-BBF5-646D852CE4A4}" type="sibTrans" cxnId="{C50C7C98-3BB7-427A-97B6-C99D161C0EB2}">
      <dgm:prSet/>
      <dgm:spPr/>
      <dgm:t>
        <a:bodyPr/>
        <a:lstStyle/>
        <a:p>
          <a:endParaRPr lang="en-GB"/>
        </a:p>
      </dgm:t>
    </dgm:pt>
    <dgm:pt modelId="{941D9E15-4303-4AC0-B20E-42223D3ACD9E}" type="pres">
      <dgm:prSet presAssocID="{F58F78BE-9462-4CAA-9738-0A8D4D7F7A9E}" presName="linearFlow" presStyleCnt="0">
        <dgm:presLayoutVars>
          <dgm:dir/>
          <dgm:animLvl val="lvl"/>
          <dgm:resizeHandles val="exact"/>
        </dgm:presLayoutVars>
      </dgm:prSet>
      <dgm:spPr/>
    </dgm:pt>
    <dgm:pt modelId="{70B86B96-4C3F-4143-9F77-771EB8A7E39A}" type="pres">
      <dgm:prSet presAssocID="{736CD745-ADAB-45BE-BD1A-4F05A3B53BD3}" presName="composite" presStyleCnt="0"/>
      <dgm:spPr/>
    </dgm:pt>
    <dgm:pt modelId="{22C47197-855B-4654-8129-2AC2CD857C60}" type="pres">
      <dgm:prSet presAssocID="{736CD745-ADAB-45BE-BD1A-4F05A3B53BD3}" presName="parentText" presStyleLbl="alignNode1" presStyleIdx="0" presStyleCnt="3">
        <dgm:presLayoutVars>
          <dgm:chMax val="1"/>
          <dgm:bulletEnabled val="1"/>
        </dgm:presLayoutVars>
      </dgm:prSet>
      <dgm:spPr/>
    </dgm:pt>
    <dgm:pt modelId="{35656A05-9692-43C6-BD59-AF92B07DD3AB}" type="pres">
      <dgm:prSet presAssocID="{736CD745-ADAB-45BE-BD1A-4F05A3B53BD3}" presName="descendantText" presStyleLbl="alignAcc1" presStyleIdx="0" presStyleCnt="3">
        <dgm:presLayoutVars>
          <dgm:bulletEnabled val="1"/>
        </dgm:presLayoutVars>
      </dgm:prSet>
      <dgm:spPr/>
    </dgm:pt>
    <dgm:pt modelId="{A751FBB0-3095-410D-AF57-29A6867A8378}" type="pres">
      <dgm:prSet presAssocID="{103BF6FE-B904-4E9F-8EC8-8F9206E668BD}" presName="sp" presStyleCnt="0"/>
      <dgm:spPr/>
    </dgm:pt>
    <dgm:pt modelId="{C1D0AFF8-5A49-497F-8861-767F8ECE6D9F}" type="pres">
      <dgm:prSet presAssocID="{94B258F6-CF6B-4264-82D6-2098CD638999}" presName="composite" presStyleCnt="0"/>
      <dgm:spPr/>
    </dgm:pt>
    <dgm:pt modelId="{32A567BB-6609-400F-882A-7D4B3B479DA7}" type="pres">
      <dgm:prSet presAssocID="{94B258F6-CF6B-4264-82D6-2098CD638999}" presName="parentText" presStyleLbl="alignNode1" presStyleIdx="1" presStyleCnt="3">
        <dgm:presLayoutVars>
          <dgm:chMax val="1"/>
          <dgm:bulletEnabled val="1"/>
        </dgm:presLayoutVars>
      </dgm:prSet>
      <dgm:spPr/>
    </dgm:pt>
    <dgm:pt modelId="{F3570B78-CCE4-44A6-86B8-F7C19A7B0AE7}" type="pres">
      <dgm:prSet presAssocID="{94B258F6-CF6B-4264-82D6-2098CD638999}" presName="descendantText" presStyleLbl="alignAcc1" presStyleIdx="1" presStyleCnt="3">
        <dgm:presLayoutVars>
          <dgm:bulletEnabled val="1"/>
        </dgm:presLayoutVars>
      </dgm:prSet>
      <dgm:spPr/>
    </dgm:pt>
    <dgm:pt modelId="{DC73FC60-724D-4119-B842-47D2357CC237}" type="pres">
      <dgm:prSet presAssocID="{D1363271-E89F-4032-90D3-D4C44460DD0E}" presName="sp" presStyleCnt="0"/>
      <dgm:spPr/>
    </dgm:pt>
    <dgm:pt modelId="{F57BB6B3-9031-497E-A56B-A4FE46E4C076}" type="pres">
      <dgm:prSet presAssocID="{0AF7A167-95F2-4921-B00A-2CDD1F525DB1}" presName="composite" presStyleCnt="0"/>
      <dgm:spPr/>
    </dgm:pt>
    <dgm:pt modelId="{16EAF167-7F52-4CB0-B84E-B1FF9D2F7339}" type="pres">
      <dgm:prSet presAssocID="{0AF7A167-95F2-4921-B00A-2CDD1F525DB1}" presName="parentText" presStyleLbl="alignNode1" presStyleIdx="2" presStyleCnt="3">
        <dgm:presLayoutVars>
          <dgm:chMax val="1"/>
          <dgm:bulletEnabled val="1"/>
        </dgm:presLayoutVars>
      </dgm:prSet>
      <dgm:spPr/>
    </dgm:pt>
    <dgm:pt modelId="{E60F4017-D876-4DA9-B5AC-55804F91CA6A}" type="pres">
      <dgm:prSet presAssocID="{0AF7A167-95F2-4921-B00A-2CDD1F525DB1}" presName="descendantText" presStyleLbl="alignAcc1" presStyleIdx="2" presStyleCnt="3" custScaleY="101488" custLinFactNeighborY="3461">
        <dgm:presLayoutVars>
          <dgm:bulletEnabled val="1"/>
        </dgm:presLayoutVars>
      </dgm:prSet>
      <dgm:spPr/>
    </dgm:pt>
  </dgm:ptLst>
  <dgm:cxnLst>
    <dgm:cxn modelId="{E8B75302-8C9C-4AC1-95BA-E2D32D72A759}" srcId="{94B258F6-CF6B-4264-82D6-2098CD638999}" destId="{9CE7EC85-9B22-4272-B759-618ADE8087A0}" srcOrd="2" destOrd="0" parTransId="{86934A8E-8A14-44A8-97D9-030AC0881DBE}" sibTransId="{1EAB081E-9275-4093-859E-A52BCA3BBBF7}"/>
    <dgm:cxn modelId="{D6DECE03-CA14-46D4-8785-0790FD2BFDA4}" type="presOf" srcId="{94B258F6-CF6B-4264-82D6-2098CD638999}" destId="{32A567BB-6609-400F-882A-7D4B3B479DA7}" srcOrd="0" destOrd="0" presId="urn:microsoft.com/office/officeart/2005/8/layout/chevron2"/>
    <dgm:cxn modelId="{A2B45704-70BE-4C13-81B7-49460D2AAE86}" srcId="{736CD745-ADAB-45BE-BD1A-4F05A3B53BD3}" destId="{A2187CC2-F601-4897-921E-60D67DC6C04C}" srcOrd="2" destOrd="0" parTransId="{A4491BE8-3B53-4DCF-B487-0F158B5D7D2D}" sibTransId="{A388361A-0FAE-4889-B701-1A14C0562006}"/>
    <dgm:cxn modelId="{7E78E806-DD05-4429-A267-01D3695B9470}" type="presOf" srcId="{143A0739-A495-4777-AB93-C63A1E91CC35}" destId="{35656A05-9692-43C6-BD59-AF92B07DD3AB}" srcOrd="0" destOrd="0" presId="urn:microsoft.com/office/officeart/2005/8/layout/chevron2"/>
    <dgm:cxn modelId="{1C533912-4A23-4223-8B50-6398A5F2F289}" srcId="{0AF7A167-95F2-4921-B00A-2CDD1F525DB1}" destId="{158F1172-E948-4292-BFCE-00E8C4A0935D}" srcOrd="1" destOrd="0" parTransId="{E882FE04-E6CC-4880-864F-B2CE66A7B2E0}" sibTransId="{B9CD5567-9524-4818-BDF3-07D41F5567AB}"/>
    <dgm:cxn modelId="{365DA020-C9B3-4D49-91CC-AF27A18CBE55}" type="presOf" srcId="{158F1172-E948-4292-BFCE-00E8C4A0935D}" destId="{E60F4017-D876-4DA9-B5AC-55804F91CA6A}" srcOrd="0" destOrd="1" presId="urn:microsoft.com/office/officeart/2005/8/layout/chevron2"/>
    <dgm:cxn modelId="{6E18593C-7499-4FDD-A948-9ADB45B10A5E}" srcId="{F58F78BE-9462-4CAA-9738-0A8D4D7F7A9E}" destId="{0AF7A167-95F2-4921-B00A-2CDD1F525DB1}" srcOrd="2" destOrd="0" parTransId="{00EB5260-60BA-42DF-A596-1087F9C5B926}" sibTransId="{90903FB9-587F-4237-A04E-CB4A72449900}"/>
    <dgm:cxn modelId="{4C257A5C-DBF5-415F-A1CC-034D02012412}" type="presOf" srcId="{F58F78BE-9462-4CAA-9738-0A8D4D7F7A9E}" destId="{941D9E15-4303-4AC0-B20E-42223D3ACD9E}" srcOrd="0" destOrd="0" presId="urn:microsoft.com/office/officeart/2005/8/layout/chevron2"/>
    <dgm:cxn modelId="{9B179741-BCA2-4278-8F33-7577F22330CF}" srcId="{F58F78BE-9462-4CAA-9738-0A8D4D7F7A9E}" destId="{736CD745-ADAB-45BE-BD1A-4F05A3B53BD3}" srcOrd="0" destOrd="0" parTransId="{E20E47A3-1027-441E-8876-34D47CC890FE}" sibTransId="{103BF6FE-B904-4E9F-8EC8-8F9206E668BD}"/>
    <dgm:cxn modelId="{6D1D0167-2315-4AA2-9860-A9A3BB20F04C}" type="presOf" srcId="{E4C58C7F-C566-4626-AC9B-D5D2F65AE9D8}" destId="{F3570B78-CCE4-44A6-86B8-F7C19A7B0AE7}" srcOrd="0" destOrd="0" presId="urn:microsoft.com/office/officeart/2005/8/layout/chevron2"/>
    <dgm:cxn modelId="{8470AE6A-A3B3-4986-AF49-26CF32090F2F}" srcId="{0AF7A167-95F2-4921-B00A-2CDD1F525DB1}" destId="{142BAD03-E95F-4EA7-A05A-AD612BEE0DB8}" srcOrd="0" destOrd="0" parTransId="{86D58F52-9038-4DF0-8C15-CE5E14A9EDD5}" sibTransId="{E1A2E777-100B-4938-A5C9-4E3DE2C2EFE7}"/>
    <dgm:cxn modelId="{45238B4B-BA53-458E-8B2A-F51394A7592C}" type="presOf" srcId="{736CD745-ADAB-45BE-BD1A-4F05A3B53BD3}" destId="{22C47197-855B-4654-8129-2AC2CD857C60}" srcOrd="0" destOrd="0" presId="urn:microsoft.com/office/officeart/2005/8/layout/chevron2"/>
    <dgm:cxn modelId="{F7B0E353-B35E-47B1-BC48-FC6A9A043D07}" type="presOf" srcId="{9CE7EC85-9B22-4272-B759-618ADE8087A0}" destId="{F3570B78-CCE4-44A6-86B8-F7C19A7B0AE7}" srcOrd="0" destOrd="2" presId="urn:microsoft.com/office/officeart/2005/8/layout/chevron2"/>
    <dgm:cxn modelId="{7129EC73-B7B3-4CA0-A974-0C81546783B9}" srcId="{94B258F6-CF6B-4264-82D6-2098CD638999}" destId="{D87B23F6-B181-4819-9126-60542CC17F06}" srcOrd="1" destOrd="0" parTransId="{CBB35F7E-A4F6-4B19-BBDD-7EE51FD178D3}" sibTransId="{7A068BC3-2A25-414E-9A5E-46C2C4A683A6}"/>
    <dgm:cxn modelId="{8BF8A556-86F9-4982-B294-5C315D98B51C}" srcId="{736CD745-ADAB-45BE-BD1A-4F05A3B53BD3}" destId="{143A0739-A495-4777-AB93-C63A1E91CC35}" srcOrd="0" destOrd="0" parTransId="{844C73D8-1DBE-4EB4-A8F6-03EAE6EE9668}" sibTransId="{465976E7-27E3-4E56-AFE2-A7AFD6260912}"/>
    <dgm:cxn modelId="{C8FC0C77-9C11-4B9F-A591-7191B5525931}" type="presOf" srcId="{142BAD03-E95F-4EA7-A05A-AD612BEE0DB8}" destId="{E60F4017-D876-4DA9-B5AC-55804F91CA6A}" srcOrd="0" destOrd="0" presId="urn:microsoft.com/office/officeart/2005/8/layout/chevron2"/>
    <dgm:cxn modelId="{5C1FC77A-2F5E-4841-A5D9-5B9F78D1EF42}" type="presOf" srcId="{0AF7A167-95F2-4921-B00A-2CDD1F525DB1}" destId="{16EAF167-7F52-4CB0-B84E-B1FF9D2F7339}" srcOrd="0" destOrd="0" presId="urn:microsoft.com/office/officeart/2005/8/layout/chevron2"/>
    <dgm:cxn modelId="{57AA157F-49F5-47EB-9C46-A2C0795BE882}" type="presOf" srcId="{9D0A283C-46E4-48E2-8881-318C2144B001}" destId="{E60F4017-D876-4DA9-B5AC-55804F91CA6A}" srcOrd="0" destOrd="2" presId="urn:microsoft.com/office/officeart/2005/8/layout/chevron2"/>
    <dgm:cxn modelId="{119B9990-93ED-445A-B7EC-2992F66A88BE}" srcId="{F58F78BE-9462-4CAA-9738-0A8D4D7F7A9E}" destId="{94B258F6-CF6B-4264-82D6-2098CD638999}" srcOrd="1" destOrd="0" parTransId="{69D3944A-9D20-4BBD-95CF-17594B0F3D35}" sibTransId="{D1363271-E89F-4032-90D3-D4C44460DD0E}"/>
    <dgm:cxn modelId="{C50C7C98-3BB7-427A-97B6-C99D161C0EB2}" srcId="{0AF7A167-95F2-4921-B00A-2CDD1F525DB1}" destId="{9D0A283C-46E4-48E2-8881-318C2144B001}" srcOrd="2" destOrd="0" parTransId="{DF972866-DD1A-4718-99F9-2A1548886919}" sibTransId="{47B57652-3064-42FA-BBF5-646D852CE4A4}"/>
    <dgm:cxn modelId="{73B64EA9-4C9E-42BB-BF67-A770119DC800}" srcId="{736CD745-ADAB-45BE-BD1A-4F05A3B53BD3}" destId="{7AF4A3C2-2874-4BE5-A937-6832C217268F}" srcOrd="1" destOrd="0" parTransId="{16716191-5880-45C7-8B0F-8F01BF86A958}" sibTransId="{AEF516C0-EE0B-4CF2-B4D6-B5E6C7A78009}"/>
    <dgm:cxn modelId="{7351B9D4-D128-408F-AF8F-441184B824B1}" type="presOf" srcId="{A2187CC2-F601-4897-921E-60D67DC6C04C}" destId="{35656A05-9692-43C6-BD59-AF92B07DD3AB}" srcOrd="0" destOrd="2" presId="urn:microsoft.com/office/officeart/2005/8/layout/chevron2"/>
    <dgm:cxn modelId="{116DB7E9-F240-43B4-9ED8-61A795FA0772}" srcId="{94B258F6-CF6B-4264-82D6-2098CD638999}" destId="{E4C58C7F-C566-4626-AC9B-D5D2F65AE9D8}" srcOrd="0" destOrd="0" parTransId="{1EFAE265-2FC7-4EB6-BB3D-DB662FFB1D6D}" sibTransId="{BB91436D-3E25-48E8-AF3D-FFCC3235A57C}"/>
    <dgm:cxn modelId="{4886ABEB-E484-43BD-89CB-57EC253B7762}" type="presOf" srcId="{7AF4A3C2-2874-4BE5-A937-6832C217268F}" destId="{35656A05-9692-43C6-BD59-AF92B07DD3AB}" srcOrd="0" destOrd="1" presId="urn:microsoft.com/office/officeart/2005/8/layout/chevron2"/>
    <dgm:cxn modelId="{CE9D45F2-CA02-43C4-A216-759D524E641E}" type="presOf" srcId="{D87B23F6-B181-4819-9126-60542CC17F06}" destId="{F3570B78-CCE4-44A6-86B8-F7C19A7B0AE7}" srcOrd="0" destOrd="1" presId="urn:microsoft.com/office/officeart/2005/8/layout/chevron2"/>
    <dgm:cxn modelId="{697D553A-BE4C-4FE3-9672-2952A9EF6BB4}" type="presParOf" srcId="{941D9E15-4303-4AC0-B20E-42223D3ACD9E}" destId="{70B86B96-4C3F-4143-9F77-771EB8A7E39A}" srcOrd="0" destOrd="0" presId="urn:microsoft.com/office/officeart/2005/8/layout/chevron2"/>
    <dgm:cxn modelId="{27D25CAC-E90D-4C8D-916B-FF65A1214084}" type="presParOf" srcId="{70B86B96-4C3F-4143-9F77-771EB8A7E39A}" destId="{22C47197-855B-4654-8129-2AC2CD857C60}" srcOrd="0" destOrd="0" presId="urn:microsoft.com/office/officeart/2005/8/layout/chevron2"/>
    <dgm:cxn modelId="{9E21FC2E-859C-4B88-83D2-0882AFD8539B}" type="presParOf" srcId="{70B86B96-4C3F-4143-9F77-771EB8A7E39A}" destId="{35656A05-9692-43C6-BD59-AF92B07DD3AB}" srcOrd="1" destOrd="0" presId="urn:microsoft.com/office/officeart/2005/8/layout/chevron2"/>
    <dgm:cxn modelId="{2701CD5C-5A7D-4CDE-9186-DA46109EF120}" type="presParOf" srcId="{941D9E15-4303-4AC0-B20E-42223D3ACD9E}" destId="{A751FBB0-3095-410D-AF57-29A6867A8378}" srcOrd="1" destOrd="0" presId="urn:microsoft.com/office/officeart/2005/8/layout/chevron2"/>
    <dgm:cxn modelId="{357ABC05-5B3A-4344-BA18-146E5B057D28}" type="presParOf" srcId="{941D9E15-4303-4AC0-B20E-42223D3ACD9E}" destId="{C1D0AFF8-5A49-497F-8861-767F8ECE6D9F}" srcOrd="2" destOrd="0" presId="urn:microsoft.com/office/officeart/2005/8/layout/chevron2"/>
    <dgm:cxn modelId="{0E1333F9-401E-434A-9220-196A64DAA5A9}" type="presParOf" srcId="{C1D0AFF8-5A49-497F-8861-767F8ECE6D9F}" destId="{32A567BB-6609-400F-882A-7D4B3B479DA7}" srcOrd="0" destOrd="0" presId="urn:microsoft.com/office/officeart/2005/8/layout/chevron2"/>
    <dgm:cxn modelId="{6C229CA2-A111-4CA1-BD26-E705523B07E5}" type="presParOf" srcId="{C1D0AFF8-5A49-497F-8861-767F8ECE6D9F}" destId="{F3570B78-CCE4-44A6-86B8-F7C19A7B0AE7}" srcOrd="1" destOrd="0" presId="urn:microsoft.com/office/officeart/2005/8/layout/chevron2"/>
    <dgm:cxn modelId="{E6FF6F95-A324-4DD7-B034-CD480C8E137B}" type="presParOf" srcId="{941D9E15-4303-4AC0-B20E-42223D3ACD9E}" destId="{DC73FC60-724D-4119-B842-47D2357CC237}" srcOrd="3" destOrd="0" presId="urn:microsoft.com/office/officeart/2005/8/layout/chevron2"/>
    <dgm:cxn modelId="{254DCB4A-F4EC-47CF-8AF9-830511B390F5}" type="presParOf" srcId="{941D9E15-4303-4AC0-B20E-42223D3ACD9E}" destId="{F57BB6B3-9031-497E-A56B-A4FE46E4C076}" srcOrd="4" destOrd="0" presId="urn:microsoft.com/office/officeart/2005/8/layout/chevron2"/>
    <dgm:cxn modelId="{14D413A4-9157-4444-8B61-FE7689F2B786}" type="presParOf" srcId="{F57BB6B3-9031-497E-A56B-A4FE46E4C076}" destId="{16EAF167-7F52-4CB0-B84E-B1FF9D2F7339}" srcOrd="0" destOrd="0" presId="urn:microsoft.com/office/officeart/2005/8/layout/chevron2"/>
    <dgm:cxn modelId="{7622A622-BD98-4A3B-9E9E-AFDB3F663888}" type="presParOf" srcId="{F57BB6B3-9031-497E-A56B-A4FE46E4C076}" destId="{E60F4017-D876-4DA9-B5AC-55804F91CA6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DDD46D-600A-43EB-A894-5270D05D34A9}">
      <dsp:nvSpPr>
        <dsp:cNvPr id="0" name=""/>
        <dsp:cNvSpPr/>
      </dsp:nvSpPr>
      <dsp:spPr>
        <a:xfrm>
          <a:off x="238816" y="18523"/>
          <a:ext cx="3429837" cy="2056857"/>
        </a:xfrm>
        <a:prstGeom prst="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Supporting the </a:t>
          </a:r>
          <a:r>
            <a:rPr lang="en-GB" sz="1900" b="1" kern="1200" dirty="0"/>
            <a:t>highest quality core inclusive </a:t>
          </a:r>
          <a:r>
            <a:rPr lang="en-GB" sz="1900" kern="1200" dirty="0"/>
            <a:t>education delivery</a:t>
          </a:r>
        </a:p>
        <a:p>
          <a:pPr marL="0" lvl="0" algn="ctr" defTabSz="2889250">
            <a:lnSpc>
              <a:spcPct val="90000"/>
            </a:lnSpc>
            <a:spcBef>
              <a:spcPct val="0"/>
            </a:spcBef>
            <a:spcAft>
              <a:spcPct val="35000"/>
            </a:spcAft>
            <a:buNone/>
          </a:pPr>
          <a:endParaRPr lang="en-GB" sz="1900" kern="1200" dirty="0"/>
        </a:p>
      </dsp:txBody>
      <dsp:txXfrm>
        <a:off x="238816" y="18523"/>
        <a:ext cx="3429837" cy="2056857"/>
      </dsp:txXfrm>
    </dsp:sp>
    <dsp:sp modelId="{37DDA921-5B17-4B41-B458-4385E03FB6D4}">
      <dsp:nvSpPr>
        <dsp:cNvPr id="0" name=""/>
        <dsp:cNvSpPr/>
      </dsp:nvSpPr>
      <dsp:spPr>
        <a:xfrm>
          <a:off x="4017144" y="1482"/>
          <a:ext cx="3484898" cy="2090939"/>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Providing </a:t>
          </a:r>
          <a:r>
            <a:rPr lang="en-GB" sz="1900" b="1" kern="1200" dirty="0"/>
            <a:t>additional intervention and support with engagement and integration.</a:t>
          </a:r>
        </a:p>
        <a:p>
          <a:pPr marL="0" lvl="0" algn="ctr" defTabSz="1022350">
            <a:lnSpc>
              <a:spcPct val="90000"/>
            </a:lnSpc>
            <a:spcBef>
              <a:spcPct val="0"/>
            </a:spcBef>
            <a:spcAft>
              <a:spcPct val="35000"/>
            </a:spcAft>
            <a:buNone/>
          </a:pPr>
          <a:endParaRPr lang="en-GB" sz="1900" kern="1200" dirty="0"/>
        </a:p>
      </dsp:txBody>
      <dsp:txXfrm>
        <a:off x="4017144" y="1482"/>
        <a:ext cx="3484898" cy="2090939"/>
      </dsp:txXfrm>
    </dsp:sp>
    <dsp:sp modelId="{BAA893B4-4AA1-4152-8CEB-6A892A8315A9}">
      <dsp:nvSpPr>
        <dsp:cNvPr id="0" name=""/>
        <dsp:cNvSpPr/>
      </dsp:nvSpPr>
      <dsp:spPr>
        <a:xfrm>
          <a:off x="211286" y="2440911"/>
          <a:ext cx="3484898" cy="20909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Ensuring that education inclusion support is part of a </a:t>
          </a:r>
          <a:r>
            <a:rPr lang="en-GB" sz="1900" b="1" kern="1200" dirty="0"/>
            <a:t>broader, holistic, and joined-up offer </a:t>
          </a:r>
          <a:r>
            <a:rPr lang="en-GB" sz="1900" kern="1200" dirty="0"/>
            <a:t>of support of support for young people’s care and health needs. </a:t>
          </a:r>
        </a:p>
        <a:p>
          <a:pPr marL="0" lvl="0" algn="ctr" defTabSz="889000">
            <a:lnSpc>
              <a:spcPct val="90000"/>
            </a:lnSpc>
            <a:spcBef>
              <a:spcPct val="0"/>
            </a:spcBef>
            <a:spcAft>
              <a:spcPct val="35000"/>
            </a:spcAft>
            <a:buNone/>
          </a:pPr>
          <a:endParaRPr lang="en-GB" sz="1900" kern="1200" dirty="0"/>
        </a:p>
      </dsp:txBody>
      <dsp:txXfrm>
        <a:off x="211286" y="2440911"/>
        <a:ext cx="3484898" cy="2090939"/>
      </dsp:txXfrm>
    </dsp:sp>
    <dsp:sp modelId="{B31F8AD9-8C2C-4917-B870-517CF76BE73E}">
      <dsp:nvSpPr>
        <dsp:cNvPr id="0" name=""/>
        <dsp:cNvSpPr/>
      </dsp:nvSpPr>
      <dsp:spPr>
        <a:xfrm>
          <a:off x="4044674" y="2440911"/>
          <a:ext cx="3484898" cy="2090939"/>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Ensuring </a:t>
          </a:r>
          <a:r>
            <a:rPr lang="en-GB" sz="1900" b="1" kern="1200" dirty="0"/>
            <a:t>smooth transition </a:t>
          </a:r>
          <a:r>
            <a:rPr lang="en-GB" sz="1900" kern="1200" dirty="0"/>
            <a:t>between education phases</a:t>
          </a:r>
        </a:p>
        <a:p>
          <a:pPr marL="0" lvl="0" algn="ctr" defTabSz="711200">
            <a:lnSpc>
              <a:spcPct val="90000"/>
            </a:lnSpc>
            <a:spcBef>
              <a:spcPct val="0"/>
            </a:spcBef>
            <a:spcAft>
              <a:spcPct val="35000"/>
            </a:spcAft>
            <a:buNone/>
          </a:pPr>
          <a:endParaRPr lang="en-GB" sz="1900" kern="1200" dirty="0"/>
        </a:p>
      </dsp:txBody>
      <dsp:txXfrm>
        <a:off x="4044674" y="2440911"/>
        <a:ext cx="3484898" cy="20909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C47197-855B-4654-8129-2AC2CD857C60}">
      <dsp:nvSpPr>
        <dsp:cNvPr id="0" name=""/>
        <dsp:cNvSpPr/>
      </dsp:nvSpPr>
      <dsp:spPr>
        <a:xfrm rot="5400000">
          <a:off x="-252143" y="257059"/>
          <a:ext cx="1680954" cy="117666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Nurture</a:t>
          </a:r>
        </a:p>
      </dsp:txBody>
      <dsp:txXfrm rot="-5400000">
        <a:off x="0" y="593250"/>
        <a:ext cx="1176668" cy="504286"/>
      </dsp:txXfrm>
    </dsp:sp>
    <dsp:sp modelId="{35656A05-9692-43C6-BD59-AF92B07DD3AB}">
      <dsp:nvSpPr>
        <dsp:cNvPr id="0" name=""/>
        <dsp:cNvSpPr/>
      </dsp:nvSpPr>
      <dsp:spPr>
        <a:xfrm rot="5400000">
          <a:off x="4079643" y="-2898059"/>
          <a:ext cx="1092620" cy="689857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Structured &amp; evidence-based programme of Whole School Nurture, inc. Boxall Profiling and nurture group training.</a:t>
          </a:r>
        </a:p>
        <a:p>
          <a:pPr marL="171450" lvl="1" indent="-171450" algn="l" defTabSz="711200">
            <a:lnSpc>
              <a:spcPct val="90000"/>
            </a:lnSpc>
            <a:spcBef>
              <a:spcPct val="0"/>
            </a:spcBef>
            <a:spcAft>
              <a:spcPct val="15000"/>
            </a:spcAft>
            <a:buChar char="•"/>
          </a:pPr>
          <a:r>
            <a:rPr lang="en-GB" sz="1600" kern="1200" dirty="0"/>
            <a:t>National Nurturing Schools Award</a:t>
          </a:r>
        </a:p>
        <a:p>
          <a:pPr marL="171450" lvl="1" indent="-171450" algn="l" defTabSz="711200">
            <a:lnSpc>
              <a:spcPct val="90000"/>
            </a:lnSpc>
            <a:spcBef>
              <a:spcPct val="0"/>
            </a:spcBef>
            <a:spcAft>
              <a:spcPct val="15000"/>
            </a:spcAft>
            <a:buChar char="•"/>
          </a:pPr>
          <a:r>
            <a:rPr lang="en-GB" sz="1600" b="1" kern="1200" dirty="0"/>
            <a:t>Nurtureuk</a:t>
          </a:r>
          <a:r>
            <a:rPr lang="en-GB" sz="1600" kern="1200" dirty="0"/>
            <a:t>, 3 year contract</a:t>
          </a:r>
        </a:p>
      </dsp:txBody>
      <dsp:txXfrm rot="-5400000">
        <a:off x="1176668" y="58253"/>
        <a:ext cx="6845234" cy="985946"/>
      </dsp:txXfrm>
    </dsp:sp>
    <dsp:sp modelId="{32A567BB-6609-400F-882A-7D4B3B479DA7}">
      <dsp:nvSpPr>
        <dsp:cNvPr id="0" name=""/>
        <dsp:cNvSpPr/>
      </dsp:nvSpPr>
      <dsp:spPr>
        <a:xfrm rot="5400000">
          <a:off x="-252143" y="1745430"/>
          <a:ext cx="1680954" cy="1176668"/>
        </a:xfrm>
        <a:prstGeom prst="chevron">
          <a:avLst/>
        </a:prstGeom>
        <a:solidFill>
          <a:schemeClr val="accent3">
            <a:lumMod val="60000"/>
            <a:lumOff val="4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Leadership</a:t>
          </a:r>
        </a:p>
      </dsp:txBody>
      <dsp:txXfrm rot="-5400000">
        <a:off x="0" y="2081621"/>
        <a:ext cx="1176668" cy="504286"/>
      </dsp:txXfrm>
    </dsp:sp>
    <dsp:sp modelId="{F3570B78-CCE4-44A6-86B8-F7C19A7B0AE7}">
      <dsp:nvSpPr>
        <dsp:cNvPr id="0" name=""/>
        <dsp:cNvSpPr/>
      </dsp:nvSpPr>
      <dsp:spPr>
        <a:xfrm rot="5400000">
          <a:off x="4079643" y="-1409688"/>
          <a:ext cx="1092620" cy="689857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solidFill>
                <a:srgbClr val="000000"/>
              </a:solidFill>
              <a:effectLst/>
              <a:latin typeface="+mj-lt"/>
              <a:ea typeface="Calibri" panose="020F0502020204030204" pitchFamily="34" charset="0"/>
              <a:cs typeface="ArialMT"/>
            </a:rPr>
            <a:t>Peer-to-peer reviews for school leaders and Inclusion Leadership Development Programmes </a:t>
          </a:r>
          <a:endParaRPr lang="en-GB" sz="1600" kern="1200" dirty="0">
            <a:latin typeface="+mj-lt"/>
          </a:endParaRPr>
        </a:p>
        <a:p>
          <a:pPr marL="171450" lvl="1" indent="-171450" algn="l" defTabSz="711200">
            <a:lnSpc>
              <a:spcPct val="90000"/>
            </a:lnSpc>
            <a:spcBef>
              <a:spcPct val="0"/>
            </a:spcBef>
            <a:spcAft>
              <a:spcPct val="15000"/>
            </a:spcAft>
            <a:buChar char="•"/>
          </a:pPr>
          <a:r>
            <a:rPr lang="en-GB" sz="1600" kern="1200" dirty="0">
              <a:solidFill>
                <a:srgbClr val="000000"/>
              </a:solidFill>
              <a:effectLst/>
              <a:latin typeface="+mj-lt"/>
              <a:ea typeface="Calibri" panose="020F0502020204030204" pitchFamily="34" charset="0"/>
              <a:cs typeface="ArialMT"/>
            </a:rPr>
            <a:t>funded opportunity for up to 15 Inclusion Leaders of Education </a:t>
          </a:r>
          <a:endParaRPr lang="en-GB" sz="1600" kern="1200" dirty="0">
            <a:latin typeface="+mj-lt"/>
          </a:endParaRPr>
        </a:p>
        <a:p>
          <a:pPr marL="171450" lvl="1" indent="-171450" algn="l" defTabSz="711200">
            <a:lnSpc>
              <a:spcPct val="90000"/>
            </a:lnSpc>
            <a:spcBef>
              <a:spcPct val="0"/>
            </a:spcBef>
            <a:spcAft>
              <a:spcPct val="15000"/>
            </a:spcAft>
            <a:buChar char="•"/>
          </a:pPr>
          <a:r>
            <a:rPr lang="en-GB" sz="1600" b="1" kern="1200" dirty="0">
              <a:latin typeface="+mj-lt"/>
            </a:rPr>
            <a:t>LLSE Consortium (LLSE, EDT, </a:t>
          </a:r>
          <a:r>
            <a:rPr lang="en-GB" sz="1600" b="1" kern="1200" dirty="0" err="1">
              <a:latin typeface="+mj-lt"/>
            </a:rPr>
            <a:t>nasen</a:t>
          </a:r>
          <a:r>
            <a:rPr lang="en-GB" sz="1600" b="1" kern="1200" dirty="0">
              <a:latin typeface="+mj-lt"/>
            </a:rPr>
            <a:t>)</a:t>
          </a:r>
          <a:r>
            <a:rPr lang="en-GB" sz="1600" kern="1200" dirty="0">
              <a:latin typeface="+mj-lt"/>
            </a:rPr>
            <a:t>, 2.5 year contract</a:t>
          </a:r>
        </a:p>
      </dsp:txBody>
      <dsp:txXfrm rot="-5400000">
        <a:off x="1176668" y="1546624"/>
        <a:ext cx="6845234" cy="985946"/>
      </dsp:txXfrm>
    </dsp:sp>
    <dsp:sp modelId="{16EAF167-7F52-4CB0-B84E-B1FF9D2F7339}">
      <dsp:nvSpPr>
        <dsp:cNvPr id="0" name=""/>
        <dsp:cNvSpPr/>
      </dsp:nvSpPr>
      <dsp:spPr>
        <a:xfrm rot="5400000">
          <a:off x="-252143" y="3241930"/>
          <a:ext cx="1680954" cy="1176668"/>
        </a:xfrm>
        <a:prstGeom prst="chevron">
          <a:avLst/>
        </a:prstGeom>
        <a:solidFill>
          <a:schemeClr val="accent2">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Supported Employment</a:t>
          </a:r>
        </a:p>
      </dsp:txBody>
      <dsp:txXfrm rot="-5400000">
        <a:off x="0" y="3578121"/>
        <a:ext cx="1176668" cy="504286"/>
      </dsp:txXfrm>
    </dsp:sp>
    <dsp:sp modelId="{E60F4017-D876-4DA9-B5AC-55804F91CA6A}">
      <dsp:nvSpPr>
        <dsp:cNvPr id="0" name=""/>
        <dsp:cNvSpPr/>
      </dsp:nvSpPr>
      <dsp:spPr>
        <a:xfrm rot="5400000">
          <a:off x="4071514" y="124627"/>
          <a:ext cx="1108878" cy="689857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Programme of training and consultancy support to embed SE approaches in school careers plans.</a:t>
          </a:r>
        </a:p>
        <a:p>
          <a:pPr marL="171450" lvl="1" indent="-171450" algn="l" defTabSz="711200">
            <a:lnSpc>
              <a:spcPct val="90000"/>
            </a:lnSpc>
            <a:spcBef>
              <a:spcPct val="0"/>
            </a:spcBef>
            <a:spcAft>
              <a:spcPct val="15000"/>
            </a:spcAft>
            <a:buChar char="•"/>
          </a:pPr>
          <a:r>
            <a:rPr lang="en-GB" sz="1600" kern="1200" dirty="0"/>
            <a:t>Includes Travel Training, employer engagement, vocational profiling etc.</a:t>
          </a:r>
        </a:p>
        <a:p>
          <a:pPr marL="171450" lvl="1" indent="-171450" algn="l" defTabSz="711200">
            <a:lnSpc>
              <a:spcPct val="90000"/>
            </a:lnSpc>
            <a:spcBef>
              <a:spcPct val="0"/>
            </a:spcBef>
            <a:spcAft>
              <a:spcPct val="15000"/>
            </a:spcAft>
            <a:buChar char="•"/>
          </a:pPr>
          <a:r>
            <a:rPr lang="en-GB" sz="1600" b="1" kern="1200" dirty="0"/>
            <a:t>Specialist Employment Service</a:t>
          </a:r>
          <a:r>
            <a:rPr lang="en-GB" sz="1600" kern="1200" dirty="0"/>
            <a:t>, 3 year contract.</a:t>
          </a:r>
        </a:p>
      </dsp:txBody>
      <dsp:txXfrm rot="-5400000">
        <a:off x="1176668" y="3073605"/>
        <a:ext cx="6844440" cy="100061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0.83154</cdr:x>
      <cdr:y>0.42258</cdr:y>
    </cdr:from>
    <cdr:to>
      <cdr:x>0.89183</cdr:x>
      <cdr:y>0.47202</cdr:y>
    </cdr:to>
    <cdr:sp macro="" textlink="">
      <cdr:nvSpPr>
        <cdr:cNvPr id="2" name="TextBox 1">
          <a:extLst xmlns:a="http://schemas.openxmlformats.org/drawingml/2006/main">
            <a:ext uri="{FF2B5EF4-FFF2-40B4-BE49-F238E27FC236}">
              <a16:creationId xmlns:a16="http://schemas.microsoft.com/office/drawing/2014/main" id="{5228BC65-C476-4379-A4A0-6384FEF8E97E}"/>
            </a:ext>
          </a:extLst>
        </cdr:cNvPr>
        <cdr:cNvSpPr txBox="1"/>
      </cdr:nvSpPr>
      <cdr:spPr>
        <a:xfrm xmlns:a="http://schemas.openxmlformats.org/drawingml/2006/main">
          <a:off x="6625949" y="2367725"/>
          <a:ext cx="480392" cy="2769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t>10%</a:t>
          </a:r>
        </a:p>
      </cdr:txBody>
    </cdr:sp>
  </cdr:relSizeAnchor>
</c:userShapes>
</file>

<file path=ppt/drawings/drawing2.xml><?xml version="1.0" encoding="utf-8"?>
<c:userShapes xmlns:c="http://schemas.openxmlformats.org/drawingml/2006/chart">
  <cdr:relSizeAnchor xmlns:cdr="http://schemas.openxmlformats.org/drawingml/2006/chartDrawing">
    <cdr:from>
      <cdr:x>0.7933</cdr:x>
      <cdr:y>0.18735</cdr:y>
    </cdr:from>
    <cdr:to>
      <cdr:x>0.85359</cdr:x>
      <cdr:y>0.23856</cdr:y>
    </cdr:to>
    <cdr:sp macro="" textlink="">
      <cdr:nvSpPr>
        <cdr:cNvPr id="2" name="TextBox 1">
          <a:extLst xmlns:a="http://schemas.openxmlformats.org/drawingml/2006/main">
            <a:ext uri="{FF2B5EF4-FFF2-40B4-BE49-F238E27FC236}">
              <a16:creationId xmlns:a16="http://schemas.microsoft.com/office/drawing/2014/main" id="{3B7E13D8-C20C-4EF6-9C6F-0135DC154B66}"/>
            </a:ext>
          </a:extLst>
        </cdr:cNvPr>
        <cdr:cNvSpPr txBox="1"/>
      </cdr:nvSpPr>
      <cdr:spPr>
        <a:xfrm xmlns:a="http://schemas.openxmlformats.org/drawingml/2006/main">
          <a:off x="6321227" y="1013270"/>
          <a:ext cx="480392"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100" dirty="0"/>
            <a:t>11%</a:t>
          </a:r>
        </a:p>
      </cdr:txBody>
    </cdr:sp>
  </cdr:relSizeAnchor>
  <cdr:relSizeAnchor xmlns:cdr="http://schemas.openxmlformats.org/drawingml/2006/chartDrawing">
    <cdr:from>
      <cdr:x>0.85656</cdr:x>
      <cdr:y>0.38706</cdr:y>
    </cdr:from>
    <cdr:to>
      <cdr:x>0.91685</cdr:x>
      <cdr:y>0.43827</cdr:y>
    </cdr:to>
    <cdr:sp macro="" textlink="">
      <cdr:nvSpPr>
        <cdr:cNvPr id="3" name="TextBox 1">
          <a:extLst xmlns:a="http://schemas.openxmlformats.org/drawingml/2006/main">
            <a:ext uri="{FF2B5EF4-FFF2-40B4-BE49-F238E27FC236}">
              <a16:creationId xmlns:a16="http://schemas.microsoft.com/office/drawing/2014/main" id="{8B218CC9-5CB3-4D11-8C90-3DE07B1B23E8}"/>
            </a:ext>
          </a:extLst>
        </cdr:cNvPr>
        <cdr:cNvSpPr txBox="1"/>
      </cdr:nvSpPr>
      <cdr:spPr>
        <a:xfrm xmlns:a="http://schemas.openxmlformats.org/drawingml/2006/main">
          <a:off x="6825283" y="2093390"/>
          <a:ext cx="480392"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dirty="0"/>
            <a:t>9</a:t>
          </a:r>
          <a:r>
            <a:rPr lang="en-GB" sz="1100" dirty="0"/>
            <a:t>%</a:t>
          </a:r>
        </a:p>
      </cdr:txBody>
    </cdr:sp>
  </cdr:relSizeAnchor>
  <cdr:relSizeAnchor xmlns:cdr="http://schemas.openxmlformats.org/drawingml/2006/chartDrawing">
    <cdr:from>
      <cdr:x>0.83842</cdr:x>
      <cdr:y>0.4655</cdr:y>
    </cdr:from>
    <cdr:to>
      <cdr:x>0.89871</cdr:x>
      <cdr:y>0.51672</cdr:y>
    </cdr:to>
    <cdr:sp macro="" textlink="">
      <cdr:nvSpPr>
        <cdr:cNvPr id="4" name="TextBox 1">
          <a:extLst xmlns:a="http://schemas.openxmlformats.org/drawingml/2006/main">
            <a:ext uri="{FF2B5EF4-FFF2-40B4-BE49-F238E27FC236}">
              <a16:creationId xmlns:a16="http://schemas.microsoft.com/office/drawing/2014/main" id="{7DC3AB07-2EB1-4BB0-8531-033DC481633B}"/>
            </a:ext>
          </a:extLst>
        </cdr:cNvPr>
        <cdr:cNvSpPr txBox="1"/>
      </cdr:nvSpPr>
      <cdr:spPr>
        <a:xfrm xmlns:a="http://schemas.openxmlformats.org/drawingml/2006/main">
          <a:off x="6680759" y="2517637"/>
          <a:ext cx="480392"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dirty="0"/>
            <a:t>7</a:t>
          </a:r>
          <a:r>
            <a:rPr lang="en-GB" sz="1100" dirty="0"/>
            <a:t>%</a:t>
          </a:r>
        </a:p>
      </cdr:txBody>
    </cdr:sp>
  </cdr:relSizeAnchor>
</c:userShapes>
</file>

<file path=ppt/drawings/drawing3.xml><?xml version="1.0" encoding="utf-8"?>
<c:userShapes xmlns:c="http://schemas.openxmlformats.org/drawingml/2006/chart">
  <cdr:relSizeAnchor xmlns:cdr="http://schemas.openxmlformats.org/drawingml/2006/chartDrawing">
    <cdr:from>
      <cdr:x>0.82963</cdr:x>
      <cdr:y>0.43595</cdr:y>
    </cdr:from>
    <cdr:to>
      <cdr:x>0.89278</cdr:x>
      <cdr:y>0.48792</cdr:y>
    </cdr:to>
    <cdr:sp macro="" textlink="">
      <cdr:nvSpPr>
        <cdr:cNvPr id="2" name="TextBox 1">
          <a:extLst xmlns:a="http://schemas.openxmlformats.org/drawingml/2006/main">
            <a:ext uri="{FF2B5EF4-FFF2-40B4-BE49-F238E27FC236}">
              <a16:creationId xmlns:a16="http://schemas.microsoft.com/office/drawing/2014/main" id="{C8C28F89-BCF6-4349-B9F9-A58D2B76B2E3}"/>
            </a:ext>
          </a:extLst>
        </cdr:cNvPr>
        <cdr:cNvSpPr txBox="1"/>
      </cdr:nvSpPr>
      <cdr:spPr>
        <a:xfrm xmlns:a="http://schemas.openxmlformats.org/drawingml/2006/main">
          <a:off x="6312024" y="2323471"/>
          <a:ext cx="480392" cy="276999"/>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200" dirty="0"/>
            <a:t>12</a:t>
          </a:r>
          <a:r>
            <a:rPr lang="en-GB" sz="1100" dirty="0"/>
            <a:t>%</a:t>
          </a:r>
        </a:p>
      </cdr:txBody>
    </cdr:sp>
  </cdr:relSizeAnchor>
</c:userShapes>
</file>

<file path=ppt/drawings/drawing4.xml><?xml version="1.0" encoding="utf-8"?>
<c:userShapes xmlns:c="http://schemas.openxmlformats.org/drawingml/2006/chart">
  <cdr:relSizeAnchor xmlns:cdr="http://schemas.openxmlformats.org/drawingml/2006/chartDrawing">
    <cdr:from>
      <cdr:x>0.8363</cdr:x>
      <cdr:y>0.54842</cdr:y>
    </cdr:from>
    <cdr:to>
      <cdr:x>0.89826</cdr:x>
      <cdr:y>0.60093</cdr:y>
    </cdr:to>
    <cdr:sp macro="" textlink="">
      <cdr:nvSpPr>
        <cdr:cNvPr id="2" name="TextBox 1">
          <a:extLst xmlns:a="http://schemas.openxmlformats.org/drawingml/2006/main">
            <a:ext uri="{FF2B5EF4-FFF2-40B4-BE49-F238E27FC236}">
              <a16:creationId xmlns:a16="http://schemas.microsoft.com/office/drawing/2014/main" id="{80A3502D-EE21-41E9-8834-5013758D9460}"/>
            </a:ext>
          </a:extLst>
        </cdr:cNvPr>
        <cdr:cNvSpPr txBox="1"/>
      </cdr:nvSpPr>
      <cdr:spPr>
        <a:xfrm xmlns:a="http://schemas.openxmlformats.org/drawingml/2006/main">
          <a:off x="6483146" y="2892652"/>
          <a:ext cx="480392" cy="276999"/>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100" dirty="0"/>
            <a:t>12%</a:t>
          </a:r>
        </a:p>
      </cdr:txBody>
    </cdr:sp>
  </cdr:relSizeAnchor>
</c:userShapes>
</file>

<file path=ppt/drawings/drawing5.xml><?xml version="1.0" encoding="utf-8"?>
<c:userShapes xmlns:c="http://schemas.openxmlformats.org/drawingml/2006/chart">
  <cdr:relSizeAnchor xmlns:cdr="http://schemas.openxmlformats.org/drawingml/2006/chartDrawing">
    <cdr:from>
      <cdr:x>0.83403</cdr:x>
      <cdr:y>0.22781</cdr:y>
    </cdr:from>
    <cdr:to>
      <cdr:x>0.89406</cdr:x>
      <cdr:y>0.27767</cdr:y>
    </cdr:to>
    <cdr:sp macro="" textlink="">
      <cdr:nvSpPr>
        <cdr:cNvPr id="2" name="TextBox 1">
          <a:extLst xmlns:a="http://schemas.openxmlformats.org/drawingml/2006/main">
            <a:ext uri="{FF2B5EF4-FFF2-40B4-BE49-F238E27FC236}">
              <a16:creationId xmlns:a16="http://schemas.microsoft.com/office/drawing/2014/main" id="{93939318-8A5D-4902-BB78-7CCDAB78EEAC}"/>
            </a:ext>
          </a:extLst>
        </cdr:cNvPr>
        <cdr:cNvSpPr txBox="1"/>
      </cdr:nvSpPr>
      <cdr:spPr>
        <a:xfrm xmlns:a="http://schemas.openxmlformats.org/drawingml/2006/main">
          <a:off x="6674971" y="1265562"/>
          <a:ext cx="480392"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dirty="0"/>
            <a:t>9</a:t>
          </a:r>
          <a:r>
            <a:rPr lang="en-GB" sz="1100" dirty="0"/>
            <a:t>%</a:t>
          </a:r>
        </a:p>
      </cdr:txBody>
    </cdr:sp>
  </cdr:relSizeAnchor>
  <cdr:relSizeAnchor xmlns:cdr="http://schemas.openxmlformats.org/drawingml/2006/chartDrawing">
    <cdr:from>
      <cdr:x>0.86405</cdr:x>
      <cdr:y>0.51668</cdr:y>
    </cdr:from>
    <cdr:to>
      <cdr:x>0.92407</cdr:x>
      <cdr:y>0.56654</cdr:y>
    </cdr:to>
    <cdr:sp macro="" textlink="">
      <cdr:nvSpPr>
        <cdr:cNvPr id="3" name="TextBox 1">
          <a:extLst xmlns:a="http://schemas.openxmlformats.org/drawingml/2006/main">
            <a:ext uri="{FF2B5EF4-FFF2-40B4-BE49-F238E27FC236}">
              <a16:creationId xmlns:a16="http://schemas.microsoft.com/office/drawing/2014/main" id="{84226743-F497-4732-A52A-C1369784AD50}"/>
            </a:ext>
          </a:extLst>
        </cdr:cNvPr>
        <cdr:cNvSpPr txBox="1"/>
      </cdr:nvSpPr>
      <cdr:spPr>
        <a:xfrm xmlns:a="http://schemas.openxmlformats.org/drawingml/2006/main">
          <a:off x="6915167" y="2870406"/>
          <a:ext cx="480392"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dirty="0"/>
            <a:t>5</a:t>
          </a:r>
          <a:r>
            <a:rPr lang="en-GB" sz="1100" dirty="0"/>
            <a:t>%</a:t>
          </a:r>
        </a:p>
      </cdr:txBody>
    </cdr:sp>
  </cdr:relSizeAnchor>
  <cdr:relSizeAnchor xmlns:cdr="http://schemas.openxmlformats.org/drawingml/2006/chartDrawing">
    <cdr:from>
      <cdr:x>0.86077</cdr:x>
      <cdr:y>0.45429</cdr:y>
    </cdr:from>
    <cdr:to>
      <cdr:x>0.92079</cdr:x>
      <cdr:y>0.50415</cdr:y>
    </cdr:to>
    <cdr:sp macro="" textlink="">
      <cdr:nvSpPr>
        <cdr:cNvPr id="4" name="TextBox 1">
          <a:extLst xmlns:a="http://schemas.openxmlformats.org/drawingml/2006/main">
            <a:ext uri="{FF2B5EF4-FFF2-40B4-BE49-F238E27FC236}">
              <a16:creationId xmlns:a16="http://schemas.microsoft.com/office/drawing/2014/main" id="{9C52E591-AA57-4D21-90C2-05FEBBE91481}"/>
            </a:ext>
          </a:extLst>
        </cdr:cNvPr>
        <cdr:cNvSpPr txBox="1"/>
      </cdr:nvSpPr>
      <cdr:spPr>
        <a:xfrm xmlns:a="http://schemas.openxmlformats.org/drawingml/2006/main">
          <a:off x="6888912" y="2523796"/>
          <a:ext cx="480392"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dirty="0"/>
            <a:t>3</a:t>
          </a:r>
          <a:r>
            <a:rPr lang="en-GB" sz="1100" dirty="0"/>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9FDAE120-7734-4387-95F5-BBB78D284473}" type="datetimeFigureOut">
              <a:rPr lang="en-GB" smtClean="0"/>
              <a:t>10/11/2021</a:t>
            </a:fld>
            <a:endParaRPr lang="en-GB"/>
          </a:p>
        </p:txBody>
      </p:sp>
      <p:sp>
        <p:nvSpPr>
          <p:cNvPr id="4" name="Footer Placeholder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5A7D3AC7-C2A6-4CF0-8D95-4270AC24DC27}" type="slidenum">
              <a:rPr lang="en-GB" smtClean="0"/>
              <a:t>‹#›</a:t>
            </a:fld>
            <a:endParaRPr lang="en-GB"/>
          </a:p>
        </p:txBody>
      </p:sp>
    </p:spTree>
    <p:extLst>
      <p:ext uri="{BB962C8B-B14F-4D97-AF65-F5344CB8AC3E}">
        <p14:creationId xmlns:p14="http://schemas.microsoft.com/office/powerpoint/2010/main" val="2350155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603"/>
          </a:xfrm>
          <a:prstGeom prst="rect">
            <a:avLst/>
          </a:prstGeom>
        </p:spPr>
        <p:txBody>
          <a:bodyPr vert="horz" lIns="91577" tIns="45789" rIns="91577" bIns="45789" rtlCol="0"/>
          <a:lstStyle>
            <a:lvl1pPr algn="l">
              <a:defRPr sz="1200"/>
            </a:lvl1pPr>
          </a:lstStyle>
          <a:p>
            <a:endParaRPr lang="en-GB"/>
          </a:p>
        </p:txBody>
      </p:sp>
      <p:sp>
        <p:nvSpPr>
          <p:cNvPr id="3" name="Date Placeholder 2"/>
          <p:cNvSpPr>
            <a:spLocks noGrp="1"/>
          </p:cNvSpPr>
          <p:nvPr>
            <p:ph type="dt" idx="1"/>
          </p:nvPr>
        </p:nvSpPr>
        <p:spPr>
          <a:xfrm>
            <a:off x="3855981" y="0"/>
            <a:ext cx="2951217" cy="497603"/>
          </a:xfrm>
          <a:prstGeom prst="rect">
            <a:avLst/>
          </a:prstGeom>
        </p:spPr>
        <p:txBody>
          <a:bodyPr vert="horz" lIns="91577" tIns="45789" rIns="91577" bIns="45789" rtlCol="0"/>
          <a:lstStyle>
            <a:lvl1pPr algn="r">
              <a:defRPr sz="1200"/>
            </a:lvl1pPr>
          </a:lstStyle>
          <a:p>
            <a:fld id="{4EEDCF24-13EC-4437-8F24-82A21ACF334F}" type="datetimeFigureOut">
              <a:rPr lang="en-GB" smtClean="0"/>
              <a:t>10/11/2021</a:t>
            </a:fld>
            <a:endParaRPr lang="en-GB"/>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577" tIns="45789" rIns="91577" bIns="45789" rtlCol="0" anchor="ctr"/>
          <a:lstStyle/>
          <a:p>
            <a:endParaRPr lang="en-GB"/>
          </a:p>
        </p:txBody>
      </p:sp>
      <p:sp>
        <p:nvSpPr>
          <p:cNvPr id="5" name="Notes Placeholder 4"/>
          <p:cNvSpPr>
            <a:spLocks noGrp="1"/>
          </p:cNvSpPr>
          <p:nvPr>
            <p:ph type="body" sz="quarter" idx="3"/>
          </p:nvPr>
        </p:nvSpPr>
        <p:spPr>
          <a:xfrm>
            <a:off x="680562" y="4721662"/>
            <a:ext cx="5447666" cy="4473654"/>
          </a:xfrm>
          <a:prstGeom prst="rect">
            <a:avLst/>
          </a:prstGeom>
        </p:spPr>
        <p:txBody>
          <a:bodyPr vert="horz" lIns="91577" tIns="45789" rIns="91577" bIns="457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1733"/>
            <a:ext cx="2951217" cy="497602"/>
          </a:xfrm>
          <a:prstGeom prst="rect">
            <a:avLst/>
          </a:prstGeom>
        </p:spPr>
        <p:txBody>
          <a:bodyPr vert="horz" lIns="91577" tIns="45789" rIns="91577" bIns="45789" rtlCol="0" anchor="b"/>
          <a:lstStyle>
            <a:lvl1pPr algn="l">
              <a:defRPr sz="1200"/>
            </a:lvl1pPr>
          </a:lstStyle>
          <a:p>
            <a:endParaRPr lang="en-GB"/>
          </a:p>
        </p:txBody>
      </p:sp>
      <p:sp>
        <p:nvSpPr>
          <p:cNvPr id="7" name="Slide Number Placeholder 6"/>
          <p:cNvSpPr>
            <a:spLocks noGrp="1"/>
          </p:cNvSpPr>
          <p:nvPr>
            <p:ph type="sldNum" sz="quarter" idx="5"/>
          </p:nvPr>
        </p:nvSpPr>
        <p:spPr>
          <a:xfrm>
            <a:off x="3855981" y="9441733"/>
            <a:ext cx="2951217" cy="497602"/>
          </a:xfrm>
          <a:prstGeom prst="rect">
            <a:avLst/>
          </a:prstGeom>
        </p:spPr>
        <p:txBody>
          <a:bodyPr vert="horz" lIns="91577" tIns="45789" rIns="91577" bIns="45789" rtlCol="0" anchor="b"/>
          <a:lstStyle>
            <a:lvl1pPr algn="r">
              <a:defRPr sz="1200"/>
            </a:lvl1pPr>
          </a:lstStyle>
          <a:p>
            <a:fld id="{02E8BADD-553A-41AE-9AE3-C012E455B462}" type="slidenum">
              <a:rPr lang="en-GB" smtClean="0"/>
              <a:t>‹#›</a:t>
            </a:fld>
            <a:endParaRPr lang="en-GB"/>
          </a:p>
        </p:txBody>
      </p:sp>
    </p:spTree>
    <p:extLst>
      <p:ext uri="{BB962C8B-B14F-4D97-AF65-F5344CB8AC3E}">
        <p14:creationId xmlns:p14="http://schemas.microsoft.com/office/powerpoint/2010/main" val="2280004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1</a:t>
            </a:fld>
            <a:endParaRPr lang="en-GB" dirty="0"/>
          </a:p>
        </p:txBody>
      </p:sp>
    </p:spTree>
    <p:extLst>
      <p:ext uri="{BB962C8B-B14F-4D97-AF65-F5344CB8AC3E}">
        <p14:creationId xmlns:p14="http://schemas.microsoft.com/office/powerpoint/2010/main" val="1905822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31</a:t>
            </a:fld>
            <a:endParaRPr lang="en-GB" dirty="0"/>
          </a:p>
        </p:txBody>
      </p:sp>
    </p:spTree>
    <p:extLst>
      <p:ext uri="{BB962C8B-B14F-4D97-AF65-F5344CB8AC3E}">
        <p14:creationId xmlns:p14="http://schemas.microsoft.com/office/powerpoint/2010/main" val="3371259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5</a:t>
            </a:fld>
            <a:endParaRPr lang="en-GB" dirty="0"/>
          </a:p>
        </p:txBody>
      </p:sp>
    </p:spTree>
    <p:extLst>
      <p:ext uri="{BB962C8B-B14F-4D97-AF65-F5344CB8AC3E}">
        <p14:creationId xmlns:p14="http://schemas.microsoft.com/office/powerpoint/2010/main" val="422882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13</a:t>
            </a:fld>
            <a:endParaRPr lang="en-GB" dirty="0"/>
          </a:p>
        </p:txBody>
      </p:sp>
    </p:spTree>
    <p:extLst>
      <p:ext uri="{BB962C8B-B14F-4D97-AF65-F5344CB8AC3E}">
        <p14:creationId xmlns:p14="http://schemas.microsoft.com/office/powerpoint/2010/main" val="4147535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CATIE is based upon the LGA / ISOS principles and refines them into 4 key areas for focus in Kent:</a:t>
            </a:r>
          </a:p>
          <a:p>
            <a:pPr marL="0" indent="0">
              <a:buNone/>
            </a:pPr>
            <a:endParaRPr lang="en-GB" dirty="0"/>
          </a:p>
          <a:p>
            <a:pPr marL="171450" indent="-171450">
              <a:buFont typeface="Arial" panose="020B0604020202020204" pitchFamily="34" charset="0"/>
              <a:buChar char="•"/>
            </a:pPr>
            <a:r>
              <a:rPr lang="en-GB" dirty="0"/>
              <a:t>Core inclusive education delivery (Combining MCS, training and peer support)</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Additional intervention and support with education inclusion – alternative provision funding, Kent Health needs, local authority inclusion and attendance support – supporting attendance in school.</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Linked to a broader, holistic offer (multi-agency) – integrated children’s service, early help services, broader multi-agency partnerships – Health (mental health, ND pathway).</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Smooth and effective transitions – identified by Kent leaders as a key priority underpinning all other elements.</a:t>
            </a:r>
          </a:p>
          <a:p>
            <a:pPr marL="228600" indent="-228600">
              <a:buAutoNum type="arabicPeriod"/>
            </a:pPr>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25</a:t>
            </a:fld>
            <a:endParaRPr lang="en-GB"/>
          </a:p>
        </p:txBody>
      </p:sp>
    </p:spTree>
    <p:extLst>
      <p:ext uri="{BB962C8B-B14F-4D97-AF65-F5344CB8AC3E}">
        <p14:creationId xmlns:p14="http://schemas.microsoft.com/office/powerpoint/2010/main" val="3311258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Diagram takes the previous models and ‘tiers’ them to show how the different inclusion commissions / service developments could align across this continuum of provision.   Areas in bold indicate those where commissioning is co-ordinating / leading; many of the other areas will be support / contribution from commissioning and led by the services. </a:t>
            </a:r>
          </a:p>
          <a:p>
            <a:endParaRPr lang="en-GB" dirty="0"/>
          </a:p>
          <a:p>
            <a:r>
              <a:rPr lang="en-GB" dirty="0"/>
              <a:t>(Core Inclusive Delivery shown as two related boxes here – whole-school activity (universal) and SEN-focussed (i.e. delivery around the MCS).  </a:t>
            </a:r>
          </a:p>
          <a:p>
            <a:r>
              <a:rPr lang="en-GB" dirty="0"/>
              <a:t>Brief overview of the upcoming priorities: (bottom up)</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a) </a:t>
            </a:r>
            <a:r>
              <a:rPr lang="en-GB" sz="1200" b="1" dirty="0">
                <a:effectLst/>
                <a:latin typeface="Arial" panose="020B0604020202020204" pitchFamily="34" charset="0"/>
                <a:ea typeface="Calibri" panose="020F0502020204030204" pitchFamily="34" charset="0"/>
                <a:cs typeface="Times New Roman" panose="02020603050405020304" pitchFamily="18" charset="0"/>
              </a:rPr>
              <a:t>Whole School Approaches</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In addition to Nurture, KSE and Leadership</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SPELL Training: (whole school approach re. ASC awareness) initial bank of trainers – STLS/SRP leads, looking to phase roll-out (learning from early implementation from SRP leads).  Supported by Tizard Centre at UKC – may need further commissioning of additional trainers / materials.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SLCN: Funding 4 x Locality Network roles within the SCLN ‘Scheme for Schools – Balanced System’ – 5 year plan to develop capacity within schools.  Additional locality roles to help connect the roll out of the offer to local schools.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EEF Cohorts – ‘SEND &amp; Learning Behaviours’, fully funded. 2 cohorts taken place, </a:t>
            </a:r>
            <a:r>
              <a:rPr lang="en-GB" sz="1200" dirty="0" err="1">
                <a:effectLst/>
                <a:latin typeface="Arial" panose="020B0604020202020204" pitchFamily="34" charset="0"/>
                <a:ea typeface="Calibri" panose="020F0502020204030204" pitchFamily="34" charset="0"/>
                <a:cs typeface="Times New Roman" panose="02020603050405020304" pitchFamily="18" charset="0"/>
              </a:rPr>
              <a:t>approx</a:t>
            </a:r>
            <a:r>
              <a:rPr lang="en-GB" sz="1200" dirty="0">
                <a:effectLst/>
                <a:latin typeface="Arial" panose="020B0604020202020204" pitchFamily="34" charset="0"/>
                <a:ea typeface="Calibri" panose="020F0502020204030204" pitchFamily="34" charset="0"/>
                <a:cs typeface="Times New Roman" panose="02020603050405020304" pitchFamily="18" charset="0"/>
              </a:rPr>
              <a:t> 50 schools, further two cohorts planned for later in Autumn.  Potential for further cohorts next year – awaiting feedback and data.</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Core Training offer </a:t>
            </a:r>
            <a:r>
              <a:rPr lang="en-GB" sz="1200" dirty="0">
                <a:effectLst/>
                <a:latin typeface="Arial" panose="020B0604020202020204" pitchFamily="34" charset="0"/>
                <a:ea typeface="Calibri" panose="020F0502020204030204" pitchFamily="34" charset="0"/>
                <a:cs typeface="Times New Roman" panose="02020603050405020304" pitchFamily="18" charset="0"/>
              </a:rPr>
              <a:t>– building on work begun last year, aim to develop a graduated pathway.  Will feed directly into STLS review and may identify further areas for commissioning.  Needed to progress at pace to align with STLS review – which sits across both the core inclusive education delivery (training, IAG as well as potentially within Locality Resources).  Already aware of some likely priorities that may need commissioning from core training review – WSOA priority around ASC targeted training.  Some need to be partnership led – e.g. relationship with ND Pathway / pilot work underway and link to ASC commissioning for schools.</a:t>
            </a: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Inclusion Resource Directory &amp; MCS Online Training Resource</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 Aim to bring together information about training / support opportunities into one place for schools (signposting, not live dates). Scoping document now in place, looking to progress through the CCS Framework using our existing provider of the KCC directories.  Support longer-term from Sharon’s team in maintaining.  Also looking to develop online training resource for schools &amp; governors re. MCS and application – building on feedback from early pilot sessions in Spring.</a:t>
            </a: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d) Provision Planning Software</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 Currently c.100 schools use </a:t>
            </a:r>
            <a:r>
              <a:rPr lang="en-GB" sz="1200" dirty="0" err="1">
                <a:effectLst/>
                <a:latin typeface="Arial" panose="020B0604020202020204" pitchFamily="34" charset="0"/>
                <a:ea typeface="Calibri" panose="020F0502020204030204" pitchFamily="34" charset="0"/>
                <a:cs typeface="Times New Roman" panose="02020603050405020304" pitchFamily="18" charset="0"/>
              </a:rPr>
              <a:t>Edukey</a:t>
            </a:r>
            <a:r>
              <a:rPr lang="en-GB" sz="1200" dirty="0">
                <a:effectLst/>
                <a:latin typeface="Arial" panose="020B0604020202020204" pitchFamily="34" charset="0"/>
                <a:ea typeface="Calibri" panose="020F0502020204030204" pitchFamily="34" charset="0"/>
                <a:cs typeface="Times New Roman" panose="02020603050405020304" pitchFamily="18" charset="0"/>
              </a:rPr>
              <a:t> (although other options available) – software that supports provision planning within schools, also has wider potential benefits to the LA in being able to analyse anonymised data from the system to identify needs, trends, potential commissioning gaps etc.  Surveyed existing school users with positive feedback; needs further scoping re. licences.</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e) Parents and Carers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Family Charter, Engagement Award and Training – in development with PACT.  First draft of Family Charter has been drafted, then PACT to work with us in defining further training / guidance for schools in working with parents/carers and then an award to recognise good practice.  Early stages of development.</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Looking at a parent/carer online resource around the Parent version of the Mainstream Core Standards to complement, support families in understanding / using, variety of routes to access the document etc.</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f) </a:t>
            </a:r>
            <a:r>
              <a:rPr lang="en-GB" sz="1200" b="1" dirty="0">
                <a:effectLst/>
                <a:latin typeface="Arial" panose="020B0604020202020204" pitchFamily="34" charset="0"/>
                <a:ea typeface="Calibri" panose="020F0502020204030204" pitchFamily="34" charset="0"/>
                <a:cs typeface="Times New Roman" panose="02020603050405020304" pitchFamily="18" charset="0"/>
              </a:rPr>
              <a:t>Best Practice Guidance</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Currently being scoped with TEP – would have application across a number of these commissions.  Suggestion to look at an Inclusion Quality Mark for schools too, based on practice in other areas.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g) </a:t>
            </a:r>
            <a:r>
              <a:rPr lang="en-GB" sz="1200" b="1" dirty="0">
                <a:effectLst/>
                <a:latin typeface="Arial" panose="020B0604020202020204" pitchFamily="34" charset="0"/>
                <a:ea typeface="Calibri" panose="020F0502020204030204" pitchFamily="34" charset="0"/>
                <a:cs typeface="Times New Roman" panose="02020603050405020304" pitchFamily="18" charset="0"/>
              </a:rPr>
              <a:t>Transitions:</a:t>
            </a: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Charter in place, developed through Schools Working Group, actions to be identified as a result – will link to locality resources in terms of funding.  Also link to research here – Summer born children / school readiness.</a:t>
            </a:r>
          </a:p>
          <a:p>
            <a:pPr marL="0" indent="0">
              <a:buFontTx/>
              <a:buNone/>
            </a:pPr>
            <a:endParaRPr lang="en-GB" dirty="0"/>
          </a:p>
          <a:p>
            <a:pPr marL="0" indent="0">
              <a:buFontTx/>
              <a:buNone/>
            </a:pPr>
            <a:r>
              <a:rPr lang="en-GB" dirty="0"/>
              <a:t>Transition Charter – working group has drafted a Charter, activities likely to fall out of this – allocation for development of guidance, pilots.  Transition funding could be included within locality resources.  To continue to work with Transition Group.</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2. Locality Shared Resources</a:t>
            </a:r>
          </a:p>
          <a:p>
            <a:pPr marL="0" lvl="0" indent="0" algn="just">
              <a:lnSpc>
                <a:spcPct val="107000"/>
              </a:lnSpc>
              <a:buFontTx/>
              <a:buNone/>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07000"/>
              </a:lnSpc>
              <a:buFontTx/>
              <a:buNone/>
            </a:pPr>
            <a:r>
              <a:rPr lang="en-GB" sz="1200" dirty="0">
                <a:effectLst/>
                <a:latin typeface="Arial" panose="020B0604020202020204" pitchFamily="34" charset="0"/>
                <a:ea typeface="Calibri" panose="020F0502020204030204" pitchFamily="34" charset="0"/>
                <a:cs typeface="Times New Roman" panose="02020603050405020304" pitchFamily="18" charset="0"/>
              </a:rPr>
              <a:t>Locality resources are being scoped as part of the HNF Review– combining in-kind resources (models for bringing together professionals within localities) and a system for allocating flexible funding for pre-emptive &amp; targeted work:</a:t>
            </a:r>
          </a:p>
          <a:p>
            <a:pPr marL="0" lvl="0" indent="0" algn="just">
              <a:lnSpc>
                <a:spcPct val="107000"/>
              </a:lnSpc>
              <a:buFontTx/>
              <a:buNone/>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7000"/>
              </a:lnSpc>
              <a:spcBef>
                <a:spcPts val="0"/>
              </a:spcBef>
              <a:spcAft>
                <a:spcPts val="0"/>
              </a:spcAft>
              <a:buClrTx/>
              <a:buSzTx/>
              <a:buFont typeface="Symbol" panose="05050102010706020507" pitchFamily="18" charset="2"/>
              <a:buAutoNum type="alphaLcParenR"/>
              <a:tabLst/>
              <a:defRPr/>
            </a:pPr>
            <a:r>
              <a:rPr lang="en-GB" sz="1200" dirty="0">
                <a:effectLst/>
                <a:latin typeface="Arial" panose="020B0604020202020204" pitchFamily="34" charset="0"/>
                <a:ea typeface="Calibri" panose="020F0502020204030204" pitchFamily="34" charset="0"/>
              </a:rPr>
              <a:t>pre-emptive work: trends, needs at district / county level, transition activities, large new cohorts moving in</a:t>
            </a:r>
          </a:p>
          <a:p>
            <a:pPr marL="0" marR="0" lvl="0" indent="0" algn="just"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GB" sz="1200" dirty="0">
              <a:effectLst/>
              <a:latin typeface="Arial" panose="020B0604020202020204" pitchFamily="34" charset="0"/>
              <a:ea typeface="Calibri" panose="020F0502020204030204" pitchFamily="34" charset="0"/>
            </a:endParaRPr>
          </a:p>
          <a:p>
            <a:pPr algn="just">
              <a:lnSpc>
                <a:spcPct val="107000"/>
              </a:lnSpc>
              <a:spcAft>
                <a:spcPts val="800"/>
              </a:spcAft>
            </a:pPr>
            <a:r>
              <a:rPr lang="en-GB" sz="1200" dirty="0">
                <a:effectLst/>
                <a:latin typeface="Arial" panose="020B0604020202020204" pitchFamily="34" charset="0"/>
                <a:ea typeface="Calibri" panose="020F0502020204030204" pitchFamily="34" charset="0"/>
              </a:rPr>
              <a:t>b) short term and emerging issues both for individuals and for groups, either in a school or across a group of schools. </a:t>
            </a:r>
            <a:r>
              <a:rPr lang="en-GB" sz="1200" dirty="0">
                <a:effectLst/>
                <a:latin typeface="Arial" panose="020B0604020202020204" pitchFamily="34" charset="0"/>
                <a:ea typeface="Calibri" panose="020F0502020204030204" pitchFamily="34" charset="0"/>
                <a:cs typeface="Times New Roman" panose="02020603050405020304" pitchFamily="18" charset="0"/>
              </a:rPr>
              <a:t> These might be CYP with SEND who for number of reasons, reach points where they struggle to access education in the same way as they had previously. These CYP may experience a range of circumstances which alters the way they present, cope and engage with education. These experiences include:</a:t>
            </a:r>
          </a:p>
          <a:p>
            <a:pPr algn="just">
              <a:lnSpc>
                <a:spcPct val="107000"/>
              </a:lnSpc>
              <a:spcAft>
                <a:spcPts val="80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A change in environment, home stability, family breakdown, new sibling, stepparent arrangements etc</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Transition between education providers both at key points and mid-year.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Growing up, changes to hormones, social groups.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Access to alcohol or drugs.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Bullying at school.</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Other recent Adverse Childhood Experience.</a:t>
            </a: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GB" sz="1000" dirty="0">
                <a:effectLst/>
                <a:latin typeface="Arial" panose="020B0604020202020204" pitchFamily="34" charset="0"/>
                <a:ea typeface="Calibri" panose="020F0502020204030204" pitchFamily="34" charset="0"/>
                <a:cs typeface="Times New Roman" panose="02020603050405020304" pitchFamily="18" charset="0"/>
              </a:rPr>
              <a:t>Overall the aim is to create a system based on l</a:t>
            </a:r>
            <a:r>
              <a:rPr lang="en-GB" sz="1200" dirty="0">
                <a:effectLst/>
                <a:latin typeface="Arial" panose="020B0604020202020204" pitchFamily="34" charset="0"/>
                <a:ea typeface="Calibri" panose="020F0502020204030204" pitchFamily="34" charset="0"/>
              </a:rPr>
              <a:t>ocal collaboration and responsibility for all CYP.  Proposals to HT working group in late Sept / early Oct; aim for consultation in Nov. </a:t>
            </a:r>
          </a:p>
          <a:p>
            <a:pPr marL="0" indent="0">
              <a:buFontTx/>
              <a:buNone/>
            </a:pPr>
            <a:endParaRPr lang="en-GB" dirty="0"/>
          </a:p>
          <a:p>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26</a:t>
            </a:fld>
            <a:endParaRPr lang="en-GB"/>
          </a:p>
        </p:txBody>
      </p:sp>
    </p:spTree>
    <p:extLst>
      <p:ext uri="{BB962C8B-B14F-4D97-AF65-F5344CB8AC3E}">
        <p14:creationId xmlns:p14="http://schemas.microsoft.com/office/powerpoint/2010/main" val="156908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Symbol" panose="05050102010706020507" pitchFamily="18" charset="2"/>
              <a:buNone/>
            </a:pPr>
            <a:r>
              <a:rPr lang="en-GB" sz="1200" dirty="0">
                <a:solidFill>
                  <a:srgbClr val="000000"/>
                </a:solidFill>
                <a:effectLst/>
                <a:latin typeface="ArialMT"/>
                <a:ea typeface="Arial" panose="020B0604020202020204" pitchFamily="34" charset="0"/>
              </a:rPr>
              <a:t>Quick overview of the three new commissioned inclusion services, for anyone new to the group.</a:t>
            </a:r>
          </a:p>
          <a:p>
            <a:pPr marL="0" lvl="0" indent="0">
              <a:buFont typeface="Symbol" panose="05050102010706020507" pitchFamily="18" charset="2"/>
              <a:buNone/>
            </a:pPr>
            <a:endParaRPr lang="en-GB" sz="1200" dirty="0">
              <a:solidFill>
                <a:srgbClr val="000000"/>
              </a:solidFill>
              <a:effectLst/>
              <a:latin typeface="ArialMT"/>
              <a:ea typeface="Arial" panose="020B0604020202020204" pitchFamily="34" charset="0"/>
            </a:endParaRPr>
          </a:p>
          <a:p>
            <a:pPr marL="0" lvl="0" indent="0">
              <a:buFont typeface="Symbol" panose="05050102010706020507" pitchFamily="18" charset="2"/>
              <a:buNone/>
            </a:pPr>
            <a:r>
              <a:rPr lang="en-GB" sz="1200" dirty="0">
                <a:solidFill>
                  <a:srgbClr val="000000"/>
                </a:solidFill>
                <a:effectLst/>
                <a:latin typeface="ArialMT"/>
                <a:ea typeface="Arial" panose="020B0604020202020204" pitchFamily="34" charset="0"/>
              </a:rPr>
              <a:t>(Further detail below if required):</a:t>
            </a:r>
          </a:p>
          <a:p>
            <a:pPr marL="0" lvl="0" indent="0">
              <a:buFont typeface="Symbol" panose="05050102010706020507" pitchFamily="18" charset="2"/>
              <a:buNone/>
            </a:pPr>
            <a:endParaRPr lang="en-GB" sz="1200" dirty="0">
              <a:solidFill>
                <a:srgbClr val="000000"/>
              </a:solidFill>
              <a:effectLst/>
              <a:latin typeface="ArialMT"/>
              <a:ea typeface="Arial" panose="020B0604020202020204" pitchFamily="34" charset="0"/>
            </a:endParaRPr>
          </a:p>
          <a:p>
            <a:pPr marL="0" lvl="0" indent="0">
              <a:buFont typeface="Symbol" panose="05050102010706020507" pitchFamily="18" charset="2"/>
              <a:buNone/>
            </a:pPr>
            <a:r>
              <a:rPr lang="en-GB" sz="1200" b="1" dirty="0">
                <a:solidFill>
                  <a:srgbClr val="000000"/>
                </a:solidFill>
                <a:effectLst/>
                <a:latin typeface="ArialMT"/>
                <a:ea typeface="Arial" panose="020B0604020202020204" pitchFamily="34" charset="0"/>
              </a:rPr>
              <a:t>Nurture:</a:t>
            </a:r>
          </a:p>
          <a:p>
            <a:pPr marL="0" lvl="0" indent="0">
              <a:buFont typeface="Symbol" panose="05050102010706020507" pitchFamily="18" charset="2"/>
              <a:buNone/>
            </a:pPr>
            <a:endParaRPr lang="en-GB" sz="1200" dirty="0">
              <a:solidFill>
                <a:srgbClr val="000000"/>
              </a:solidFill>
              <a:effectLst/>
              <a:latin typeface="ArialMT"/>
              <a:ea typeface="Arial" panose="020B0604020202020204" pitchFamily="34" charset="0"/>
            </a:endParaRPr>
          </a:p>
          <a:p>
            <a:pPr marL="0" lvl="0" indent="0">
              <a:buNone/>
            </a:pPr>
            <a:r>
              <a:rPr lang="en-GB" sz="1200" b="1" dirty="0">
                <a:solidFill>
                  <a:srgbClr val="000000"/>
                </a:solidFill>
                <a:effectLst/>
                <a:latin typeface="ArialMT"/>
                <a:ea typeface="Calibri" panose="020F0502020204030204" pitchFamily="34" charset="0"/>
                <a:cs typeface="ArialMT"/>
              </a:rPr>
              <a:t>The offer:</a:t>
            </a:r>
          </a:p>
          <a:p>
            <a:pPr marL="342900" lvl="0" indent="-342900">
              <a:buFont typeface="ArialMT"/>
              <a:buChar char="-"/>
            </a:pPr>
            <a:r>
              <a:rPr lang="en-GB" sz="1200" dirty="0">
                <a:solidFill>
                  <a:srgbClr val="000000"/>
                </a:solidFill>
                <a:effectLst/>
                <a:latin typeface="ArialMT"/>
                <a:ea typeface="Calibri" panose="020F0502020204030204" pitchFamily="34" charset="0"/>
                <a:cs typeface="ArialMT"/>
              </a:rPr>
              <a:t>National Nurturing Schools Programme provided by nurtureuk. </a:t>
            </a:r>
            <a:r>
              <a:rPr lang="en-GB" sz="1200" dirty="0" err="1">
                <a:solidFill>
                  <a:srgbClr val="000000"/>
                </a:solidFill>
                <a:effectLst/>
                <a:latin typeface="ArialMT"/>
                <a:ea typeface="Calibri" panose="020F0502020204030204" pitchFamily="34" charset="0"/>
                <a:cs typeface="ArialMT"/>
              </a:rPr>
              <a:t>Approx</a:t>
            </a:r>
            <a:r>
              <a:rPr lang="en-GB" sz="1200" dirty="0">
                <a:solidFill>
                  <a:srgbClr val="000000"/>
                </a:solidFill>
                <a:effectLst/>
                <a:latin typeface="ArialMT"/>
                <a:ea typeface="Calibri" panose="020F0502020204030204" pitchFamily="34" charset="0"/>
                <a:cs typeface="ArialMT"/>
              </a:rPr>
              <a:t> 18 month, structured &amp; evidence-based programme that builds on schools’ existing strengths.  Includes access to Boxall Profiling and nurture group training (implementation at schools’ discretion). </a:t>
            </a:r>
          </a:p>
          <a:p>
            <a:pPr marL="0" lvl="0" indent="0">
              <a:buNone/>
            </a:pPr>
            <a:r>
              <a:rPr lang="en-GB" sz="1200" b="1" dirty="0">
                <a:solidFill>
                  <a:srgbClr val="000000"/>
                </a:solidFill>
                <a:effectLst/>
                <a:latin typeface="ArialMT"/>
                <a:ea typeface="Calibri" panose="020F0502020204030204" pitchFamily="34" charset="0"/>
                <a:cs typeface="ArialMT"/>
              </a:rPr>
              <a:t>Outcomes for CYP</a:t>
            </a:r>
            <a:r>
              <a:rPr lang="en-GB" sz="1200" dirty="0">
                <a:solidFill>
                  <a:srgbClr val="000000"/>
                </a:solidFill>
                <a:effectLst/>
                <a:latin typeface="ArialMT"/>
                <a:ea typeface="Calibri" panose="020F0502020204030204" pitchFamily="34" charset="0"/>
                <a:cs typeface="ArialMT"/>
              </a:rPr>
              <a:t>: = social and emotional wellbeing benefits for all CYP, but particular focus on those with SEMH needs. Indicators will include whole-school benefits as well as specific outcomes for pupils with SEMH – emotional wellbeing (Boxall) as well as attendance, exclusions, engagement measures.</a:t>
            </a:r>
          </a:p>
          <a:p>
            <a:pPr marL="0" lvl="0" indent="0">
              <a:buNone/>
            </a:pPr>
            <a:r>
              <a:rPr lang="en-GB" sz="1200" dirty="0">
                <a:solidFill>
                  <a:srgbClr val="000000"/>
                </a:solidFill>
                <a:latin typeface="ArialMT"/>
                <a:ea typeface="Calibri" panose="020F0502020204030204" pitchFamily="34" charset="0"/>
                <a:cs typeface="ArialMT"/>
              </a:rPr>
              <a:t>Contract:</a:t>
            </a:r>
          </a:p>
          <a:p>
            <a:pPr marL="0" indent="0">
              <a:buNone/>
            </a:pPr>
            <a:r>
              <a:rPr lang="en-GB" sz="1200" dirty="0">
                <a:solidFill>
                  <a:srgbClr val="000000"/>
                </a:solidFill>
                <a:effectLst/>
                <a:latin typeface="ArialMT"/>
                <a:ea typeface="Calibri" panose="020F0502020204030204" pitchFamily="34" charset="0"/>
                <a:cs typeface="ArialMT"/>
              </a:rPr>
              <a:t>-  Minimum of 300 schools to complete the programme over next 3 years.  </a:t>
            </a:r>
            <a:endParaRPr lang="en-GB" sz="1200" dirty="0">
              <a:effectLst/>
              <a:latin typeface="Arial" panose="020B0604020202020204" pitchFamily="34" charset="0"/>
              <a:ea typeface="Calibri" panose="020F0502020204030204" pitchFamily="34" charset="0"/>
              <a:cs typeface="ArialMT"/>
            </a:endParaRPr>
          </a:p>
          <a:p>
            <a:pPr marL="342900" lvl="0" indent="-342900">
              <a:buFont typeface="ArialMT"/>
              <a:buChar char="-"/>
            </a:pPr>
            <a:r>
              <a:rPr lang="en-GB" sz="1200" dirty="0">
                <a:solidFill>
                  <a:srgbClr val="000000"/>
                </a:solidFill>
                <a:effectLst/>
                <a:latin typeface="ArialMT"/>
                <a:ea typeface="Calibri" panose="020F0502020204030204" pitchFamily="34" charset="0"/>
                <a:cs typeface="ArialMT"/>
              </a:rPr>
              <a:t>Core part of spec is on sustainability and the need for close working / training opportunities for partners too, to enable them to support longer-term embedding of the model.  Engagement model will therefore be tiered so we prioritise the work with core district partners. All partners: termly networking opportunities, newsletter.  Tiers 1 &amp; 2 – opportunities to access elements of the training so we are building a collaborative approach, reflect the same values and principles to support longer-term sustainability. Work underway with partners to identify this.</a:t>
            </a:r>
            <a:endParaRPr lang="en-GB" sz="1200" dirty="0">
              <a:solidFill>
                <a:srgbClr val="000000"/>
              </a:solidFill>
              <a:effectLst/>
              <a:latin typeface="ArialMT"/>
              <a:ea typeface="Arial" panose="020B0604020202020204" pitchFamily="34" charset="0"/>
            </a:endParaRPr>
          </a:p>
          <a:p>
            <a:pPr marL="0" lvl="0" indent="0">
              <a:buFont typeface="Symbol" panose="05050102010706020507" pitchFamily="18" charset="2"/>
              <a:buNone/>
            </a:pPr>
            <a:endParaRPr lang="en-GB" sz="1200" dirty="0">
              <a:solidFill>
                <a:srgbClr val="000000"/>
              </a:solidFill>
              <a:effectLst/>
              <a:latin typeface="ArialMT"/>
              <a:ea typeface="Arial" panose="020B0604020202020204" pitchFamily="34" charset="0"/>
            </a:endParaRPr>
          </a:p>
          <a:p>
            <a:pPr marL="0" lvl="0" indent="0">
              <a:buFont typeface="Symbol" panose="05050102010706020507" pitchFamily="18" charset="2"/>
              <a:buNone/>
            </a:pPr>
            <a:r>
              <a:rPr lang="en-GB" sz="1200" b="1" dirty="0">
                <a:solidFill>
                  <a:srgbClr val="000000"/>
                </a:solidFill>
                <a:effectLst/>
                <a:latin typeface="ArialMT"/>
                <a:ea typeface="Arial" panose="020B0604020202020204" pitchFamily="34" charset="0"/>
              </a:rPr>
              <a:t>Leadership:</a:t>
            </a:r>
          </a:p>
          <a:p>
            <a:pPr marL="342900" lvl="0" indent="-342900">
              <a:buFont typeface="Symbol" panose="05050102010706020507" pitchFamily="18" charset="2"/>
              <a:buChar char=""/>
            </a:pPr>
            <a:endParaRPr lang="en-GB" sz="1200" dirty="0">
              <a:solidFill>
                <a:srgbClr val="000000"/>
              </a:solidFill>
              <a:effectLst/>
              <a:latin typeface="ArialMT"/>
              <a:ea typeface="Arial" panose="020B0604020202020204" pitchFamily="34" charset="0"/>
            </a:endParaRPr>
          </a:p>
          <a:p>
            <a:pPr marL="0" indent="0">
              <a:buNone/>
            </a:pPr>
            <a:r>
              <a:rPr lang="en-GB" sz="1200" b="1" dirty="0">
                <a:solidFill>
                  <a:srgbClr val="000000"/>
                </a:solidFill>
                <a:effectLst/>
                <a:latin typeface="ArialMT"/>
                <a:ea typeface="Calibri" panose="020F0502020204030204" pitchFamily="34" charset="0"/>
                <a:cs typeface="ArialMT"/>
              </a:rPr>
              <a:t>The offer:</a:t>
            </a:r>
          </a:p>
          <a:p>
            <a:r>
              <a:rPr lang="en-GB" sz="1200" dirty="0">
                <a:solidFill>
                  <a:srgbClr val="000000"/>
                </a:solidFill>
                <a:effectLst/>
                <a:latin typeface="ArialMT"/>
                <a:ea typeface="Calibri" panose="020F0502020204030204" pitchFamily="34" charset="0"/>
                <a:cs typeface="ArialMT"/>
              </a:rPr>
              <a:t>Programme of peer-to-peer reviews for school leaders and Inclusion Leadership Development Programmes (Middle and Senior Leaders) to review, support and challenge one another in implementing inclusive practices for CYP with SEND.  </a:t>
            </a:r>
          </a:p>
          <a:p>
            <a:r>
              <a:rPr lang="en-GB" sz="1200" dirty="0">
                <a:solidFill>
                  <a:srgbClr val="000000"/>
                </a:solidFill>
                <a:effectLst/>
                <a:latin typeface="ArialMT"/>
                <a:ea typeface="Calibri" panose="020F0502020204030204" pitchFamily="34" charset="0"/>
                <a:cs typeface="ArialMT"/>
              </a:rPr>
              <a:t>Will include funded release time for school leaders to access, as well as funded opportunity for up to 15 Inclusion Leaders of Education to support school Clusters– applications will be opened shortly. </a:t>
            </a:r>
          </a:p>
          <a:p>
            <a:pPr marL="0" indent="0">
              <a:buNone/>
            </a:pPr>
            <a:r>
              <a:rPr lang="en-GB" sz="1200" b="1" dirty="0">
                <a:solidFill>
                  <a:srgbClr val="000000"/>
                </a:solidFill>
                <a:effectLst/>
                <a:latin typeface="ArialMT"/>
                <a:ea typeface="Calibri" panose="020F0502020204030204" pitchFamily="34" charset="0"/>
                <a:cs typeface="ArialMT"/>
              </a:rPr>
              <a:t>Outcomes</a:t>
            </a:r>
            <a:r>
              <a:rPr lang="en-GB" sz="1200" dirty="0">
                <a:solidFill>
                  <a:srgbClr val="000000"/>
                </a:solidFill>
                <a:effectLst/>
                <a:latin typeface="ArialMT"/>
                <a:ea typeface="Calibri" panose="020F0502020204030204" pitchFamily="34" charset="0"/>
                <a:cs typeface="ArialMT"/>
              </a:rPr>
              <a:t>: school-level outcomes for staff in terms of knowledge, skills, confidence, and inclusive practices; longer-term CYP outcomes around FT and PT exclusions, % with EHCPs in mainstream, parent confidence etc.</a:t>
            </a:r>
          </a:p>
          <a:p>
            <a:pPr marL="0" indent="0">
              <a:buNone/>
            </a:pPr>
            <a:r>
              <a:rPr lang="en-GB" sz="1200" b="1" dirty="0">
                <a:solidFill>
                  <a:srgbClr val="000000"/>
                </a:solidFill>
                <a:latin typeface="ArialMT"/>
                <a:ea typeface="Calibri" panose="020F0502020204030204" pitchFamily="34" charset="0"/>
                <a:cs typeface="ArialMT"/>
              </a:rPr>
              <a:t>Contract:</a:t>
            </a:r>
            <a:endParaRPr lang="en-GB" sz="1200" b="1" dirty="0">
              <a:solidFill>
                <a:srgbClr val="000000"/>
              </a:solidFill>
              <a:effectLst/>
              <a:latin typeface="ArialMT"/>
              <a:ea typeface="Calibri" panose="020F0502020204030204" pitchFamily="34" charset="0"/>
              <a:cs typeface="ArialMT"/>
            </a:endParaRPr>
          </a:p>
          <a:p>
            <a:r>
              <a:rPr lang="en-GB" sz="1200" dirty="0">
                <a:solidFill>
                  <a:srgbClr val="000000"/>
                </a:solidFill>
                <a:latin typeface="ArialMT"/>
                <a:ea typeface="Calibri" panose="020F0502020204030204" pitchFamily="34" charset="0"/>
                <a:cs typeface="ArialMT"/>
              </a:rPr>
              <a:t>2.5 year contract (31.03.24), front-loaded: LLSE Consortium.</a:t>
            </a:r>
          </a:p>
          <a:p>
            <a:r>
              <a:rPr lang="en-GB" sz="1200" dirty="0">
                <a:solidFill>
                  <a:srgbClr val="000000"/>
                </a:solidFill>
                <a:latin typeface="ArialMT"/>
                <a:ea typeface="Calibri" panose="020F0502020204030204" pitchFamily="34" charset="0"/>
                <a:cs typeface="ArialMT"/>
              </a:rPr>
              <a:t>Aiming for </a:t>
            </a:r>
            <a:r>
              <a:rPr lang="en-GB" sz="1200" b="1" dirty="0">
                <a:effectLst/>
                <a:latin typeface="Arial" panose="020B0604020202020204" pitchFamily="34" charset="0"/>
                <a:ea typeface="Arial" panose="020B0604020202020204" pitchFamily="34" charset="0"/>
              </a:rPr>
              <a:t>360</a:t>
            </a:r>
            <a:r>
              <a:rPr lang="en-GB" sz="1200" dirty="0">
                <a:effectLst/>
                <a:latin typeface="Arial" panose="020B0604020202020204" pitchFamily="34" charset="0"/>
                <a:ea typeface="Arial" panose="020B0604020202020204" pitchFamily="34" charset="0"/>
              </a:rPr>
              <a:t> schools to be actively participating by the end of Year 2 </a:t>
            </a:r>
          </a:p>
          <a:p>
            <a:r>
              <a:rPr lang="en-GB" sz="1200" dirty="0">
                <a:effectLst/>
                <a:latin typeface="Arial" panose="020B0604020202020204" pitchFamily="34" charset="0"/>
                <a:ea typeface="Arial" panose="020B0604020202020204" pitchFamily="34" charset="0"/>
              </a:rPr>
              <a:t>75% of Kent schools will have at least 1 Headteacher (for every Trust or school) and 1 senior leader who has completed an Inclusion Development Programme (by end of Year 2).</a:t>
            </a:r>
            <a:endParaRPr lang="en-GB" sz="1200" dirty="0">
              <a:effectLst/>
              <a:latin typeface="Arial" panose="020B0604020202020204" pitchFamily="34" charset="0"/>
              <a:ea typeface="Calibri" panose="020F0502020204030204" pitchFamily="34" charset="0"/>
              <a:cs typeface="ArialMT"/>
            </a:endParaRPr>
          </a:p>
          <a:p>
            <a:pPr marL="342900" lvl="0" indent="-342900">
              <a:buFont typeface="Symbol" panose="05050102010706020507" pitchFamily="18" charset="2"/>
              <a:buChar char=""/>
            </a:pPr>
            <a:endParaRPr lang="en-GB" sz="1200" dirty="0">
              <a:effectLst/>
              <a:latin typeface="Arial" panose="020B0604020202020204" pitchFamily="34" charset="0"/>
              <a:ea typeface="Arial" panose="020B0604020202020204" pitchFamily="34" charset="0"/>
            </a:endParaRPr>
          </a:p>
          <a:p>
            <a:pPr marL="342900" lvl="0" indent="-342900">
              <a:buFont typeface="Symbol" panose="05050102010706020507" pitchFamily="18" charset="2"/>
              <a:buChar char=""/>
            </a:pPr>
            <a:endParaRPr lang="en-GB" sz="1200" dirty="0">
              <a:effectLst/>
              <a:latin typeface="Arial" panose="020B0604020202020204" pitchFamily="34" charset="0"/>
              <a:ea typeface="Arial" panose="020B0604020202020204" pitchFamily="34" charset="0"/>
            </a:endParaRPr>
          </a:p>
          <a:p>
            <a:pPr marL="0" lvl="0" indent="0">
              <a:buFont typeface="Symbol" panose="05050102010706020507" pitchFamily="18" charset="2"/>
              <a:buNone/>
            </a:pPr>
            <a:r>
              <a:rPr lang="en-GB" sz="1200" b="1" dirty="0">
                <a:effectLst/>
                <a:latin typeface="Arial" panose="020B0604020202020204" pitchFamily="34" charset="0"/>
                <a:ea typeface="Arial" panose="020B0604020202020204" pitchFamily="34" charset="0"/>
              </a:rPr>
              <a:t>Supported Employment</a:t>
            </a:r>
          </a:p>
          <a:p>
            <a:pPr marL="342900" lvl="0" indent="-342900">
              <a:buFont typeface="Symbol" panose="05050102010706020507" pitchFamily="18" charset="2"/>
              <a:buChar char=""/>
            </a:pPr>
            <a:endParaRPr lang="en-GB" sz="1200" dirty="0">
              <a:effectLst/>
              <a:latin typeface="Arial" panose="020B0604020202020204" pitchFamily="34" charset="0"/>
              <a:ea typeface="Arial" panose="020B0604020202020204" pitchFamily="34" charset="0"/>
            </a:endParaRPr>
          </a:p>
          <a:p>
            <a:pPr marL="0" indent="0">
              <a:buNone/>
            </a:pPr>
            <a:r>
              <a:rPr lang="en-GB" sz="1200" dirty="0">
                <a:solidFill>
                  <a:srgbClr val="000000"/>
                </a:solidFill>
                <a:effectLst/>
                <a:latin typeface="ArialMT"/>
                <a:ea typeface="Calibri" panose="020F0502020204030204" pitchFamily="34" charset="0"/>
                <a:cs typeface="ArialMT"/>
              </a:rPr>
              <a:t>The offer:</a:t>
            </a:r>
          </a:p>
          <a:p>
            <a:pPr marL="0" indent="0">
              <a:buNone/>
            </a:pPr>
            <a:r>
              <a:rPr lang="en-GB" sz="1200" dirty="0">
                <a:solidFill>
                  <a:srgbClr val="000000"/>
                </a:solidFill>
                <a:effectLst/>
                <a:latin typeface="ArialMT"/>
                <a:ea typeface="Calibri" panose="020F0502020204030204" pitchFamily="34" charset="0"/>
                <a:cs typeface="ArialMT"/>
              </a:rPr>
              <a:t>Structured programme delivered by Specialist Employment Service to work with secondary schools in embedding a Supported Employment approach for YP with SEND as part of their Careers Plan.  Will include core modules – Travel Training, Vocational Profiling, Employer Engagement etc – and support schools through a process of self-evaluation to implement these approaches.  </a:t>
            </a:r>
          </a:p>
          <a:p>
            <a:pPr marL="0" indent="0">
              <a:buNone/>
            </a:pPr>
            <a:r>
              <a:rPr lang="en-GB" sz="1200" b="1" dirty="0">
                <a:solidFill>
                  <a:srgbClr val="000000"/>
                </a:solidFill>
                <a:effectLst/>
                <a:latin typeface="ArialMT"/>
                <a:ea typeface="Calibri" panose="020F0502020204030204" pitchFamily="34" charset="0"/>
                <a:cs typeface="ArialMT"/>
              </a:rPr>
              <a:t>Outcomes for YP</a:t>
            </a:r>
            <a:r>
              <a:rPr lang="en-GB" sz="1200" dirty="0">
                <a:solidFill>
                  <a:srgbClr val="000000"/>
                </a:solidFill>
                <a:effectLst/>
                <a:latin typeface="ArialMT"/>
                <a:ea typeface="Calibri" panose="020F0502020204030204" pitchFamily="34" charset="0"/>
                <a:cs typeface="ArialMT"/>
              </a:rPr>
              <a:t>: Improved transitions for YP with SEND at post-16, including % of YP with SEND in participating schools who have a September Guarantee in place and % who become NEET etc.</a:t>
            </a:r>
          </a:p>
          <a:p>
            <a:pPr marL="0" indent="0">
              <a:buNone/>
            </a:pPr>
            <a:endParaRPr lang="en-GB" sz="1200" dirty="0">
              <a:solidFill>
                <a:srgbClr val="000000"/>
              </a:solidFill>
              <a:latin typeface="ArialMT"/>
              <a:ea typeface="Calibri" panose="020F0502020204030204" pitchFamily="34" charset="0"/>
              <a:cs typeface="ArialMT"/>
            </a:endParaRPr>
          </a:p>
          <a:p>
            <a:pPr marL="0" indent="0">
              <a:buNone/>
            </a:pPr>
            <a:r>
              <a:rPr lang="en-GB" sz="1200" b="1" dirty="0">
                <a:solidFill>
                  <a:srgbClr val="000000"/>
                </a:solidFill>
                <a:effectLst/>
                <a:latin typeface="ArialMT"/>
                <a:ea typeface="Calibri" panose="020F0502020204030204" pitchFamily="34" charset="0"/>
                <a:cs typeface="ArialMT"/>
              </a:rPr>
              <a:t>Contract</a:t>
            </a:r>
            <a:r>
              <a:rPr lang="en-GB" sz="1200" dirty="0">
                <a:solidFill>
                  <a:srgbClr val="000000"/>
                </a:solidFill>
                <a:effectLst/>
                <a:latin typeface="ArialMT"/>
                <a:ea typeface="Calibri" panose="020F0502020204030204" pitchFamily="34" charset="0"/>
                <a:cs typeface="ArialMT"/>
              </a:rPr>
              <a:t>: SLA with Specialist Employment Services for 3 years (31.08.24)</a:t>
            </a:r>
            <a:endParaRPr lang="en-GB" sz="1200" dirty="0">
              <a:effectLst/>
              <a:latin typeface="Arial" panose="020B0604020202020204" pitchFamily="34" charset="0"/>
              <a:ea typeface="Calibri" panose="020F0502020204030204" pitchFamily="34" charset="0"/>
              <a:cs typeface="ArialMT"/>
            </a:endParaRPr>
          </a:p>
          <a:p>
            <a:pPr marL="342900" lvl="0" indent="-342900">
              <a:buFont typeface="Symbol" panose="05050102010706020507" pitchFamily="18" charset="2"/>
              <a:buChar char=""/>
            </a:pPr>
            <a:endParaRPr lang="en-GB" sz="12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27</a:t>
            </a:fld>
            <a:endParaRPr lang="en-GB"/>
          </a:p>
        </p:txBody>
      </p:sp>
    </p:spTree>
    <p:extLst>
      <p:ext uri="{BB962C8B-B14F-4D97-AF65-F5344CB8AC3E}">
        <p14:creationId xmlns:p14="http://schemas.microsoft.com/office/powerpoint/2010/main" val="2627512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New services coming on-stream now, fully funded for schools  – phased implementation for schools, multiple joining points from Jan, emphasis on flexibility.  </a:t>
            </a:r>
            <a:endParaRPr lang="en-GB" sz="1200" dirty="0">
              <a:effectLst/>
              <a:latin typeface="Arial" panose="020B0604020202020204" pitchFamily="34" charset="0"/>
              <a:ea typeface="Arial" panose="020B0604020202020204" pitchFamily="34" charset="0"/>
            </a:endParaRPr>
          </a:p>
          <a:p>
            <a:pPr marL="342900" lvl="0"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Comms activity beginning now – this term will be about engagement with schools and partners to raise awareness of the opportunities (webinars and engagement opportunities planned)</a:t>
            </a:r>
          </a:p>
          <a:p>
            <a:pPr marL="800100" lvl="1"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Schools – scheduling comms, prioritisation exercises for targeted comms, identifying early adopters / existing case studies (nurture).  Webinar opportunities planned, as well as linking into other opportunities – SENCO briefings etc.</a:t>
            </a:r>
          </a:p>
          <a:p>
            <a:pPr marL="800100" lvl="1"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Partner engagement: specifications have been written with emphasis on sustainability through working with partners, as well as schools.  Particularly so for nurture – tiered opportunities – making direct approaches to key teams and partners to identify opportunities for a) access to training b) networking groups c) strategic input / steering group – inc. evaluation.  </a:t>
            </a:r>
            <a:r>
              <a:rPr lang="en-GB" sz="1200" dirty="0">
                <a:solidFill>
                  <a:srgbClr val="000000"/>
                </a:solidFill>
                <a:effectLst/>
                <a:latin typeface="ArialMT"/>
                <a:ea typeface="Arial" panose="020B0604020202020204" pitchFamily="34" charset="0"/>
              </a:rPr>
              <a:t>Individual introductory meetings being booked with key partners over next few weeks.</a:t>
            </a:r>
          </a:p>
          <a:p>
            <a:pPr marL="342900" lvl="0" indent="-342900">
              <a:buFont typeface="Symbol" panose="05050102010706020507" pitchFamily="18" charset="2"/>
              <a:buChar char=""/>
            </a:pPr>
            <a:r>
              <a:rPr lang="en-GB" sz="1200" dirty="0">
                <a:solidFill>
                  <a:srgbClr val="000000"/>
                </a:solidFill>
                <a:latin typeface="ArialMT"/>
                <a:ea typeface="Arial" panose="020B0604020202020204" pitchFamily="34" charset="0"/>
              </a:rPr>
              <a:t>First active delivery cohorts beginning from January (preparatory work from Nurture in Dec).</a:t>
            </a:r>
          </a:p>
          <a:p>
            <a:pPr marL="342900" lvl="0" indent="-342900">
              <a:buFont typeface="Symbol" panose="05050102010706020507" pitchFamily="18" charset="2"/>
              <a:buChar char=""/>
            </a:pPr>
            <a:r>
              <a:rPr lang="en-GB" sz="1200" dirty="0">
                <a:solidFill>
                  <a:srgbClr val="000000"/>
                </a:solidFill>
                <a:latin typeface="ArialMT"/>
                <a:ea typeface="Arial" panose="020B0604020202020204" pitchFamily="34" charset="0"/>
              </a:rPr>
              <a:t>Flexibility in all cohorts for schools – method of delivery, flexible completion windows, active follow-up from services etc.</a:t>
            </a:r>
          </a:p>
          <a:p>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28</a:t>
            </a:fld>
            <a:endParaRPr lang="en-GB"/>
          </a:p>
        </p:txBody>
      </p:sp>
    </p:spTree>
    <p:extLst>
      <p:ext uri="{BB962C8B-B14F-4D97-AF65-F5344CB8AC3E}">
        <p14:creationId xmlns:p14="http://schemas.microsoft.com/office/powerpoint/2010/main" val="3337679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New services coming on-stream now, fully funded for schools  – phased implementation for schools, multiple joining points from Jan, emphasis on flexibility.  </a:t>
            </a:r>
            <a:endParaRPr lang="en-GB" sz="1200" dirty="0">
              <a:effectLst/>
              <a:latin typeface="Arial" panose="020B0604020202020204" pitchFamily="34" charset="0"/>
              <a:ea typeface="Arial" panose="020B0604020202020204" pitchFamily="34" charset="0"/>
            </a:endParaRPr>
          </a:p>
          <a:p>
            <a:pPr marL="342900" lvl="0"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Comms activity beginning now – this term will be about engagement with schools and partners to raise awareness of the opportunities (webinars and engagement opportunities planned)</a:t>
            </a:r>
          </a:p>
          <a:p>
            <a:pPr marL="800100" lvl="1"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Schools – scheduling comms, prioritisation exercises for targeted comms, identifying early adopters / existing case studies (nurture).  Webinar opportunities planned, as well as linking into other opportunities – SENCO briefings etc.</a:t>
            </a:r>
          </a:p>
          <a:p>
            <a:pPr marL="800100" lvl="1"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Partner engagement: specifications have been written with emphasis on sustainability through working with partners, as well as schools.  Particularly so for nurture – tiered opportunities – making direct approaches to key teams and partners to identify opportunities for a) access to training b) networking groups c) strategic input / steering group – inc. evaluation.  </a:t>
            </a:r>
            <a:r>
              <a:rPr lang="en-GB" sz="1200" dirty="0">
                <a:solidFill>
                  <a:srgbClr val="000000"/>
                </a:solidFill>
                <a:effectLst/>
                <a:latin typeface="ArialMT"/>
                <a:ea typeface="Arial" panose="020B0604020202020204" pitchFamily="34" charset="0"/>
              </a:rPr>
              <a:t>Individual introductory meetings being booked with key partners over next few weeks.</a:t>
            </a:r>
          </a:p>
          <a:p>
            <a:pPr marL="342900" lvl="0" indent="-342900">
              <a:buFont typeface="Symbol" panose="05050102010706020507" pitchFamily="18" charset="2"/>
              <a:buChar char=""/>
            </a:pPr>
            <a:r>
              <a:rPr lang="en-GB" sz="1200" dirty="0">
                <a:solidFill>
                  <a:srgbClr val="000000"/>
                </a:solidFill>
                <a:latin typeface="ArialMT"/>
                <a:ea typeface="Arial" panose="020B0604020202020204" pitchFamily="34" charset="0"/>
              </a:rPr>
              <a:t>First active delivery cohorts beginning from January (preparatory work from Nurture in Dec).</a:t>
            </a:r>
          </a:p>
          <a:p>
            <a:pPr marL="342900" lvl="0" indent="-342900">
              <a:buFont typeface="Symbol" panose="05050102010706020507" pitchFamily="18" charset="2"/>
              <a:buChar char=""/>
            </a:pPr>
            <a:r>
              <a:rPr lang="en-GB" sz="1200" dirty="0">
                <a:solidFill>
                  <a:srgbClr val="000000"/>
                </a:solidFill>
                <a:latin typeface="ArialMT"/>
                <a:ea typeface="Arial" panose="020B0604020202020204" pitchFamily="34" charset="0"/>
              </a:rPr>
              <a:t>Flexibility in all cohorts for schools – method of delivery, flexible completion windows, active follow-up from services etc.</a:t>
            </a:r>
          </a:p>
          <a:p>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29</a:t>
            </a:fld>
            <a:endParaRPr lang="en-GB"/>
          </a:p>
        </p:txBody>
      </p:sp>
    </p:spTree>
    <p:extLst>
      <p:ext uri="{BB962C8B-B14F-4D97-AF65-F5344CB8AC3E}">
        <p14:creationId xmlns:p14="http://schemas.microsoft.com/office/powerpoint/2010/main" val="1142014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BAFAB02-6976-4719-A859-3748EC59C5C9}" type="slidenum">
              <a:rPr lang="en-GB" smtClean="0"/>
              <a:t>30</a:t>
            </a:fld>
            <a:endParaRPr lang="en-GB"/>
          </a:p>
        </p:txBody>
      </p:sp>
    </p:spTree>
    <p:extLst>
      <p:ext uri="{BB962C8B-B14F-4D97-AF65-F5344CB8AC3E}">
        <p14:creationId xmlns:p14="http://schemas.microsoft.com/office/powerpoint/2010/main" val="2093940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b="1">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2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7380288" y="5821363"/>
            <a:ext cx="1223962" cy="819150"/>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539750" y="5661025"/>
            <a:ext cx="8027988" cy="0"/>
          </a:xfrm>
          <a:prstGeom prst="line">
            <a:avLst/>
          </a:prstGeom>
          <a:noFill/>
          <a:ln w="12700">
            <a:solidFill>
              <a:schemeClr val="tx1"/>
            </a:solidFill>
            <a:round/>
            <a:headEnd/>
            <a:tailEnd/>
          </a:ln>
        </p:spPr>
      </p:cxnSp>
      <p:sp>
        <p:nvSpPr>
          <p:cNvPr id="9"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6972883E-BCB1-4071-824E-5D09132A481C}" type="datetime1">
              <a:rPr lang="en-US" smtClean="0"/>
              <a:t>11/10/2021</a:t>
            </a:fld>
            <a:endParaRPr lang="en-GB" dirty="0"/>
          </a:p>
        </p:txBody>
      </p:sp>
      <p:sp>
        <p:nvSpPr>
          <p:cNvPr id="10"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1"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59AB958-23BC-4CFF-83A4-D5F6B6702EFA}" type="datetime1">
              <a:rPr lang="en-US" smtClean="0"/>
              <a:t>11/10/2021</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2C47216-3B6E-4CCF-B3A7-078A50332E07}" type="datetime1">
              <a:rPr lang="en-US" smtClean="0"/>
              <a:t>11/10/2021</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8248079" y="6237114"/>
            <a:ext cx="860425" cy="576262"/>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107504" y="6199187"/>
            <a:ext cx="8964488" cy="0"/>
          </a:xfrm>
          <a:prstGeom prst="line">
            <a:avLst/>
          </a:prstGeom>
          <a:noFill/>
          <a:ln w="12700">
            <a:solidFill>
              <a:schemeClr val="tx1"/>
            </a:solidFill>
            <a:round/>
            <a:headEnd/>
            <a:tailEnd/>
          </a:ln>
        </p:spPr>
      </p:cxn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3B218D68-DE0C-43AA-9B5B-6C80965E430D}" type="datetime1">
              <a:rPr lang="en-US" smtClean="0"/>
              <a:t>11/10/2021</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133B7B3B-7788-455D-B550-2C94A9E91868}" type="datetime1">
              <a:rPr lang="en-US" smtClean="0"/>
              <a:t>11/10/2021</a:t>
            </a:fld>
            <a:endParaRPr lang="en-GB" dirty="0"/>
          </a:p>
        </p:txBody>
      </p:sp>
      <p:sp>
        <p:nvSpPr>
          <p:cNvPr id="8"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9"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D478BC5F-F3FA-4509-994D-207E7FB039D9}" type="datetime1">
              <a:rPr lang="en-US" smtClean="0"/>
              <a:t>11/10/2021</a:t>
            </a:fld>
            <a:endParaRPr lang="en-GB" dirty="0"/>
          </a:p>
        </p:txBody>
      </p:sp>
      <p:sp>
        <p:nvSpPr>
          <p:cNvPr id="9"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0"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B1184EF4-368D-41D5-990D-C7DDA5E131F4}" type="datetime1">
              <a:rPr lang="en-US" smtClean="0"/>
              <a:t>11/10/2021</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6"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567E4B31-86DE-4F37-BFC3-19DC86CE7EB0}" type="datetime1">
              <a:rPr lang="en-US" smtClean="0"/>
              <a:t>11/10/2021</a:t>
            </a:fld>
            <a:endParaRPr lang="en-GB" dirty="0"/>
          </a:p>
        </p:txBody>
      </p:sp>
      <p:sp>
        <p:nvSpPr>
          <p:cNvPr id="7"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8"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a:latin typeface="Arial" pitchFamily="34" charset="0"/>
                <a:cs typeface="Arial" pitchFamily="34" charset="0"/>
              </a:defRPr>
            </a:lvl1pPr>
          </a:lstStyle>
          <a:p>
            <a:fld id="{C82198F7-3063-4EC0-910E-AA5558D19E70}" type="datetime1">
              <a:rPr lang="en-US" smtClean="0"/>
              <a:t>11/10/2021</a:t>
            </a:fld>
            <a:endParaRPr lang="en-GB" dirty="0"/>
          </a:p>
        </p:txBody>
      </p:sp>
      <p:sp>
        <p:nvSpPr>
          <p:cNvPr id="3"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4"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CA245AD5-DAED-47C9-B121-00FD7C66935F}" type="datetime1">
              <a:rPr lang="en-US" smtClean="0"/>
              <a:t>11/10/2021</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BE4B70B5-DC2C-4A47-9E40-A5F945B45C31}" type="datetime1">
              <a:rPr lang="en-US" smtClean="0"/>
              <a:t>11/10/2021</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516216" y="6381328"/>
            <a:ext cx="2133600" cy="340147"/>
          </a:xfrm>
          <a:prstGeom prst="rect">
            <a:avLst/>
          </a:prstGeom>
        </p:spPr>
        <p:txBody>
          <a:bodyPr vert="horz" lIns="91440" tIns="45720" rIns="91440" bIns="45720" rtlCol="0" anchor="ctr"/>
          <a:lstStyle>
            <a:lvl1pPr algn="l">
              <a:defRPr sz="1200">
                <a:solidFill>
                  <a:schemeClr val="tx1">
                    <a:tint val="75000"/>
                  </a:schemeClr>
                </a:solidFill>
              </a:defRPr>
            </a:lvl1pPr>
          </a:lstStyle>
          <a:p>
            <a:fld id="{CED578AC-C99B-4C88-9D85-11337D61C434}" type="datetime1">
              <a:rPr lang="en-US" smtClean="0"/>
              <a:t>11/10/2021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67544"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B74C9-1984-4309-B629-64A9E268053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600" b="1" kern="1200">
          <a:solidFill>
            <a:srgbClr val="4283C4"/>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High Needs Update</a:t>
            </a:r>
          </a:p>
        </p:txBody>
      </p:sp>
      <p:sp>
        <p:nvSpPr>
          <p:cNvPr id="3" name="Subtitle 2"/>
          <p:cNvSpPr>
            <a:spLocks noGrp="1"/>
          </p:cNvSpPr>
          <p:nvPr>
            <p:ph type="subTitle" idx="1"/>
          </p:nvPr>
        </p:nvSpPr>
        <p:spPr>
          <a:xfrm>
            <a:off x="1371600" y="3886200"/>
            <a:ext cx="6400800" cy="982960"/>
          </a:xfrm>
        </p:spPr>
        <p:txBody>
          <a:bodyPr>
            <a:normAutofit fontScale="77500" lnSpcReduction="20000"/>
          </a:bodyPr>
          <a:lstStyle/>
          <a:p>
            <a:endParaRPr lang="en-GB" dirty="0"/>
          </a:p>
          <a:p>
            <a:r>
              <a:rPr lang="en-GB" sz="2700" dirty="0"/>
              <a:t>Karen Stone, Finance Business Partner</a:t>
            </a:r>
          </a:p>
          <a:p>
            <a:r>
              <a:rPr lang="en-GB" sz="2700" dirty="0"/>
              <a:t>Christine McInnes, Director of Education</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a:t>
            </a:fld>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59" y="-243408"/>
            <a:ext cx="8229600" cy="1143000"/>
          </a:xfrm>
        </p:spPr>
        <p:txBody>
          <a:bodyPr anchor="ctr">
            <a:normAutofit/>
          </a:bodyPr>
          <a:lstStyle/>
          <a:p>
            <a:pPr>
              <a:lnSpc>
                <a:spcPct val="90000"/>
              </a:lnSpc>
            </a:pPr>
            <a:r>
              <a:rPr lang="en-GB" sz="3200" dirty="0"/>
              <a:t>EHCPs in Mainstream</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C06B74C9-1984-4309-B629-64A9E2680539}" type="slidenum">
              <a:rPr lang="en-GB" smtClean="0"/>
              <a:pPr>
                <a:spcAft>
                  <a:spcPts val="600"/>
                </a:spcAft>
              </a:pPr>
              <a:t>10</a:t>
            </a:fld>
            <a:endParaRPr lang="en-GB"/>
          </a:p>
        </p:txBody>
      </p:sp>
      <p:graphicFrame>
        <p:nvGraphicFramePr>
          <p:cNvPr id="7" name="Chart 6">
            <a:extLst>
              <a:ext uri="{FF2B5EF4-FFF2-40B4-BE49-F238E27FC236}">
                <a16:creationId xmlns:a16="http://schemas.microsoft.com/office/drawing/2014/main" id="{C8AE6942-E917-42B3-8572-9E980AD7FA82}"/>
              </a:ext>
            </a:extLst>
          </p:cNvPr>
          <p:cNvGraphicFramePr>
            <a:graphicFrameLocks noGrp="1"/>
          </p:cNvGraphicFramePr>
          <p:nvPr>
            <p:extLst>
              <p:ext uri="{D42A27DB-BD31-4B8C-83A1-F6EECF244321}">
                <p14:modId xmlns:p14="http://schemas.microsoft.com/office/powerpoint/2010/main" val="3658036263"/>
              </p:ext>
            </p:extLst>
          </p:nvPr>
        </p:nvGraphicFramePr>
        <p:xfrm>
          <a:off x="827584" y="899592"/>
          <a:ext cx="7608205" cy="5329655"/>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7">
            <a:extLst>
              <a:ext uri="{FF2B5EF4-FFF2-40B4-BE49-F238E27FC236}">
                <a16:creationId xmlns:a16="http://schemas.microsoft.com/office/drawing/2014/main" id="{5E6FD27E-93E4-4C1F-97D5-6185F1185653}"/>
              </a:ext>
            </a:extLst>
          </p:cNvPr>
          <p:cNvPicPr>
            <a:picLocks noChangeAspect="1"/>
          </p:cNvPicPr>
          <p:nvPr/>
        </p:nvPicPr>
        <p:blipFill>
          <a:blip r:embed="rId3"/>
          <a:stretch>
            <a:fillRect/>
          </a:stretch>
        </p:blipFill>
        <p:spPr>
          <a:xfrm>
            <a:off x="3131840" y="4293096"/>
            <a:ext cx="5936453" cy="1081754"/>
          </a:xfrm>
          <a:prstGeom prst="rect">
            <a:avLst/>
          </a:prstGeom>
        </p:spPr>
      </p:pic>
      <p:sp>
        <p:nvSpPr>
          <p:cNvPr id="9" name="TextBox 1">
            <a:extLst>
              <a:ext uri="{FF2B5EF4-FFF2-40B4-BE49-F238E27FC236}">
                <a16:creationId xmlns:a16="http://schemas.microsoft.com/office/drawing/2014/main" id="{638D0475-5B7B-493E-9E91-D41B9EBFFBEA}"/>
              </a:ext>
            </a:extLst>
          </p:cNvPr>
          <p:cNvSpPr txBox="1"/>
          <p:nvPr/>
        </p:nvSpPr>
        <p:spPr>
          <a:xfrm>
            <a:off x="7139608" y="2278777"/>
            <a:ext cx="480392" cy="2769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100" dirty="0"/>
              <a:t>12%</a:t>
            </a:r>
          </a:p>
        </p:txBody>
      </p:sp>
      <p:sp>
        <p:nvSpPr>
          <p:cNvPr id="10" name="TextBox 1">
            <a:extLst>
              <a:ext uri="{FF2B5EF4-FFF2-40B4-BE49-F238E27FC236}">
                <a16:creationId xmlns:a16="http://schemas.microsoft.com/office/drawing/2014/main" id="{C8C28F89-BCF6-4349-B9F9-A58D2B76B2E3}"/>
              </a:ext>
            </a:extLst>
          </p:cNvPr>
          <p:cNvSpPr txBox="1"/>
          <p:nvPr/>
        </p:nvSpPr>
        <p:spPr>
          <a:xfrm>
            <a:off x="7379804" y="2705975"/>
            <a:ext cx="480392" cy="2769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dirty="0"/>
              <a:t>6</a:t>
            </a:r>
            <a:r>
              <a:rPr lang="en-GB" sz="1100" dirty="0"/>
              <a:t>%</a:t>
            </a:r>
          </a:p>
        </p:txBody>
      </p:sp>
    </p:spTree>
    <p:extLst>
      <p:ext uri="{BB962C8B-B14F-4D97-AF65-F5344CB8AC3E}">
        <p14:creationId xmlns:p14="http://schemas.microsoft.com/office/powerpoint/2010/main" val="2836326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59" y="-243408"/>
            <a:ext cx="8229600" cy="1143000"/>
          </a:xfrm>
        </p:spPr>
        <p:txBody>
          <a:bodyPr anchor="ctr">
            <a:normAutofit/>
          </a:bodyPr>
          <a:lstStyle/>
          <a:p>
            <a:pPr>
              <a:lnSpc>
                <a:spcPct val="90000"/>
              </a:lnSpc>
            </a:pPr>
            <a:r>
              <a:rPr lang="en-GB" sz="3200" dirty="0"/>
              <a:t>EHCPs in SRPs</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C06B74C9-1984-4309-B629-64A9E2680539}" type="slidenum">
              <a:rPr lang="en-GB" smtClean="0"/>
              <a:pPr>
                <a:spcAft>
                  <a:spcPts val="600"/>
                </a:spcAft>
              </a:pPr>
              <a:t>11</a:t>
            </a:fld>
            <a:endParaRPr lang="en-GB"/>
          </a:p>
        </p:txBody>
      </p:sp>
      <p:graphicFrame>
        <p:nvGraphicFramePr>
          <p:cNvPr id="5" name="Chart 4">
            <a:extLst>
              <a:ext uri="{FF2B5EF4-FFF2-40B4-BE49-F238E27FC236}">
                <a16:creationId xmlns:a16="http://schemas.microsoft.com/office/drawing/2014/main" id="{67B41499-4639-475E-9595-9B4F2904459F}"/>
              </a:ext>
            </a:extLst>
          </p:cNvPr>
          <p:cNvGraphicFramePr>
            <a:graphicFrameLocks noGrp="1"/>
          </p:cNvGraphicFramePr>
          <p:nvPr>
            <p:extLst>
              <p:ext uri="{D42A27DB-BD31-4B8C-83A1-F6EECF244321}">
                <p14:modId xmlns:p14="http://schemas.microsoft.com/office/powerpoint/2010/main" val="3954660732"/>
              </p:ext>
            </p:extLst>
          </p:nvPr>
        </p:nvGraphicFramePr>
        <p:xfrm>
          <a:off x="918575" y="990690"/>
          <a:ext cx="7752221" cy="5274561"/>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DA8C4FC8-C382-45A3-9229-D9A021237492}"/>
              </a:ext>
            </a:extLst>
          </p:cNvPr>
          <p:cNvPicPr>
            <a:picLocks noChangeAspect="1"/>
          </p:cNvPicPr>
          <p:nvPr/>
        </p:nvPicPr>
        <p:blipFill>
          <a:blip r:embed="rId3"/>
          <a:stretch>
            <a:fillRect/>
          </a:stretch>
        </p:blipFill>
        <p:spPr>
          <a:xfrm>
            <a:off x="4051176" y="4559391"/>
            <a:ext cx="5004048" cy="1000810"/>
          </a:xfrm>
          <a:prstGeom prst="rect">
            <a:avLst/>
          </a:prstGeom>
        </p:spPr>
      </p:pic>
      <p:sp>
        <p:nvSpPr>
          <p:cNvPr id="8" name="TextBox 1">
            <a:extLst>
              <a:ext uri="{FF2B5EF4-FFF2-40B4-BE49-F238E27FC236}">
                <a16:creationId xmlns:a16="http://schemas.microsoft.com/office/drawing/2014/main" id="{80A3502D-EE21-41E9-8834-5013758D9460}"/>
              </a:ext>
            </a:extLst>
          </p:cNvPr>
          <p:cNvSpPr txBox="1"/>
          <p:nvPr/>
        </p:nvSpPr>
        <p:spPr>
          <a:xfrm>
            <a:off x="7157350" y="2022162"/>
            <a:ext cx="480392" cy="2769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100" dirty="0"/>
              <a:t>12%</a:t>
            </a:r>
          </a:p>
        </p:txBody>
      </p:sp>
      <p:sp>
        <p:nvSpPr>
          <p:cNvPr id="9" name="TextBox 1">
            <a:extLst>
              <a:ext uri="{FF2B5EF4-FFF2-40B4-BE49-F238E27FC236}">
                <a16:creationId xmlns:a16="http://schemas.microsoft.com/office/drawing/2014/main" id="{B850C5F7-4D48-4C68-9115-05F3381BEA60}"/>
              </a:ext>
            </a:extLst>
          </p:cNvPr>
          <p:cNvSpPr txBox="1"/>
          <p:nvPr/>
        </p:nvSpPr>
        <p:spPr>
          <a:xfrm>
            <a:off x="7549137" y="4191293"/>
            <a:ext cx="480392" cy="2769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dirty="0"/>
              <a:t>8</a:t>
            </a:r>
            <a:r>
              <a:rPr lang="en-GB" sz="1100" dirty="0"/>
              <a:t>%</a:t>
            </a:r>
          </a:p>
        </p:txBody>
      </p:sp>
    </p:spTree>
    <p:extLst>
      <p:ext uri="{BB962C8B-B14F-4D97-AF65-F5344CB8AC3E}">
        <p14:creationId xmlns:p14="http://schemas.microsoft.com/office/powerpoint/2010/main" val="1954912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856"/>
            <a:ext cx="8229600" cy="1143000"/>
          </a:xfrm>
        </p:spPr>
        <p:txBody>
          <a:bodyPr anchor="ctr">
            <a:normAutofit/>
          </a:bodyPr>
          <a:lstStyle/>
          <a:p>
            <a:pPr>
              <a:lnSpc>
                <a:spcPct val="90000"/>
              </a:lnSpc>
            </a:pPr>
            <a:r>
              <a:rPr lang="en-GB" sz="3200" dirty="0"/>
              <a:t>EHCPs in Special &amp; Independent</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C06B74C9-1984-4309-B629-64A9E2680539}" type="slidenum">
              <a:rPr lang="en-GB" smtClean="0"/>
              <a:pPr>
                <a:spcAft>
                  <a:spcPts val="600"/>
                </a:spcAft>
              </a:pPr>
              <a:t>12</a:t>
            </a:fld>
            <a:endParaRPr lang="en-GB"/>
          </a:p>
        </p:txBody>
      </p:sp>
      <p:graphicFrame>
        <p:nvGraphicFramePr>
          <p:cNvPr id="9" name="Chart 8">
            <a:extLst>
              <a:ext uri="{FF2B5EF4-FFF2-40B4-BE49-F238E27FC236}">
                <a16:creationId xmlns:a16="http://schemas.microsoft.com/office/drawing/2014/main" id="{39EF0A41-2991-4E9B-A117-C718F0CB763B}"/>
              </a:ext>
            </a:extLst>
          </p:cNvPr>
          <p:cNvGraphicFramePr>
            <a:graphicFrameLocks noGrp="1"/>
          </p:cNvGraphicFramePr>
          <p:nvPr>
            <p:extLst>
              <p:ext uri="{D42A27DB-BD31-4B8C-83A1-F6EECF244321}">
                <p14:modId xmlns:p14="http://schemas.microsoft.com/office/powerpoint/2010/main" val="1462476672"/>
              </p:ext>
            </p:extLst>
          </p:nvPr>
        </p:nvGraphicFramePr>
        <p:xfrm>
          <a:off x="704833" y="651270"/>
          <a:ext cx="8003232" cy="5555460"/>
        </p:xfrm>
        <a:graphic>
          <a:graphicData uri="http://schemas.openxmlformats.org/drawingml/2006/chart">
            <c:chart xmlns:c="http://schemas.openxmlformats.org/drawingml/2006/chart" xmlns:r="http://schemas.openxmlformats.org/officeDocument/2006/relationships" r:id="rId2"/>
          </a:graphicData>
        </a:graphic>
      </p:graphicFrame>
      <p:pic>
        <p:nvPicPr>
          <p:cNvPr id="10" name="Picture 9">
            <a:extLst>
              <a:ext uri="{FF2B5EF4-FFF2-40B4-BE49-F238E27FC236}">
                <a16:creationId xmlns:a16="http://schemas.microsoft.com/office/drawing/2014/main" id="{96729501-F6F4-41B6-90EF-93D040E980F0}"/>
              </a:ext>
            </a:extLst>
          </p:cNvPr>
          <p:cNvPicPr>
            <a:picLocks noChangeAspect="1"/>
          </p:cNvPicPr>
          <p:nvPr/>
        </p:nvPicPr>
        <p:blipFill>
          <a:blip r:embed="rId3"/>
          <a:stretch>
            <a:fillRect/>
          </a:stretch>
        </p:blipFill>
        <p:spPr>
          <a:xfrm>
            <a:off x="3145448" y="4293096"/>
            <a:ext cx="5810250" cy="1162050"/>
          </a:xfrm>
          <a:prstGeom prst="rect">
            <a:avLst/>
          </a:prstGeom>
        </p:spPr>
      </p:pic>
    </p:spTree>
    <p:extLst>
      <p:ext uri="{BB962C8B-B14F-4D97-AF65-F5344CB8AC3E}">
        <p14:creationId xmlns:p14="http://schemas.microsoft.com/office/powerpoint/2010/main" val="2618816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DSG Deficit Recovery Plan: Background Information</a:t>
            </a:r>
          </a:p>
        </p:txBody>
      </p:sp>
      <p:sp>
        <p:nvSpPr>
          <p:cNvPr id="3" name="Subtitle 2"/>
          <p:cNvSpPr>
            <a:spLocks noGrp="1"/>
          </p:cNvSpPr>
          <p:nvPr>
            <p:ph type="subTitle" idx="1"/>
          </p:nvPr>
        </p:nvSpPr>
        <p:spPr>
          <a:xfrm>
            <a:off x="1371600" y="3886200"/>
            <a:ext cx="6400800" cy="982960"/>
          </a:xfrm>
        </p:spPr>
        <p:txBody>
          <a:bodyPr>
            <a:normAutofit fontScale="85000" lnSpcReduction="10000"/>
          </a:bodyPr>
          <a:lstStyle/>
          <a:p>
            <a:endParaRPr lang="en-GB" dirty="0"/>
          </a:p>
          <a:p>
            <a:r>
              <a:rPr lang="en-GB" sz="2700" dirty="0"/>
              <a:t>Karen Stone, Interim Finance Business Partner</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13</a:t>
            </a:fld>
            <a:endParaRPr lang="en-GB" dirty="0"/>
          </a:p>
        </p:txBody>
      </p:sp>
    </p:spTree>
    <p:extLst>
      <p:ext uri="{BB962C8B-B14F-4D97-AF65-F5344CB8AC3E}">
        <p14:creationId xmlns:p14="http://schemas.microsoft.com/office/powerpoint/2010/main" val="2016927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DFE &amp; MHCLG Guidance: DSG Deficits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14</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611560" y="1411029"/>
            <a:ext cx="8229600" cy="474766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altLang="en-US" sz="1600" dirty="0"/>
              <a:t>Legislation was changed so Councils must:</a:t>
            </a:r>
          </a:p>
          <a:p>
            <a:r>
              <a:rPr lang="en-GB" altLang="en-US" sz="1600" dirty="0"/>
              <a:t>Carry all DSG deficits forward to set against the schools budget in the next financial year; or future years (where that is not possible).</a:t>
            </a:r>
          </a:p>
          <a:p>
            <a:r>
              <a:rPr lang="en-GB" altLang="en-US" sz="1600" dirty="0"/>
              <a:t>Not use general funds to eliminate any part of the deficit, or top up its schools budget, without express consent of the Secretary of State</a:t>
            </a:r>
          </a:p>
          <a:p>
            <a:pPr marL="0" indent="0">
              <a:buNone/>
            </a:pPr>
            <a:endParaRPr lang="en-GB" altLang="en-US" sz="1600" dirty="0"/>
          </a:p>
          <a:p>
            <a:pPr marL="0" indent="0">
              <a:buNone/>
            </a:pPr>
            <a:r>
              <a:rPr lang="en-GB" altLang="en-US" sz="1600" dirty="0"/>
              <a:t>Where a council is facing cashflow problems as a result of holding the accumulative deficit within their overall reserves, the DFE will consider applications for forward funding future DSG allocations. </a:t>
            </a:r>
          </a:p>
          <a:p>
            <a:pPr marL="0" indent="0">
              <a:buNone/>
            </a:pPr>
            <a:endParaRPr lang="en-GB" altLang="en-US" sz="1600" dirty="0"/>
          </a:p>
          <a:p>
            <a:pPr marL="0" indent="0">
              <a:buNone/>
            </a:pPr>
            <a:r>
              <a:rPr lang="en-GB" altLang="en-US" sz="1600" dirty="0"/>
              <a:t>Further legislative change: Statutory Override</a:t>
            </a:r>
          </a:p>
          <a:p>
            <a:r>
              <a:rPr lang="en-GB" altLang="en-US" sz="1600" dirty="0"/>
              <a:t>Introduced following concerns raised by auditors</a:t>
            </a:r>
          </a:p>
          <a:p>
            <a:r>
              <a:rPr lang="en-GB" altLang="en-US" sz="1600" dirty="0"/>
              <a:t>Councils will move the DSG deficit into an unusable reserve however, the deficit will still remain within the councils overall finances. </a:t>
            </a:r>
          </a:p>
          <a:p>
            <a:r>
              <a:rPr lang="en-GB" altLang="en-US" sz="1600" dirty="0"/>
              <a:t>will apply for the next 3 financial years – covering 2020-21, 2021-22 and 2022-23. </a:t>
            </a:r>
          </a:p>
          <a:p>
            <a:r>
              <a:rPr lang="en-GB" altLang="en-US" sz="1600" dirty="0"/>
              <a:t>There is no further information on what will happen after March 2023. Therefore the DSG deficit will become part of Council’s accounts. </a:t>
            </a:r>
          </a:p>
          <a:p>
            <a:pPr marL="0" indent="0">
              <a:buNone/>
            </a:pPr>
            <a:endParaRPr lang="en-GB" altLang="en-US" sz="1600" dirty="0">
              <a:solidFill>
                <a:schemeClr val="accent2"/>
              </a:solidFill>
            </a:endParaRPr>
          </a:p>
          <a:p>
            <a:pPr marL="0" indent="0">
              <a:buNone/>
            </a:pPr>
            <a:endParaRPr lang="en-GB" altLang="en-US" sz="1600" dirty="0">
              <a:solidFill>
                <a:schemeClr val="accent2"/>
              </a:solidFill>
            </a:endParaRPr>
          </a:p>
          <a:p>
            <a:pPr marL="0" indent="0">
              <a:buNone/>
            </a:pPr>
            <a:endParaRPr lang="en-GB" altLang="en-US" sz="1600" dirty="0">
              <a:solidFill>
                <a:schemeClr val="accent2"/>
              </a:solidFill>
            </a:endParaRPr>
          </a:p>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Tree>
    <p:extLst>
      <p:ext uri="{BB962C8B-B14F-4D97-AF65-F5344CB8AC3E}">
        <p14:creationId xmlns:p14="http://schemas.microsoft.com/office/powerpoint/2010/main" val="3452794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DFE Guidance: DSG Deficit Plans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15</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2316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altLang="en-US" sz="1600" dirty="0"/>
              <a:t>The Council must:</a:t>
            </a:r>
          </a:p>
          <a:p>
            <a:pPr marL="285750" indent="-285750"/>
            <a:r>
              <a:rPr lang="en-GB" sz="1600" dirty="0"/>
              <a:t>Provide information as and requested by the department abouts its plans for managing its DSG account</a:t>
            </a:r>
          </a:p>
          <a:p>
            <a:pPr marL="285750" indent="-285750"/>
            <a:r>
              <a:rPr lang="en-GB" sz="1600" dirty="0"/>
              <a:t>provide information as and when requested by the department about pressures and potential savings</a:t>
            </a:r>
          </a:p>
          <a:p>
            <a:pPr marL="285750" indent="-285750"/>
            <a:r>
              <a:rPr lang="en-GB" sz="1600" dirty="0"/>
              <a:t>meet with officials of the department as and when requested to discuss the local authority plans and financial situation</a:t>
            </a:r>
          </a:p>
          <a:p>
            <a:pPr marL="285750" indent="-285750"/>
            <a:r>
              <a:rPr lang="en-GB" sz="1600" dirty="0"/>
              <a:t>keep the schools forum regularly updated about the local authority’s DSG account and future plans including HN pressures and savings</a:t>
            </a:r>
          </a:p>
          <a:p>
            <a:pPr marL="0" indent="0">
              <a:buNone/>
            </a:pPr>
            <a:endParaRPr lang="en-GB" sz="1600" dirty="0"/>
          </a:p>
          <a:p>
            <a:pPr marL="285750" indent="-285750"/>
            <a:r>
              <a:rPr lang="en-GB" sz="1600" dirty="0"/>
              <a:t>It is expected the plans should set out how to bringing the DSG spend back into balance</a:t>
            </a:r>
          </a:p>
          <a:p>
            <a:pPr marL="285750" indent="-285750"/>
            <a:r>
              <a:rPr lang="en-GB" sz="1600" dirty="0"/>
              <a:t>Where there is a substantial in-year overspend or cumulative DSG deficit balance at the end of the financial year, its management plan should look to bring the overall DSG account into balance within a </a:t>
            </a:r>
            <a:r>
              <a:rPr lang="en-GB" sz="1600" dirty="0">
                <a:highlight>
                  <a:srgbClr val="FFFF00"/>
                </a:highlight>
              </a:rPr>
              <a:t>timely period </a:t>
            </a:r>
            <a:r>
              <a:rPr lang="en-GB" sz="1600" dirty="0"/>
              <a:t>(where possible)</a:t>
            </a:r>
          </a:p>
          <a:p>
            <a:pPr marL="285750" indent="-285750"/>
            <a:r>
              <a:rPr lang="en-GB" sz="1600" dirty="0"/>
              <a:t>The plan needs to focus on bringing the in-year spending in line with in-year funding.</a:t>
            </a:r>
          </a:p>
          <a:p>
            <a:pPr marL="285750" indent="-285750"/>
            <a:r>
              <a:rPr lang="en-GB" sz="1600" dirty="0"/>
              <a:t>The department will need convincing an LA is unable to pay off its deficit over a period of time. Funding to pay historical deficits will only be considered if the LA eliminates in-year deficit. </a:t>
            </a:r>
          </a:p>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294"/>
            <a:ext cx="8229600" cy="1143000"/>
          </a:xfrm>
        </p:spPr>
        <p:txBody>
          <a:bodyPr>
            <a:normAutofit/>
          </a:bodyPr>
          <a:lstStyle/>
          <a:p>
            <a:r>
              <a:rPr lang="en-GB" sz="3200" dirty="0"/>
              <a:t>DFE Guidance: Safety Valve Agreements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16</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611560" y="764704"/>
            <a:ext cx="8229600" cy="547260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altLang="en-US" sz="1600" dirty="0"/>
              <a:t>The DFE have published summarised details of 5 agreements made with Local Authorities with the highest deficits:</a:t>
            </a:r>
          </a:p>
          <a:p>
            <a:pPr marL="0" indent="0">
              <a:buNone/>
            </a:pPr>
            <a:endParaRPr lang="en-GB" altLang="en-US" sz="1600" dirty="0"/>
          </a:p>
          <a:p>
            <a:pPr marL="0" indent="0">
              <a:buNone/>
            </a:pPr>
            <a:endParaRPr lang="en-GB" altLang="en-US" sz="1600" dirty="0"/>
          </a:p>
          <a:p>
            <a:pPr marL="0" indent="0">
              <a:buNone/>
            </a:pPr>
            <a:endParaRPr lang="en-GB" sz="1600" dirty="0"/>
          </a:p>
          <a:p>
            <a:endParaRPr lang="en-GB" sz="1600" dirty="0"/>
          </a:p>
          <a:p>
            <a:endParaRPr lang="en-GB" sz="1600" dirty="0"/>
          </a:p>
          <a:p>
            <a:pPr marL="0" indent="0">
              <a:buNone/>
            </a:pPr>
            <a:endParaRPr lang="en-GB" sz="1600" dirty="0"/>
          </a:p>
          <a:p>
            <a:pPr marL="0" indent="0">
              <a:buNone/>
            </a:pPr>
            <a:endParaRPr lang="en-GB" sz="1600" dirty="0"/>
          </a:p>
          <a:p>
            <a:pPr marL="0" indent="0">
              <a:buNone/>
            </a:pPr>
            <a:endParaRPr lang="en-GB" sz="1600" dirty="0"/>
          </a:p>
          <a:p>
            <a:pPr marL="0" indent="0">
              <a:buNone/>
            </a:pPr>
            <a:endParaRPr lang="en-GB" sz="1600" dirty="0"/>
          </a:p>
          <a:p>
            <a:pPr marL="0" indent="0">
              <a:buNone/>
            </a:pPr>
            <a:endParaRPr lang="en-GB" sz="1600" dirty="0"/>
          </a:p>
          <a:p>
            <a:pPr marL="0" indent="0">
              <a:buNone/>
            </a:pPr>
            <a:endParaRPr lang="en-GB" sz="1600" dirty="0"/>
          </a:p>
          <a:p>
            <a:pPr marL="0" indent="0">
              <a:buNone/>
            </a:pPr>
            <a:endParaRPr lang="en-GB" sz="1600" dirty="0"/>
          </a:p>
          <a:p>
            <a:r>
              <a:rPr lang="en-GB" sz="1600" dirty="0"/>
              <a:t>Quarterly returns required on progress</a:t>
            </a:r>
          </a:p>
          <a:p>
            <a:r>
              <a:rPr lang="en-GB" sz="1600" dirty="0"/>
              <a:t>Annual review</a:t>
            </a:r>
          </a:p>
          <a:p>
            <a:r>
              <a:rPr lang="en-GB" sz="1600" dirty="0"/>
              <a:t>Payments are in instalments subject to sufficient progression</a:t>
            </a:r>
          </a:p>
          <a:p>
            <a:r>
              <a:rPr lang="en-GB" sz="1600" dirty="0"/>
              <a:t>Subject to that assessment, the SEN Capital plans will be reviewed separately and Department will consider making a capital contribution to these plans</a:t>
            </a:r>
          </a:p>
          <a:p>
            <a:endParaRPr lang="en-GB" sz="1600" dirty="0"/>
          </a:p>
          <a:p>
            <a:endParaRPr lang="en-GB" sz="1600" dirty="0"/>
          </a:p>
          <a:p>
            <a:pPr marL="0" indent="0">
              <a:buNone/>
            </a:pPr>
            <a:endParaRPr lang="en-GB" sz="1600" dirty="0"/>
          </a:p>
          <a:p>
            <a:endParaRPr lang="en-GB" sz="1600" dirty="0"/>
          </a:p>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graphicFrame>
        <p:nvGraphicFramePr>
          <p:cNvPr id="3" name="Table 5">
            <a:extLst>
              <a:ext uri="{FF2B5EF4-FFF2-40B4-BE49-F238E27FC236}">
                <a16:creationId xmlns:a16="http://schemas.microsoft.com/office/drawing/2014/main" id="{9407F517-4AE7-46C0-ADE7-D84949BC1C4E}"/>
              </a:ext>
            </a:extLst>
          </p:cNvPr>
          <p:cNvGraphicFramePr>
            <a:graphicFrameLocks noGrp="1"/>
          </p:cNvGraphicFramePr>
          <p:nvPr>
            <p:extLst>
              <p:ext uri="{D42A27DB-BD31-4B8C-83A1-F6EECF244321}">
                <p14:modId xmlns:p14="http://schemas.microsoft.com/office/powerpoint/2010/main" val="1617653101"/>
              </p:ext>
            </p:extLst>
          </p:nvPr>
        </p:nvGraphicFramePr>
        <p:xfrm>
          <a:off x="719572" y="1340768"/>
          <a:ext cx="7704856" cy="3134360"/>
        </p:xfrm>
        <a:graphic>
          <a:graphicData uri="http://schemas.openxmlformats.org/drawingml/2006/table">
            <a:tbl>
              <a:tblPr firstRow="1" bandRow="1">
                <a:tableStyleId>{5C22544A-7EE6-4342-B048-85BDC9FD1C3A}</a:tableStyleId>
              </a:tblPr>
              <a:tblGrid>
                <a:gridCol w="1926214">
                  <a:extLst>
                    <a:ext uri="{9D8B030D-6E8A-4147-A177-3AD203B41FA5}">
                      <a16:colId xmlns:a16="http://schemas.microsoft.com/office/drawing/2014/main" val="2460498113"/>
                    </a:ext>
                  </a:extLst>
                </a:gridCol>
                <a:gridCol w="1926214">
                  <a:extLst>
                    <a:ext uri="{9D8B030D-6E8A-4147-A177-3AD203B41FA5}">
                      <a16:colId xmlns:a16="http://schemas.microsoft.com/office/drawing/2014/main" val="785297174"/>
                    </a:ext>
                  </a:extLst>
                </a:gridCol>
                <a:gridCol w="1926214">
                  <a:extLst>
                    <a:ext uri="{9D8B030D-6E8A-4147-A177-3AD203B41FA5}">
                      <a16:colId xmlns:a16="http://schemas.microsoft.com/office/drawing/2014/main" val="633991668"/>
                    </a:ext>
                  </a:extLst>
                </a:gridCol>
                <a:gridCol w="1926214">
                  <a:extLst>
                    <a:ext uri="{9D8B030D-6E8A-4147-A177-3AD203B41FA5}">
                      <a16:colId xmlns:a16="http://schemas.microsoft.com/office/drawing/2014/main" val="870671994"/>
                    </a:ext>
                  </a:extLst>
                </a:gridCol>
              </a:tblGrid>
              <a:tr h="370840">
                <a:tc>
                  <a:txBody>
                    <a:bodyPr/>
                    <a:lstStyle/>
                    <a:p>
                      <a:r>
                        <a:rPr lang="en-GB" dirty="0"/>
                        <a:t>Local Authority</a:t>
                      </a:r>
                    </a:p>
                  </a:txBody>
                  <a:tcPr/>
                </a:tc>
                <a:tc>
                  <a:txBody>
                    <a:bodyPr/>
                    <a:lstStyle/>
                    <a:p>
                      <a:r>
                        <a:rPr lang="en-GB" dirty="0"/>
                        <a:t>High Needs Block 20-21 £’</a:t>
                      </a:r>
                      <a:r>
                        <a:rPr lang="en-GB" dirty="0" err="1"/>
                        <a:t>ms</a:t>
                      </a:r>
                      <a:endParaRPr lang="en-GB" dirty="0"/>
                    </a:p>
                  </a:txBody>
                  <a:tcPr/>
                </a:tc>
                <a:tc>
                  <a:txBody>
                    <a:bodyPr/>
                    <a:lstStyle/>
                    <a:p>
                      <a:r>
                        <a:rPr lang="en-GB" dirty="0"/>
                        <a:t>Accumulated High Needs Deficit 20-21 £’</a:t>
                      </a:r>
                      <a:r>
                        <a:rPr lang="en-GB" dirty="0" err="1"/>
                        <a:t>ms</a:t>
                      </a:r>
                      <a:endParaRPr lang="en-GB" dirty="0"/>
                    </a:p>
                  </a:txBody>
                  <a:tcPr/>
                </a:tc>
                <a:tc>
                  <a:txBody>
                    <a:bodyPr/>
                    <a:lstStyle/>
                    <a:p>
                      <a:r>
                        <a:rPr lang="en-GB" dirty="0"/>
                        <a:t>Extra Funding from DFE by 24-25 £’</a:t>
                      </a:r>
                      <a:r>
                        <a:rPr lang="en-GB" dirty="0" err="1"/>
                        <a:t>ms</a:t>
                      </a:r>
                      <a:endParaRPr lang="en-GB" dirty="0"/>
                    </a:p>
                  </a:txBody>
                  <a:tcPr/>
                </a:tc>
                <a:extLst>
                  <a:ext uri="{0D108BD9-81ED-4DB2-BD59-A6C34878D82A}">
                    <a16:rowId xmlns:a16="http://schemas.microsoft.com/office/drawing/2014/main" val="1114961134"/>
                  </a:ext>
                </a:extLst>
              </a:tr>
              <a:tr h="370840">
                <a:tc>
                  <a:txBody>
                    <a:bodyPr/>
                    <a:lstStyle/>
                    <a:p>
                      <a:r>
                        <a:rPr lang="en-GB" dirty="0"/>
                        <a:t>Bury</a:t>
                      </a:r>
                    </a:p>
                  </a:txBody>
                  <a:tcPr/>
                </a:tc>
                <a:tc>
                  <a:txBody>
                    <a:bodyPr/>
                    <a:lstStyle/>
                    <a:p>
                      <a:pPr algn="ctr"/>
                      <a:r>
                        <a:rPr lang="en-GB" dirty="0"/>
                        <a:t>£33m</a:t>
                      </a:r>
                    </a:p>
                  </a:txBody>
                  <a:tcPr/>
                </a:tc>
                <a:tc>
                  <a:txBody>
                    <a:bodyPr/>
                    <a:lstStyle/>
                    <a:p>
                      <a:pPr algn="ctr"/>
                      <a:r>
                        <a:rPr lang="en-GB" dirty="0"/>
                        <a:t>£25.5m (77%)</a:t>
                      </a:r>
                    </a:p>
                  </a:txBody>
                  <a:tcPr/>
                </a:tc>
                <a:tc>
                  <a:txBody>
                    <a:bodyPr/>
                    <a:lstStyle/>
                    <a:p>
                      <a:pPr algn="ctr"/>
                      <a:r>
                        <a:rPr lang="en-GB" dirty="0"/>
                        <a:t>£20m</a:t>
                      </a:r>
                    </a:p>
                  </a:txBody>
                  <a:tcPr/>
                </a:tc>
                <a:extLst>
                  <a:ext uri="{0D108BD9-81ED-4DB2-BD59-A6C34878D82A}">
                    <a16:rowId xmlns:a16="http://schemas.microsoft.com/office/drawing/2014/main" val="1429390609"/>
                  </a:ext>
                </a:extLst>
              </a:tr>
              <a:tr h="370840">
                <a:tc>
                  <a:txBody>
                    <a:bodyPr/>
                    <a:lstStyle/>
                    <a:p>
                      <a:r>
                        <a:rPr lang="en-GB" sz="1200" dirty="0"/>
                        <a:t>Hammersmith and Fulham</a:t>
                      </a:r>
                    </a:p>
                  </a:txBody>
                  <a:tcPr/>
                </a:tc>
                <a:tc>
                  <a:txBody>
                    <a:bodyPr/>
                    <a:lstStyle/>
                    <a:p>
                      <a:pPr algn="ctr"/>
                      <a:r>
                        <a:rPr lang="en-GB" dirty="0"/>
                        <a:t>£25m</a:t>
                      </a:r>
                    </a:p>
                  </a:txBody>
                  <a:tcPr/>
                </a:tc>
                <a:tc>
                  <a:txBody>
                    <a:bodyPr/>
                    <a:lstStyle/>
                    <a:p>
                      <a:pPr algn="ctr"/>
                      <a:r>
                        <a:rPr lang="en-GB" dirty="0"/>
                        <a:t>£22.9m (91%)</a:t>
                      </a:r>
                    </a:p>
                  </a:txBody>
                  <a:tcPr/>
                </a:tc>
                <a:tc>
                  <a:txBody>
                    <a:bodyPr/>
                    <a:lstStyle/>
                    <a:p>
                      <a:pPr algn="ctr"/>
                      <a:r>
                        <a:rPr lang="en-GB" dirty="0"/>
                        <a:t>£20m</a:t>
                      </a:r>
                    </a:p>
                  </a:txBody>
                  <a:tcPr/>
                </a:tc>
                <a:extLst>
                  <a:ext uri="{0D108BD9-81ED-4DB2-BD59-A6C34878D82A}">
                    <a16:rowId xmlns:a16="http://schemas.microsoft.com/office/drawing/2014/main" val="2922092002"/>
                  </a:ext>
                </a:extLst>
              </a:tr>
              <a:tr h="370840">
                <a:tc>
                  <a:txBody>
                    <a:bodyPr/>
                    <a:lstStyle/>
                    <a:p>
                      <a:r>
                        <a:rPr lang="en-GB" sz="1200" dirty="0"/>
                        <a:t>Kingston upon Thames</a:t>
                      </a:r>
                    </a:p>
                  </a:txBody>
                  <a:tcPr/>
                </a:tc>
                <a:tc>
                  <a:txBody>
                    <a:bodyPr/>
                    <a:lstStyle/>
                    <a:p>
                      <a:pPr algn="ctr"/>
                      <a:r>
                        <a:rPr lang="en-GB" dirty="0"/>
                        <a:t>£25m</a:t>
                      </a:r>
                    </a:p>
                  </a:txBody>
                  <a:tcPr/>
                </a:tc>
                <a:tc>
                  <a:txBody>
                    <a:bodyPr/>
                    <a:lstStyle/>
                    <a:p>
                      <a:pPr algn="ctr"/>
                      <a:r>
                        <a:rPr lang="en-GB" dirty="0"/>
                        <a:t>£25.1m (100%)</a:t>
                      </a:r>
                    </a:p>
                  </a:txBody>
                  <a:tcPr/>
                </a:tc>
                <a:tc>
                  <a:txBody>
                    <a:bodyPr/>
                    <a:lstStyle/>
                    <a:p>
                      <a:pPr algn="ctr"/>
                      <a:r>
                        <a:rPr lang="en-GB" dirty="0"/>
                        <a:t>£27m +£3m</a:t>
                      </a:r>
                    </a:p>
                  </a:txBody>
                  <a:tcPr/>
                </a:tc>
                <a:extLst>
                  <a:ext uri="{0D108BD9-81ED-4DB2-BD59-A6C34878D82A}">
                    <a16:rowId xmlns:a16="http://schemas.microsoft.com/office/drawing/2014/main" val="1906767047"/>
                  </a:ext>
                </a:extLst>
              </a:tr>
              <a:tr h="370840">
                <a:tc>
                  <a:txBody>
                    <a:bodyPr/>
                    <a:lstStyle/>
                    <a:p>
                      <a:r>
                        <a:rPr lang="en-GB" sz="1200" dirty="0"/>
                        <a:t> Richmond upon Thames</a:t>
                      </a:r>
                    </a:p>
                  </a:txBody>
                  <a:tcPr/>
                </a:tc>
                <a:tc>
                  <a:txBody>
                    <a:bodyPr/>
                    <a:lstStyle/>
                    <a:p>
                      <a:pPr algn="ctr"/>
                      <a:r>
                        <a:rPr lang="en-GB" dirty="0"/>
                        <a:t>£27m</a:t>
                      </a:r>
                    </a:p>
                  </a:txBody>
                  <a:tcPr/>
                </a:tc>
                <a:tc>
                  <a:txBody>
                    <a:bodyPr/>
                    <a:lstStyle/>
                    <a:p>
                      <a:pPr algn="ctr"/>
                      <a:r>
                        <a:rPr lang="en-GB" dirty="0"/>
                        <a:t>£17.6m (65%)</a:t>
                      </a:r>
                    </a:p>
                  </a:txBody>
                  <a:tcPr/>
                </a:tc>
                <a:tc>
                  <a:txBody>
                    <a:bodyPr/>
                    <a:lstStyle/>
                    <a:p>
                      <a:pPr algn="ctr"/>
                      <a:r>
                        <a:rPr lang="en-GB" dirty="0"/>
                        <a:t>£20m</a:t>
                      </a:r>
                    </a:p>
                  </a:txBody>
                  <a:tcPr/>
                </a:tc>
                <a:extLst>
                  <a:ext uri="{0D108BD9-81ED-4DB2-BD59-A6C34878D82A}">
                    <a16:rowId xmlns:a16="http://schemas.microsoft.com/office/drawing/2014/main" val="948194892"/>
                  </a:ext>
                </a:extLst>
              </a:tr>
              <a:tr h="338544">
                <a:tc>
                  <a:txBody>
                    <a:bodyPr/>
                    <a:lstStyle/>
                    <a:p>
                      <a:r>
                        <a:rPr lang="en-GB" dirty="0"/>
                        <a:t>Stoke-on-Trent</a:t>
                      </a:r>
                    </a:p>
                  </a:txBody>
                  <a:tcPr/>
                </a:tc>
                <a:tc>
                  <a:txBody>
                    <a:bodyPr/>
                    <a:lstStyle/>
                    <a:p>
                      <a:pPr algn="ctr"/>
                      <a:r>
                        <a:rPr lang="en-GB" dirty="0"/>
                        <a:t>£37m</a:t>
                      </a:r>
                    </a:p>
                  </a:txBody>
                  <a:tcPr/>
                </a:tc>
                <a:tc>
                  <a:txBody>
                    <a:bodyPr/>
                    <a:lstStyle/>
                    <a:p>
                      <a:pPr algn="ctr"/>
                      <a:r>
                        <a:rPr lang="en-GB" dirty="0"/>
                        <a:t>£25.5m (68%)</a:t>
                      </a:r>
                    </a:p>
                  </a:txBody>
                  <a:tcPr/>
                </a:tc>
                <a:tc>
                  <a:txBody>
                    <a:bodyPr/>
                    <a:lstStyle/>
                    <a:p>
                      <a:pPr algn="ctr"/>
                      <a:r>
                        <a:rPr lang="en-GB" dirty="0"/>
                        <a:t>£10m</a:t>
                      </a:r>
                    </a:p>
                  </a:txBody>
                  <a:tcPr/>
                </a:tc>
                <a:extLst>
                  <a:ext uri="{0D108BD9-81ED-4DB2-BD59-A6C34878D82A}">
                    <a16:rowId xmlns:a16="http://schemas.microsoft.com/office/drawing/2014/main" val="241006786"/>
                  </a:ext>
                </a:extLst>
              </a:tr>
              <a:tr h="370840">
                <a:tc>
                  <a:txBody>
                    <a:bodyPr/>
                    <a:lstStyle/>
                    <a:p>
                      <a:r>
                        <a:rPr lang="en-GB" dirty="0"/>
                        <a:t>Kent</a:t>
                      </a:r>
                    </a:p>
                  </a:txBody>
                  <a:tcPr/>
                </a:tc>
                <a:tc>
                  <a:txBody>
                    <a:bodyPr/>
                    <a:lstStyle/>
                    <a:p>
                      <a:pPr algn="ctr"/>
                      <a:r>
                        <a:rPr lang="en-GB" dirty="0"/>
                        <a:t>£221m</a:t>
                      </a:r>
                    </a:p>
                  </a:txBody>
                  <a:tcPr/>
                </a:tc>
                <a:tc>
                  <a:txBody>
                    <a:bodyPr/>
                    <a:lstStyle/>
                    <a:p>
                      <a:pPr algn="ctr"/>
                      <a:r>
                        <a:rPr lang="en-GB" dirty="0"/>
                        <a:t>£50m (22%)</a:t>
                      </a:r>
                    </a:p>
                  </a:txBody>
                  <a:tcPr/>
                </a:tc>
                <a:tc>
                  <a:txBody>
                    <a:bodyPr/>
                    <a:lstStyle/>
                    <a:p>
                      <a:pPr algn="ctr"/>
                      <a:r>
                        <a:rPr lang="en-GB" dirty="0"/>
                        <a:t>N/A</a:t>
                      </a:r>
                    </a:p>
                  </a:txBody>
                  <a:tcPr/>
                </a:tc>
                <a:extLst>
                  <a:ext uri="{0D108BD9-81ED-4DB2-BD59-A6C34878D82A}">
                    <a16:rowId xmlns:a16="http://schemas.microsoft.com/office/drawing/2014/main" val="1412044678"/>
                  </a:ext>
                </a:extLst>
              </a:tr>
            </a:tbl>
          </a:graphicData>
        </a:graphic>
      </p:graphicFrame>
    </p:spTree>
    <p:extLst>
      <p:ext uri="{BB962C8B-B14F-4D97-AF65-F5344CB8AC3E}">
        <p14:creationId xmlns:p14="http://schemas.microsoft.com/office/powerpoint/2010/main" val="4276798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
            <a:ext cx="8229600" cy="1143000"/>
          </a:xfrm>
        </p:spPr>
        <p:txBody>
          <a:bodyPr>
            <a:normAutofit/>
          </a:bodyPr>
          <a:lstStyle/>
          <a:p>
            <a:r>
              <a:rPr lang="en-GB" sz="3200" dirty="0"/>
              <a:t>DFE Learning: Safety Valve Agreements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17</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79579" y="836712"/>
            <a:ext cx="8229600" cy="532859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dirty="0"/>
              <a:t>DfE have also published a summary of key learning from meeting with LAs:</a:t>
            </a:r>
          </a:p>
          <a:p>
            <a:pPr>
              <a:buAutoNum type="arabicPeriod"/>
            </a:pPr>
            <a:r>
              <a:rPr lang="en-GB" sz="1600" b="1" dirty="0"/>
              <a:t>Early intervention</a:t>
            </a:r>
            <a:r>
              <a:rPr lang="en-GB" sz="1600" dirty="0"/>
              <a:t>, providing proactive support for children and young people is critical for ensuring needs are met and do not escalate unnecessarily</a:t>
            </a:r>
          </a:p>
          <a:p>
            <a:pPr>
              <a:buAutoNum type="arabicPeriod"/>
            </a:pPr>
            <a:endParaRPr lang="en-GB" sz="1600" dirty="0"/>
          </a:p>
          <a:p>
            <a:pPr>
              <a:buAutoNum type="arabicPeriod"/>
            </a:pPr>
            <a:r>
              <a:rPr lang="en-GB" sz="1600" b="1" dirty="0"/>
              <a:t>Increased SEN support offer</a:t>
            </a:r>
            <a:r>
              <a:rPr lang="en-GB" sz="1600" dirty="0"/>
              <a:t>, or those without an EHCP, can reduce escalation of need and mean that the level of requests for EHCPs is also reduced. Needs appropriate parental engagement.</a:t>
            </a:r>
          </a:p>
          <a:p>
            <a:pPr>
              <a:buAutoNum type="arabicPeriod"/>
            </a:pPr>
            <a:endParaRPr lang="en-GB" sz="1600" dirty="0"/>
          </a:p>
          <a:p>
            <a:pPr>
              <a:buAutoNum type="arabicPeriod"/>
            </a:pPr>
            <a:r>
              <a:rPr lang="en-GB" sz="1600" dirty="0"/>
              <a:t>Review the </a:t>
            </a:r>
            <a:r>
              <a:rPr lang="en-GB" sz="1600" b="1" dirty="0"/>
              <a:t>EHCP assessment processes and thresholds </a:t>
            </a:r>
            <a:r>
              <a:rPr lang="en-GB" sz="1600" dirty="0"/>
              <a:t>in order that LAs could better deal with requests for EHCPs and consider a thorough review of EHCP cessations through a well-functioning annual review process, which should ensure EHCPs are fairly assessed for continued relevance and need.</a:t>
            </a:r>
          </a:p>
          <a:p>
            <a:pPr>
              <a:buAutoNum type="arabicPeriod"/>
            </a:pPr>
            <a:endParaRPr lang="en-GB" sz="1600" dirty="0"/>
          </a:p>
          <a:p>
            <a:pPr>
              <a:buAutoNum type="arabicPeriod"/>
            </a:pPr>
            <a:r>
              <a:rPr lang="en-GB" sz="1600" b="1" dirty="0"/>
              <a:t>Culture change and work with school leaders </a:t>
            </a:r>
            <a:r>
              <a:rPr lang="en-GB" sz="1600" dirty="0"/>
              <a:t>to create a shared goal for children and young people with SEND by creating a more inclusive culture across their whole authority. Engaged with SFF, the parent carer forum and practitioners, such as SENCOs. </a:t>
            </a:r>
          </a:p>
          <a:p>
            <a:pPr>
              <a:buAutoNum type="arabicPeriod"/>
            </a:pPr>
            <a:endParaRPr lang="en-GB" sz="1600" dirty="0"/>
          </a:p>
          <a:p>
            <a:pPr>
              <a:buAutoNum type="arabicPeriod"/>
            </a:pPr>
            <a:r>
              <a:rPr lang="en-GB" sz="1600" b="1" dirty="0"/>
              <a:t>Appropriate and thorough provision mapping</a:t>
            </a:r>
            <a:r>
              <a:rPr lang="en-GB" sz="1600" dirty="0"/>
              <a:t>, with potential development of more local provision to avoid over-reliance on independent or distant placements including appropriate use of capital funding.</a:t>
            </a:r>
          </a:p>
          <a:p>
            <a:pPr>
              <a:buAutoNum type="arabicPeriod"/>
            </a:pPr>
            <a:endParaRPr lang="en-GB" sz="1600" dirty="0"/>
          </a:p>
          <a:p>
            <a:pPr>
              <a:buAutoNum type="arabicPeriod"/>
            </a:pPr>
            <a:r>
              <a:rPr lang="en-GB" sz="1600" dirty="0"/>
              <a:t>Education and finance </a:t>
            </a:r>
            <a:r>
              <a:rPr lang="en-GB" sz="1600" b="1" dirty="0"/>
              <a:t>leadership</a:t>
            </a:r>
            <a:r>
              <a:rPr lang="en-GB" sz="1600" dirty="0"/>
              <a:t> worked collaboratively on their plans to reach an in-year balance which were both viable and ambitious. </a:t>
            </a:r>
          </a:p>
          <a:p>
            <a:pPr marL="0" indent="0">
              <a:buNone/>
            </a:pPr>
            <a:endParaRPr lang="en-GB" sz="1600" dirty="0"/>
          </a:p>
          <a:p>
            <a:endParaRPr lang="en-GB" sz="1600" dirty="0"/>
          </a:p>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Tree>
    <p:extLst>
      <p:ext uri="{BB962C8B-B14F-4D97-AF65-F5344CB8AC3E}">
        <p14:creationId xmlns:p14="http://schemas.microsoft.com/office/powerpoint/2010/main" val="4035335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01"/>
            <a:ext cx="8229600" cy="1143000"/>
          </a:xfrm>
        </p:spPr>
        <p:txBody>
          <a:bodyPr>
            <a:normAutofit/>
          </a:bodyPr>
          <a:lstStyle/>
          <a:p>
            <a:r>
              <a:rPr lang="en-GB" sz="3200" dirty="0"/>
              <a:t>DFE Guidance: Safety Valve Agreements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18</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764704"/>
            <a:ext cx="8229600" cy="52565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300" dirty="0"/>
              <a:t>Similar actions are taken across Deficit Recovery Plans:</a:t>
            </a:r>
          </a:p>
          <a:p>
            <a:r>
              <a:rPr lang="en-GB" sz="1300" dirty="0"/>
              <a:t>Strengthen their EHCP assessment  process including clarifying assessment thresholds for EHCPs</a:t>
            </a:r>
          </a:p>
          <a:p>
            <a:r>
              <a:rPr lang="en-GB" sz="1300" dirty="0"/>
              <a:t>Ensure robust planning for future provision: reducing independent school placements by increasing the availability and suitability of local provision </a:t>
            </a:r>
          </a:p>
          <a:p>
            <a:r>
              <a:rPr lang="en-GB" sz="1300" dirty="0"/>
              <a:t>Reviewing transition arrangements for children and young people </a:t>
            </a:r>
          </a:p>
          <a:p>
            <a:r>
              <a:rPr lang="en-GB" sz="1300" dirty="0">
                <a:highlight>
                  <a:srgbClr val="FFFF00"/>
                </a:highlight>
              </a:rPr>
              <a:t>Support and drive schools to meet a higher level of need in a more cost effective way within mainstream settings, while maintaining the quality of provision. Develop a culture in which demand is more effectively managed throughout the authority. </a:t>
            </a:r>
          </a:p>
          <a:p>
            <a:r>
              <a:rPr lang="en-GB" sz="1300" dirty="0"/>
              <a:t>Increase early intervention activity to reduce escalation of need to Education Health and Care Plan (EHCP) level</a:t>
            </a:r>
          </a:p>
          <a:p>
            <a:r>
              <a:rPr lang="en-GB" sz="1300" dirty="0"/>
              <a:t>Development of a more robust local offer</a:t>
            </a:r>
          </a:p>
          <a:p>
            <a:r>
              <a:rPr lang="en-GB" sz="1300" dirty="0"/>
              <a:t>Improve support available in schools to manage demand more effectively and reduce escalation of need</a:t>
            </a:r>
          </a:p>
          <a:p>
            <a:r>
              <a:rPr lang="en-GB" sz="1300" dirty="0"/>
              <a:t>Review and reform of the Alternative Provision (AP) model and funding to create efficiencies</a:t>
            </a:r>
          </a:p>
          <a:p>
            <a:r>
              <a:rPr lang="en-GB" sz="1300" dirty="0"/>
              <a:t>Review and reform of outreach services to create savings from 2021-22. </a:t>
            </a:r>
          </a:p>
          <a:p>
            <a:r>
              <a:rPr lang="en-GB" sz="1300" dirty="0"/>
              <a:t>Reform of the authority’s post-16 offer, including but not limited to development of new provision</a:t>
            </a:r>
          </a:p>
          <a:p>
            <a:r>
              <a:rPr lang="en-GB" sz="1300" dirty="0"/>
              <a:t>Review and reform early years pathways, including implementing a new early years offer </a:t>
            </a:r>
          </a:p>
          <a:p>
            <a:r>
              <a:rPr lang="en-GB" sz="1300" dirty="0"/>
              <a:t>Improve financial planning and collaboration with other funding streams. </a:t>
            </a:r>
          </a:p>
          <a:p>
            <a:r>
              <a:rPr lang="en-GB" sz="1300" dirty="0"/>
              <a:t>Developing a model for forecasting future needs</a:t>
            </a:r>
          </a:p>
          <a:p>
            <a:r>
              <a:rPr lang="en-GB" sz="1300" dirty="0"/>
              <a:t>Improve quality and timeliness of management information to evaluate impact of central services.</a:t>
            </a:r>
          </a:p>
          <a:p>
            <a:r>
              <a:rPr lang="en-GB" sz="1300" dirty="0"/>
              <a:t>Ensure accurate contributions from appropriate funding sources i.e. increase contributions from health and social care.</a:t>
            </a:r>
          </a:p>
          <a:p>
            <a:r>
              <a:rPr lang="en-GB" sz="1300" dirty="0"/>
              <a:t>Improve efficiency of commissioning services to drive down cost. </a:t>
            </a:r>
          </a:p>
          <a:p>
            <a:r>
              <a:rPr lang="en-GB" sz="1300" dirty="0"/>
              <a:t>Commission an Local Government Association (LGA) peer review in sustainability in their high needs system.</a:t>
            </a:r>
          </a:p>
          <a:p>
            <a:r>
              <a:rPr lang="en-GB" sz="1300" dirty="0"/>
              <a:t>Contribute to the reduction of the cumulative deficit via alternative council funding sources in each financial year covered by this agreement</a:t>
            </a:r>
            <a:endParaRPr lang="en-GB" sz="1300" dirty="0">
              <a:solidFill>
                <a:schemeClr val="accent2"/>
              </a:solidFill>
            </a:endParaRPr>
          </a:p>
        </p:txBody>
      </p:sp>
    </p:spTree>
    <p:extLst>
      <p:ext uri="{BB962C8B-B14F-4D97-AF65-F5344CB8AC3E}">
        <p14:creationId xmlns:p14="http://schemas.microsoft.com/office/powerpoint/2010/main" val="2449859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3884"/>
            <a:ext cx="8229600" cy="1143000"/>
          </a:xfrm>
        </p:spPr>
        <p:txBody>
          <a:bodyPr>
            <a:normAutofit/>
          </a:bodyPr>
          <a:lstStyle/>
          <a:p>
            <a:r>
              <a:rPr lang="en-GB" sz="3200" dirty="0"/>
              <a:t>The Schools’ Funding Forum Role</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19</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sz="1600" dirty="0"/>
          </a:p>
          <a:p>
            <a:pPr marL="0" indent="0">
              <a:buNone/>
            </a:pPr>
            <a:endParaRPr lang="en-GB" sz="1600" dirty="0"/>
          </a:p>
          <a:p>
            <a:endParaRPr lang="en-GB" sz="1600" dirty="0"/>
          </a:p>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3" name="TextBox 2">
            <a:extLst>
              <a:ext uri="{FF2B5EF4-FFF2-40B4-BE49-F238E27FC236}">
                <a16:creationId xmlns:a16="http://schemas.microsoft.com/office/drawing/2014/main" id="{3FB07E62-3949-4650-B95D-FABE904B4552}"/>
              </a:ext>
            </a:extLst>
          </p:cNvPr>
          <p:cNvSpPr txBox="1"/>
          <p:nvPr/>
        </p:nvSpPr>
        <p:spPr>
          <a:xfrm>
            <a:off x="648680" y="989116"/>
            <a:ext cx="8013576" cy="5909310"/>
          </a:xfrm>
          <a:prstGeom prst="rect">
            <a:avLst/>
          </a:prstGeom>
          <a:noFill/>
        </p:spPr>
        <p:txBody>
          <a:bodyPr wrap="square" rtlCol="0">
            <a:spAutoFit/>
          </a:bodyPr>
          <a:lstStyle/>
          <a:p>
            <a:pPr marL="285750" indent="-285750">
              <a:buFont typeface="Arial" panose="020B0604020202020204" pitchFamily="34" charset="0"/>
              <a:buChar char="•"/>
            </a:pPr>
            <a:r>
              <a:rPr lang="en-GB" dirty="0"/>
              <a:t>DFE: SFF have a key role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Updates on the DSG management plan should be provided to the Schools Forum on a termly basis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Schools Forums are expected to discuss the details of High Needs Services &amp; Support, including funding and effectiveness of these services</a:t>
            </a:r>
          </a:p>
          <a:p>
            <a:pPr marL="285750" indent="-285750">
              <a:buFont typeface="Arial" panose="020B0604020202020204" pitchFamily="34" charset="0"/>
              <a:buChar char="•"/>
            </a:pPr>
            <a:r>
              <a:rPr lang="en-GB" dirty="0"/>
              <a:t>School Forum should be consulted on arrangements for pupils with special educational needs, in particular the places to be commissioned by the LA and schools and the arrangements for paying top-up funding</a:t>
            </a:r>
          </a:p>
          <a:p>
            <a:pPr marL="285750" indent="-285750">
              <a:buFont typeface="Arial" panose="020B0604020202020204" pitchFamily="34" charset="0"/>
              <a:buChar char="•"/>
            </a:pPr>
            <a:r>
              <a:rPr lang="en-GB" dirty="0"/>
              <a:t>Schools Forum should be consulted on the way AP funding is used and distributed</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Schools Forum must be consulted on any transfer from the Schools to High Need block and can agreed transfers up to 0.5%</a:t>
            </a:r>
          </a:p>
          <a:p>
            <a:endParaRPr lang="en-GB" dirty="0"/>
          </a:p>
          <a:p>
            <a:pPr marL="285750" indent="-285750">
              <a:buFont typeface="Arial" panose="020B0604020202020204" pitchFamily="34" charset="0"/>
              <a:buChar char="•"/>
            </a:pPr>
            <a:r>
              <a:rPr lang="en-GB" dirty="0"/>
              <a:t>Some Local Authorities have established a High Needs Funding Sub-group to support more detailed discussions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389910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CDAEE-1B35-465A-8C41-9E5206B0CC48}"/>
              </a:ext>
            </a:extLst>
          </p:cNvPr>
          <p:cNvSpPr>
            <a:spLocks noGrp="1"/>
          </p:cNvSpPr>
          <p:nvPr>
            <p:ph type="title"/>
          </p:nvPr>
        </p:nvSpPr>
        <p:spPr>
          <a:xfrm>
            <a:off x="457200" y="-174065"/>
            <a:ext cx="8229600" cy="1143000"/>
          </a:xfrm>
        </p:spPr>
        <p:txBody>
          <a:bodyPr/>
          <a:lstStyle/>
          <a:p>
            <a:r>
              <a:rPr lang="en-GB" dirty="0"/>
              <a:t>High Needs Block Forecast Update</a:t>
            </a:r>
          </a:p>
        </p:txBody>
      </p:sp>
      <p:sp>
        <p:nvSpPr>
          <p:cNvPr id="3" name="Content Placeholder 2">
            <a:extLst>
              <a:ext uri="{FF2B5EF4-FFF2-40B4-BE49-F238E27FC236}">
                <a16:creationId xmlns:a16="http://schemas.microsoft.com/office/drawing/2014/main" id="{ECB11C17-09E4-4C16-ADF5-B40D6792B2E1}"/>
              </a:ext>
            </a:extLst>
          </p:cNvPr>
          <p:cNvSpPr>
            <a:spLocks noGrp="1"/>
          </p:cNvSpPr>
          <p:nvPr>
            <p:ph idx="1"/>
          </p:nvPr>
        </p:nvSpPr>
        <p:spPr>
          <a:xfrm>
            <a:off x="457200" y="714927"/>
            <a:ext cx="8229600" cy="3506161"/>
          </a:xfrm>
        </p:spPr>
        <p:txBody>
          <a:bodyPr>
            <a:normAutofit fontScale="92500" lnSpcReduction="20000"/>
          </a:bodyPr>
          <a:lstStyle/>
          <a:p>
            <a:r>
              <a:rPr lang="en-GB" dirty="0"/>
              <a:t>No changes to the forecast for 21-22</a:t>
            </a:r>
          </a:p>
          <a:p>
            <a:r>
              <a:rPr lang="en-GB" dirty="0"/>
              <a:t>21-22 funding includes grant £248m &amp; £10m block transfer</a:t>
            </a:r>
          </a:p>
          <a:p>
            <a:r>
              <a:rPr lang="en-GB" dirty="0"/>
              <a:t>Total spend £296m includes £2m inclusion fund</a:t>
            </a:r>
          </a:p>
          <a:p>
            <a:r>
              <a:rPr lang="en-GB" dirty="0"/>
              <a:t>Overspend on High Needs: £38m but includes underspend on inclusion fund activities £8m – without transfer £46m overspend (19%)</a:t>
            </a:r>
          </a:p>
          <a:p>
            <a:r>
              <a:rPr lang="en-GB" dirty="0"/>
              <a:t> £100m accumulated deficit (40%)</a:t>
            </a:r>
          </a:p>
          <a:p>
            <a:r>
              <a:rPr lang="en-GB" dirty="0"/>
              <a:t>Impact on overall Dedicated Schools Reserve:</a:t>
            </a:r>
          </a:p>
        </p:txBody>
      </p:sp>
      <p:sp>
        <p:nvSpPr>
          <p:cNvPr id="4" name="Slide Number Placeholder 3">
            <a:extLst>
              <a:ext uri="{FF2B5EF4-FFF2-40B4-BE49-F238E27FC236}">
                <a16:creationId xmlns:a16="http://schemas.microsoft.com/office/drawing/2014/main" id="{A0F5C681-545A-44FB-B8BE-850D37E3CB1D}"/>
              </a:ext>
            </a:extLst>
          </p:cNvPr>
          <p:cNvSpPr>
            <a:spLocks noGrp="1"/>
          </p:cNvSpPr>
          <p:nvPr>
            <p:ph type="sldNum" sz="quarter" idx="12"/>
          </p:nvPr>
        </p:nvSpPr>
        <p:spPr/>
        <p:txBody>
          <a:bodyPr/>
          <a:lstStyle/>
          <a:p>
            <a:fld id="{C06B74C9-1984-4309-B629-64A9E2680539}" type="slidenum">
              <a:rPr lang="en-GB" smtClean="0"/>
              <a:pPr/>
              <a:t>2</a:t>
            </a:fld>
            <a:endParaRPr lang="en-GB" dirty="0"/>
          </a:p>
        </p:txBody>
      </p:sp>
      <p:graphicFrame>
        <p:nvGraphicFramePr>
          <p:cNvPr id="6" name="Table 6">
            <a:extLst>
              <a:ext uri="{FF2B5EF4-FFF2-40B4-BE49-F238E27FC236}">
                <a16:creationId xmlns:a16="http://schemas.microsoft.com/office/drawing/2014/main" id="{A520F386-C592-4CC9-8C8F-3615B1636B2C}"/>
              </a:ext>
            </a:extLst>
          </p:cNvPr>
          <p:cNvGraphicFramePr>
            <a:graphicFrameLocks noGrp="1"/>
          </p:cNvGraphicFramePr>
          <p:nvPr>
            <p:extLst>
              <p:ext uri="{D42A27DB-BD31-4B8C-83A1-F6EECF244321}">
                <p14:modId xmlns:p14="http://schemas.microsoft.com/office/powerpoint/2010/main" val="3571927398"/>
              </p:ext>
            </p:extLst>
          </p:nvPr>
        </p:nvGraphicFramePr>
        <p:xfrm>
          <a:off x="477079" y="3957955"/>
          <a:ext cx="7859216" cy="2763520"/>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935633820"/>
                    </a:ext>
                  </a:extLst>
                </a:gridCol>
                <a:gridCol w="1224136">
                  <a:extLst>
                    <a:ext uri="{9D8B030D-6E8A-4147-A177-3AD203B41FA5}">
                      <a16:colId xmlns:a16="http://schemas.microsoft.com/office/drawing/2014/main" val="3252845442"/>
                    </a:ext>
                  </a:extLst>
                </a:gridCol>
                <a:gridCol w="1296144">
                  <a:extLst>
                    <a:ext uri="{9D8B030D-6E8A-4147-A177-3AD203B41FA5}">
                      <a16:colId xmlns:a16="http://schemas.microsoft.com/office/drawing/2014/main" val="722119788"/>
                    </a:ext>
                  </a:extLst>
                </a:gridCol>
                <a:gridCol w="4042792">
                  <a:extLst>
                    <a:ext uri="{9D8B030D-6E8A-4147-A177-3AD203B41FA5}">
                      <a16:colId xmlns:a16="http://schemas.microsoft.com/office/drawing/2014/main" val="3610680093"/>
                    </a:ext>
                  </a:extLst>
                </a:gridCol>
              </a:tblGrid>
              <a:tr h="370840">
                <a:tc>
                  <a:txBody>
                    <a:bodyPr/>
                    <a:lstStyle/>
                    <a:p>
                      <a:r>
                        <a:rPr lang="en-GB" dirty="0"/>
                        <a:t>DSG Block</a:t>
                      </a:r>
                    </a:p>
                  </a:txBody>
                  <a:tcPr/>
                </a:tc>
                <a:tc>
                  <a:txBody>
                    <a:bodyPr/>
                    <a:lstStyle/>
                    <a:p>
                      <a:pPr algn="ctr"/>
                      <a:r>
                        <a:rPr lang="en-GB" dirty="0"/>
                        <a:t>31 Mar 21 £’</a:t>
                      </a:r>
                      <a:r>
                        <a:rPr lang="en-GB" dirty="0" err="1"/>
                        <a:t>ms</a:t>
                      </a:r>
                      <a:endParaRPr lang="en-GB" dirty="0"/>
                    </a:p>
                  </a:txBody>
                  <a:tcPr/>
                </a:tc>
                <a:tc>
                  <a:txBody>
                    <a:bodyPr/>
                    <a:lstStyle/>
                    <a:p>
                      <a:pPr algn="ctr"/>
                      <a:r>
                        <a:rPr lang="en-GB" dirty="0"/>
                        <a:t>31 Mar 22 £’</a:t>
                      </a:r>
                      <a:r>
                        <a:rPr lang="en-GB" dirty="0" err="1"/>
                        <a:t>ms</a:t>
                      </a:r>
                      <a:endParaRPr lang="en-GB" dirty="0"/>
                    </a:p>
                  </a:txBody>
                  <a:tcPr/>
                </a:tc>
                <a:tc>
                  <a:txBody>
                    <a:bodyPr/>
                    <a:lstStyle/>
                    <a:p>
                      <a:r>
                        <a:rPr lang="en-GB" dirty="0"/>
                        <a:t>+ Deficit</a:t>
                      </a:r>
                    </a:p>
                    <a:p>
                      <a:r>
                        <a:rPr lang="en-GB" dirty="0"/>
                        <a:t>- Surplus</a:t>
                      </a:r>
                    </a:p>
                  </a:txBody>
                  <a:tcPr/>
                </a:tc>
                <a:extLst>
                  <a:ext uri="{0D108BD9-81ED-4DB2-BD59-A6C34878D82A}">
                    <a16:rowId xmlns:a16="http://schemas.microsoft.com/office/drawing/2014/main" val="3731502225"/>
                  </a:ext>
                </a:extLst>
              </a:tr>
              <a:tr h="370840">
                <a:tc>
                  <a:txBody>
                    <a:bodyPr/>
                    <a:lstStyle/>
                    <a:p>
                      <a:r>
                        <a:rPr lang="en-GB" dirty="0"/>
                        <a:t>School</a:t>
                      </a:r>
                    </a:p>
                  </a:txBody>
                  <a:tcPr/>
                </a:tc>
                <a:tc>
                  <a:txBody>
                    <a:bodyPr/>
                    <a:lstStyle/>
                    <a:p>
                      <a:pPr algn="ctr"/>
                      <a:r>
                        <a:rPr lang="en-GB" dirty="0"/>
                        <a:t>-10.9</a:t>
                      </a:r>
                    </a:p>
                  </a:txBody>
                  <a:tcPr/>
                </a:tc>
                <a:tc>
                  <a:txBody>
                    <a:bodyPr/>
                    <a:lstStyle/>
                    <a:p>
                      <a:pPr algn="ctr"/>
                      <a:r>
                        <a:rPr lang="en-GB" dirty="0"/>
                        <a:t>0.0</a:t>
                      </a:r>
                    </a:p>
                  </a:txBody>
                  <a:tcPr/>
                </a:tc>
                <a:tc>
                  <a:txBody>
                    <a:bodyPr/>
                    <a:lstStyle/>
                    <a:p>
                      <a:r>
                        <a:rPr lang="en-GB" dirty="0"/>
                        <a:t>TTO settlement as agreed with SFF</a:t>
                      </a:r>
                    </a:p>
                  </a:txBody>
                  <a:tcPr/>
                </a:tc>
                <a:extLst>
                  <a:ext uri="{0D108BD9-81ED-4DB2-BD59-A6C34878D82A}">
                    <a16:rowId xmlns:a16="http://schemas.microsoft.com/office/drawing/2014/main" val="981932729"/>
                  </a:ext>
                </a:extLst>
              </a:tr>
              <a:tr h="370840">
                <a:tc>
                  <a:txBody>
                    <a:bodyPr/>
                    <a:lstStyle/>
                    <a:p>
                      <a:r>
                        <a:rPr lang="en-GB" dirty="0"/>
                        <a:t>High Needs</a:t>
                      </a:r>
                    </a:p>
                  </a:txBody>
                  <a:tcPr/>
                </a:tc>
                <a:tc>
                  <a:txBody>
                    <a:bodyPr/>
                    <a:lstStyle/>
                    <a:p>
                      <a:pPr algn="ctr"/>
                      <a:r>
                        <a:rPr lang="en-GB" dirty="0"/>
                        <a:t>+61.5</a:t>
                      </a:r>
                    </a:p>
                  </a:txBody>
                  <a:tcPr/>
                </a:tc>
                <a:tc>
                  <a:txBody>
                    <a:bodyPr/>
                    <a:lstStyle/>
                    <a:p>
                      <a:pPr algn="ctr"/>
                      <a:r>
                        <a:rPr lang="en-GB" dirty="0"/>
                        <a:t>+99.5</a:t>
                      </a:r>
                    </a:p>
                  </a:txBody>
                  <a:tcPr/>
                </a:tc>
                <a:tc>
                  <a:txBody>
                    <a:bodyPr/>
                    <a:lstStyle/>
                    <a:p>
                      <a:r>
                        <a:rPr lang="en-GB" dirty="0"/>
                        <a:t>Recovery unlikely to impact until 22-23</a:t>
                      </a:r>
                    </a:p>
                  </a:txBody>
                  <a:tcPr/>
                </a:tc>
                <a:extLst>
                  <a:ext uri="{0D108BD9-81ED-4DB2-BD59-A6C34878D82A}">
                    <a16:rowId xmlns:a16="http://schemas.microsoft.com/office/drawing/2014/main" val="830399073"/>
                  </a:ext>
                </a:extLst>
              </a:tr>
              <a:tr h="370840">
                <a:tc>
                  <a:txBody>
                    <a:bodyPr/>
                    <a:lstStyle/>
                    <a:p>
                      <a:r>
                        <a:rPr lang="en-GB" dirty="0"/>
                        <a:t>Early Years</a:t>
                      </a:r>
                    </a:p>
                  </a:txBody>
                  <a:tcPr/>
                </a:tc>
                <a:tc>
                  <a:txBody>
                    <a:bodyPr/>
                    <a:lstStyle/>
                    <a:p>
                      <a:pPr algn="ctr"/>
                      <a:r>
                        <a:rPr lang="en-GB" dirty="0"/>
                        <a:t>+0.5</a:t>
                      </a:r>
                    </a:p>
                  </a:txBody>
                  <a:tcPr/>
                </a:tc>
                <a:tc>
                  <a:txBody>
                    <a:bodyPr/>
                    <a:lstStyle/>
                    <a:p>
                      <a:pPr algn="ctr"/>
                      <a:r>
                        <a:rPr lang="en-GB" dirty="0"/>
                        <a:t>+1.5</a:t>
                      </a:r>
                    </a:p>
                  </a:txBody>
                  <a:tcPr/>
                </a:tc>
                <a:tc>
                  <a:txBody>
                    <a:bodyPr/>
                    <a:lstStyle/>
                    <a:p>
                      <a:r>
                        <a:rPr lang="en-GB" dirty="0"/>
                        <a:t>Pressure on free entitlement payments likely to continue</a:t>
                      </a:r>
                    </a:p>
                  </a:txBody>
                  <a:tcPr/>
                </a:tc>
                <a:extLst>
                  <a:ext uri="{0D108BD9-81ED-4DB2-BD59-A6C34878D82A}">
                    <a16:rowId xmlns:a16="http://schemas.microsoft.com/office/drawing/2014/main" val="1707455047"/>
                  </a:ext>
                </a:extLst>
              </a:tr>
              <a:tr h="370840">
                <a:tc>
                  <a:txBody>
                    <a:bodyPr/>
                    <a:lstStyle/>
                    <a:p>
                      <a:r>
                        <a:rPr lang="en-GB" dirty="0"/>
                        <a:t>Central</a:t>
                      </a:r>
                    </a:p>
                  </a:txBody>
                  <a:tcPr/>
                </a:tc>
                <a:tc>
                  <a:txBody>
                    <a:bodyPr/>
                    <a:lstStyle/>
                    <a:p>
                      <a:pPr algn="ctr"/>
                      <a:r>
                        <a:rPr lang="en-GB" dirty="0"/>
                        <a:t>0.0</a:t>
                      </a:r>
                    </a:p>
                  </a:txBody>
                  <a:tcPr/>
                </a:tc>
                <a:tc>
                  <a:txBody>
                    <a:bodyPr/>
                    <a:lstStyle/>
                    <a:p>
                      <a:pPr algn="ctr"/>
                      <a:r>
                        <a:rPr lang="en-GB" dirty="0"/>
                        <a:t>0.0</a:t>
                      </a:r>
                    </a:p>
                  </a:txBody>
                  <a:tcPr/>
                </a:tc>
                <a:tc>
                  <a:txBody>
                    <a:bodyPr/>
                    <a:lstStyle/>
                    <a:p>
                      <a:r>
                        <a:rPr lang="en-GB" dirty="0"/>
                        <a:t>Underspends support offset High Needs</a:t>
                      </a:r>
                    </a:p>
                  </a:txBody>
                  <a:tcPr/>
                </a:tc>
                <a:extLst>
                  <a:ext uri="{0D108BD9-81ED-4DB2-BD59-A6C34878D82A}">
                    <a16:rowId xmlns:a16="http://schemas.microsoft.com/office/drawing/2014/main" val="892030241"/>
                  </a:ext>
                </a:extLst>
              </a:tr>
              <a:tr h="370840">
                <a:tc>
                  <a:txBody>
                    <a:bodyPr/>
                    <a:lstStyle/>
                    <a:p>
                      <a:r>
                        <a:rPr lang="en-GB" dirty="0"/>
                        <a:t>DSG Deficit</a:t>
                      </a:r>
                    </a:p>
                  </a:txBody>
                  <a:tcPr/>
                </a:tc>
                <a:tc>
                  <a:txBody>
                    <a:bodyPr/>
                    <a:lstStyle/>
                    <a:p>
                      <a:pPr algn="ctr"/>
                      <a:r>
                        <a:rPr lang="en-GB" dirty="0"/>
                        <a:t>51.1</a:t>
                      </a:r>
                    </a:p>
                  </a:txBody>
                  <a:tcPr/>
                </a:tc>
                <a:tc>
                  <a:txBody>
                    <a:bodyPr/>
                    <a:lstStyle/>
                    <a:p>
                      <a:pPr algn="ctr"/>
                      <a:r>
                        <a:rPr lang="en-GB" dirty="0"/>
                        <a:t>101.0</a:t>
                      </a:r>
                    </a:p>
                  </a:txBody>
                  <a:tcPr/>
                </a:tc>
                <a:tc>
                  <a:txBody>
                    <a:bodyPr/>
                    <a:lstStyle/>
                    <a:p>
                      <a:endParaRPr lang="en-GB" dirty="0"/>
                    </a:p>
                  </a:txBody>
                  <a:tcPr/>
                </a:tc>
                <a:extLst>
                  <a:ext uri="{0D108BD9-81ED-4DB2-BD59-A6C34878D82A}">
                    <a16:rowId xmlns:a16="http://schemas.microsoft.com/office/drawing/2014/main" val="4086972569"/>
                  </a:ext>
                </a:extLst>
              </a:tr>
            </a:tbl>
          </a:graphicData>
        </a:graphic>
      </p:graphicFrame>
    </p:spTree>
    <p:extLst>
      <p:ext uri="{BB962C8B-B14F-4D97-AF65-F5344CB8AC3E}">
        <p14:creationId xmlns:p14="http://schemas.microsoft.com/office/powerpoint/2010/main" val="403752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156-E583-405F-BCB2-70F31B6CD023}"/>
              </a:ext>
            </a:extLst>
          </p:cNvPr>
          <p:cNvSpPr>
            <a:spLocks noGrp="1"/>
          </p:cNvSpPr>
          <p:nvPr>
            <p:ph type="title"/>
          </p:nvPr>
        </p:nvSpPr>
        <p:spPr/>
        <p:txBody>
          <a:bodyPr>
            <a:normAutofit fontScale="90000"/>
          </a:bodyPr>
          <a:lstStyle/>
          <a:p>
            <a:r>
              <a:rPr lang="en-GB" dirty="0"/>
              <a:t>Predictive Modelling: Current Trend: Number &amp; Age of EHCPs </a:t>
            </a:r>
          </a:p>
        </p:txBody>
      </p:sp>
      <p:sp>
        <p:nvSpPr>
          <p:cNvPr id="4" name="Slide Number Placeholder 3">
            <a:extLst>
              <a:ext uri="{FF2B5EF4-FFF2-40B4-BE49-F238E27FC236}">
                <a16:creationId xmlns:a16="http://schemas.microsoft.com/office/drawing/2014/main" id="{9EEF0DF5-B27A-418C-BB26-EEAF044CECDC}"/>
              </a:ext>
            </a:extLst>
          </p:cNvPr>
          <p:cNvSpPr>
            <a:spLocks noGrp="1"/>
          </p:cNvSpPr>
          <p:nvPr>
            <p:ph type="sldNum" sz="quarter" idx="12"/>
          </p:nvPr>
        </p:nvSpPr>
        <p:spPr/>
        <p:txBody>
          <a:bodyPr/>
          <a:lstStyle/>
          <a:p>
            <a:fld id="{C06B74C9-1984-4309-B629-64A9E2680539}" type="slidenum">
              <a:rPr lang="en-GB" smtClean="0"/>
              <a:pPr/>
              <a:t>20</a:t>
            </a:fld>
            <a:endParaRPr lang="en-GB" dirty="0"/>
          </a:p>
        </p:txBody>
      </p:sp>
      <p:pic>
        <p:nvPicPr>
          <p:cNvPr id="6" name="Picture 5">
            <a:extLst>
              <a:ext uri="{FF2B5EF4-FFF2-40B4-BE49-F238E27FC236}">
                <a16:creationId xmlns:a16="http://schemas.microsoft.com/office/drawing/2014/main" id="{955E093D-3A02-4214-8EC3-6A378E2ADD71}"/>
              </a:ext>
            </a:extLst>
          </p:cNvPr>
          <p:cNvPicPr>
            <a:picLocks noChangeAspect="1"/>
          </p:cNvPicPr>
          <p:nvPr/>
        </p:nvPicPr>
        <p:blipFill>
          <a:blip r:embed="rId2"/>
          <a:stretch>
            <a:fillRect/>
          </a:stretch>
        </p:blipFill>
        <p:spPr>
          <a:xfrm>
            <a:off x="457200" y="1592213"/>
            <a:ext cx="8223317" cy="1836787"/>
          </a:xfrm>
          <a:prstGeom prst="rect">
            <a:avLst/>
          </a:prstGeom>
        </p:spPr>
      </p:pic>
      <p:pic>
        <p:nvPicPr>
          <p:cNvPr id="7" name="Picture 6">
            <a:extLst>
              <a:ext uri="{FF2B5EF4-FFF2-40B4-BE49-F238E27FC236}">
                <a16:creationId xmlns:a16="http://schemas.microsoft.com/office/drawing/2014/main" id="{AC035FD9-9AED-4914-AE95-F298AF96FF74}"/>
              </a:ext>
            </a:extLst>
          </p:cNvPr>
          <p:cNvPicPr>
            <a:picLocks noChangeAspect="1"/>
          </p:cNvPicPr>
          <p:nvPr/>
        </p:nvPicPr>
        <p:blipFill>
          <a:blip r:embed="rId3"/>
          <a:stretch>
            <a:fillRect/>
          </a:stretch>
        </p:blipFill>
        <p:spPr>
          <a:xfrm>
            <a:off x="443611" y="3717032"/>
            <a:ext cx="8223318" cy="2122934"/>
          </a:xfrm>
          <a:prstGeom prst="rect">
            <a:avLst/>
          </a:prstGeom>
        </p:spPr>
      </p:pic>
    </p:spTree>
    <p:extLst>
      <p:ext uri="{BB962C8B-B14F-4D97-AF65-F5344CB8AC3E}">
        <p14:creationId xmlns:p14="http://schemas.microsoft.com/office/powerpoint/2010/main" val="2953395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156-E583-405F-BCB2-70F31B6CD023}"/>
              </a:ext>
            </a:extLst>
          </p:cNvPr>
          <p:cNvSpPr>
            <a:spLocks noGrp="1"/>
          </p:cNvSpPr>
          <p:nvPr>
            <p:ph type="title"/>
          </p:nvPr>
        </p:nvSpPr>
        <p:spPr/>
        <p:txBody>
          <a:bodyPr>
            <a:normAutofit fontScale="90000"/>
          </a:bodyPr>
          <a:lstStyle/>
          <a:p>
            <a:r>
              <a:rPr lang="en-GB" dirty="0"/>
              <a:t>Predictive Modelling: Current Trend: Provision Types Required</a:t>
            </a:r>
          </a:p>
        </p:txBody>
      </p:sp>
      <p:sp>
        <p:nvSpPr>
          <p:cNvPr id="4" name="Slide Number Placeholder 3">
            <a:extLst>
              <a:ext uri="{FF2B5EF4-FFF2-40B4-BE49-F238E27FC236}">
                <a16:creationId xmlns:a16="http://schemas.microsoft.com/office/drawing/2014/main" id="{9EEF0DF5-B27A-418C-BB26-EEAF044CECDC}"/>
              </a:ext>
            </a:extLst>
          </p:cNvPr>
          <p:cNvSpPr>
            <a:spLocks noGrp="1"/>
          </p:cNvSpPr>
          <p:nvPr>
            <p:ph type="sldNum" sz="quarter" idx="12"/>
          </p:nvPr>
        </p:nvSpPr>
        <p:spPr/>
        <p:txBody>
          <a:bodyPr/>
          <a:lstStyle/>
          <a:p>
            <a:fld id="{C06B74C9-1984-4309-B629-64A9E2680539}" type="slidenum">
              <a:rPr lang="en-GB" smtClean="0"/>
              <a:pPr/>
              <a:t>21</a:t>
            </a:fld>
            <a:endParaRPr lang="en-GB" dirty="0"/>
          </a:p>
        </p:txBody>
      </p:sp>
      <p:pic>
        <p:nvPicPr>
          <p:cNvPr id="7" name="Picture 6">
            <a:extLst>
              <a:ext uri="{FF2B5EF4-FFF2-40B4-BE49-F238E27FC236}">
                <a16:creationId xmlns:a16="http://schemas.microsoft.com/office/drawing/2014/main" id="{F45AE84B-8563-40D0-8A22-5E05EADB64E5}"/>
              </a:ext>
            </a:extLst>
          </p:cNvPr>
          <p:cNvPicPr>
            <a:picLocks noChangeAspect="1"/>
          </p:cNvPicPr>
          <p:nvPr/>
        </p:nvPicPr>
        <p:blipFill>
          <a:blip r:embed="rId2"/>
          <a:stretch>
            <a:fillRect/>
          </a:stretch>
        </p:blipFill>
        <p:spPr>
          <a:xfrm>
            <a:off x="0" y="1435418"/>
            <a:ext cx="9144000" cy="4344958"/>
          </a:xfrm>
          <a:prstGeom prst="rect">
            <a:avLst/>
          </a:prstGeom>
        </p:spPr>
      </p:pic>
      <p:sp>
        <p:nvSpPr>
          <p:cNvPr id="8" name="Oval 7">
            <a:extLst>
              <a:ext uri="{FF2B5EF4-FFF2-40B4-BE49-F238E27FC236}">
                <a16:creationId xmlns:a16="http://schemas.microsoft.com/office/drawing/2014/main" id="{B968B9EB-3FBB-4FF0-AF5B-6666B19F5BC8}"/>
              </a:ext>
            </a:extLst>
          </p:cNvPr>
          <p:cNvSpPr/>
          <p:nvPr/>
        </p:nvSpPr>
        <p:spPr>
          <a:xfrm>
            <a:off x="2987824" y="4509120"/>
            <a:ext cx="1872208"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0" name="Straight Arrow Connector 9">
            <a:extLst>
              <a:ext uri="{FF2B5EF4-FFF2-40B4-BE49-F238E27FC236}">
                <a16:creationId xmlns:a16="http://schemas.microsoft.com/office/drawing/2014/main" id="{0732AAC0-D2EF-4DC4-87AF-09038B880706}"/>
              </a:ext>
            </a:extLst>
          </p:cNvPr>
          <p:cNvCxnSpPr/>
          <p:nvPr/>
        </p:nvCxnSpPr>
        <p:spPr>
          <a:xfrm flipH="1">
            <a:off x="2051720" y="4958948"/>
            <a:ext cx="1152128" cy="1206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0A2E76C-CD3F-430C-BE9D-3108BC48EA0E}"/>
              </a:ext>
            </a:extLst>
          </p:cNvPr>
          <p:cNvSpPr txBox="1"/>
          <p:nvPr/>
        </p:nvSpPr>
        <p:spPr>
          <a:xfrm>
            <a:off x="457200" y="5762715"/>
            <a:ext cx="1979712" cy="738664"/>
          </a:xfrm>
          <a:prstGeom prst="rect">
            <a:avLst/>
          </a:prstGeom>
          <a:noFill/>
        </p:spPr>
        <p:txBody>
          <a:bodyPr wrap="square" rtlCol="0">
            <a:spAutoFit/>
          </a:bodyPr>
          <a:lstStyle/>
          <a:p>
            <a:r>
              <a:rPr lang="en-GB" sz="1400" dirty="0"/>
              <a:t>The importance of the transfer from School Block</a:t>
            </a:r>
          </a:p>
        </p:txBody>
      </p:sp>
      <p:sp>
        <p:nvSpPr>
          <p:cNvPr id="12" name="TextBox 11">
            <a:extLst>
              <a:ext uri="{FF2B5EF4-FFF2-40B4-BE49-F238E27FC236}">
                <a16:creationId xmlns:a16="http://schemas.microsoft.com/office/drawing/2014/main" id="{DCAE2382-E4EB-4342-AB5D-B1FF973C7652}"/>
              </a:ext>
            </a:extLst>
          </p:cNvPr>
          <p:cNvSpPr txBox="1"/>
          <p:nvPr/>
        </p:nvSpPr>
        <p:spPr>
          <a:xfrm>
            <a:off x="8316416" y="3420236"/>
            <a:ext cx="1008112" cy="1384995"/>
          </a:xfrm>
          <a:prstGeom prst="rect">
            <a:avLst/>
          </a:prstGeom>
          <a:noFill/>
        </p:spPr>
        <p:txBody>
          <a:bodyPr wrap="square" rtlCol="0">
            <a:spAutoFit/>
          </a:bodyPr>
          <a:lstStyle/>
          <a:p>
            <a:r>
              <a:rPr lang="en-GB" sz="1400" dirty="0"/>
              <a:t>This assumes adequate provision can be made.</a:t>
            </a:r>
          </a:p>
        </p:txBody>
      </p:sp>
    </p:spTree>
    <p:extLst>
      <p:ext uri="{BB962C8B-B14F-4D97-AF65-F5344CB8AC3E}">
        <p14:creationId xmlns:p14="http://schemas.microsoft.com/office/powerpoint/2010/main" val="3509713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A Summary of Actions Being Taken</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22</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609600" y="12771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1800" dirty="0">
              <a:effectLst/>
              <a:latin typeface="Arial" panose="020B0604020202020204" pitchFamily="34" charset="0"/>
              <a:ea typeface="Times New Roman" panose="02020603050405020304" pitchFamily="18" charset="0"/>
            </a:endParaRPr>
          </a:p>
          <a:p>
            <a:pPr marL="0" indent="0">
              <a:buNone/>
            </a:pPr>
            <a:r>
              <a:rPr lang="en-GB" sz="1800" dirty="0">
                <a:effectLst/>
                <a:latin typeface="Arial" panose="020B0604020202020204" pitchFamily="34" charset="0"/>
                <a:ea typeface="Times New Roman" panose="02020603050405020304" pitchFamily="18" charset="0"/>
              </a:rPr>
              <a:t>Previous discussions at the Schools Funding Forum and within the Council (Scrutiny Committee July 2019) have referred the three-legged stool analogy as the solution to addressing the high needs deficit. The three-legged stool consists of;</a:t>
            </a:r>
            <a:endParaRPr lang="en-GB" sz="1800" dirty="0">
              <a:effectLst/>
              <a:latin typeface="Times New Roman" panose="02020603050405020304" pitchFamily="18" charset="0"/>
              <a:ea typeface="Times New Roman" panose="02020603050405020304" pitchFamily="18" charset="0"/>
            </a:endParaRPr>
          </a:p>
          <a:p>
            <a:pPr marL="450215"/>
            <a:r>
              <a:rPr lang="en-GB" sz="1800" dirty="0">
                <a:effectLst/>
                <a:latin typeface="Arial" panose="020B0604020202020204" pitchFamily="34" charset="0"/>
                <a:ea typeface="Times New Roman" panose="02020603050405020304" pitchFamily="18" charset="0"/>
              </a:rPr>
              <a:t>a)  lobbying central government on two matters; increased funding in both the short and medium term, and structural changes to government policy to help reduce the demand. </a:t>
            </a:r>
            <a:endParaRPr lang="en-GB" sz="1800" dirty="0">
              <a:effectLst/>
              <a:latin typeface="Times New Roman" panose="02020603050405020304" pitchFamily="18" charset="0"/>
              <a:ea typeface="Times New Roman" panose="02020603050405020304" pitchFamily="18" charset="0"/>
            </a:endParaRPr>
          </a:p>
          <a:p>
            <a:pPr marL="450215"/>
            <a:r>
              <a:rPr lang="en-GB" sz="1800" dirty="0">
                <a:effectLst/>
                <a:latin typeface="Arial" panose="020B0604020202020204" pitchFamily="34" charset="0"/>
                <a:ea typeface="Times New Roman" panose="02020603050405020304" pitchFamily="18" charset="0"/>
              </a:rPr>
              <a:t>b) transferring funding between the blocks within the DSG.</a:t>
            </a:r>
            <a:endParaRPr lang="en-GB" sz="1800" dirty="0">
              <a:effectLst/>
              <a:latin typeface="Times New Roman" panose="02020603050405020304" pitchFamily="18" charset="0"/>
              <a:ea typeface="Times New Roman" panose="02020603050405020304" pitchFamily="18" charset="0"/>
            </a:endParaRPr>
          </a:p>
          <a:p>
            <a:r>
              <a:rPr lang="en-GB" sz="1800" dirty="0">
                <a:effectLst/>
                <a:latin typeface="Arial" panose="020B0604020202020204" pitchFamily="34" charset="0"/>
                <a:ea typeface="Times New Roman" panose="02020603050405020304" pitchFamily="18" charset="0"/>
              </a:rPr>
              <a:t>c) review of KCC policies and processes to deliver savings locally</a:t>
            </a:r>
            <a:endParaRPr lang="en-GB" altLang="en-US" sz="1800" dirty="0"/>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Tree>
    <p:extLst>
      <p:ext uri="{BB962C8B-B14F-4D97-AF65-F5344CB8AC3E}">
        <p14:creationId xmlns:p14="http://schemas.microsoft.com/office/powerpoint/2010/main" val="786915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High Needs Funding Formula</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23</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611560" y="1228114"/>
            <a:ext cx="8229600" cy="511256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altLang="en-US" sz="1800" dirty="0"/>
              <a:t>Current Formula Allocations:</a:t>
            </a:r>
          </a:p>
          <a:p>
            <a:r>
              <a:rPr lang="en-GB" altLang="en-US" sz="1800" dirty="0"/>
              <a:t>a High Needs national funding formula</a:t>
            </a:r>
          </a:p>
          <a:p>
            <a:r>
              <a:rPr lang="en-GB" altLang="en-US" sz="1800" dirty="0"/>
              <a:t>Uses a basket of indices; pupil population, disability living allowance, children in bad health, low prior attainment, free school meals and deprivation (IDACI). </a:t>
            </a:r>
          </a:p>
          <a:p>
            <a:r>
              <a:rPr lang="en-GB" altLang="en-US" sz="1800" dirty="0"/>
              <a:t>Not beneficial for Kent – formula provides a lower level of funding then Kent had been spending historically….</a:t>
            </a:r>
          </a:p>
          <a:p>
            <a:r>
              <a:rPr lang="en-GB" altLang="en-US" sz="1800" dirty="0"/>
              <a:t>Kent is protected by the Historic Spending Factor - tops the funding to better reflect historic levels of spend. </a:t>
            </a:r>
          </a:p>
          <a:p>
            <a:r>
              <a:rPr lang="en-GB" altLang="en-US" sz="1800" dirty="0"/>
              <a:t>Kent is Floor Authority – minimum increases each year </a:t>
            </a:r>
          </a:p>
          <a:p>
            <a:r>
              <a:rPr lang="en-GB" altLang="en-US" sz="1800" dirty="0"/>
              <a:t>The funding floor = minimum funding guarantee applied to schools</a:t>
            </a:r>
          </a:p>
          <a:p>
            <a:pPr marL="0" indent="0">
              <a:buNone/>
              <a:defRPr/>
            </a:pPr>
            <a:endParaRPr lang="en-GB" sz="2400" dirty="0">
              <a:solidFill>
                <a:schemeClr val="accent2"/>
              </a:solidFill>
            </a:endParaRPr>
          </a:p>
          <a:p>
            <a:pPr marL="0" indent="0">
              <a:buNone/>
              <a:defRPr/>
            </a:pPr>
            <a:r>
              <a:rPr lang="en-GB" sz="1800" dirty="0"/>
              <a:t>Kent’s ranking national:  </a:t>
            </a:r>
          </a:p>
          <a:p>
            <a:pPr>
              <a:defRPr/>
            </a:pPr>
            <a:r>
              <a:rPr lang="en-GB" sz="1800" dirty="0"/>
              <a:t>Schools block:  31th lowest funded authority, </a:t>
            </a:r>
          </a:p>
          <a:p>
            <a:pPr>
              <a:defRPr/>
            </a:pPr>
            <a:r>
              <a:rPr lang="en-GB" sz="1800" dirty="0"/>
              <a:t>Kent HN block: 106th (or 43</a:t>
            </a:r>
            <a:r>
              <a:rPr lang="en-GB" sz="1800" baseline="30000" dirty="0"/>
              <a:t>rd</a:t>
            </a:r>
            <a:r>
              <a:rPr lang="en-GB" sz="1800" dirty="0"/>
              <a:t> highest) based on pupil numbers or 38</a:t>
            </a:r>
            <a:r>
              <a:rPr lang="en-GB" sz="1800" baseline="30000" dirty="0"/>
              <a:t>th</a:t>
            </a:r>
            <a:r>
              <a:rPr lang="en-GB" sz="1800" dirty="0"/>
              <a:t> lowest funded based on total no of EHCPs</a:t>
            </a:r>
          </a:p>
          <a:p>
            <a:pPr marL="0" indent="0">
              <a:buNone/>
              <a:defRPr/>
            </a:pPr>
            <a:endParaRPr lang="en-GB" sz="1800" dirty="0"/>
          </a:p>
          <a:p>
            <a:pPr>
              <a:defRPr/>
            </a:pP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Tree>
    <p:extLst>
      <p:ext uri="{BB962C8B-B14F-4D97-AF65-F5344CB8AC3E}">
        <p14:creationId xmlns:p14="http://schemas.microsoft.com/office/powerpoint/2010/main" val="3338938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717" y="-122810"/>
            <a:ext cx="8676565" cy="1143000"/>
          </a:xfrm>
        </p:spPr>
        <p:txBody>
          <a:bodyPr>
            <a:normAutofit/>
          </a:bodyPr>
          <a:lstStyle/>
          <a:p>
            <a:r>
              <a:rPr lang="en-GB" sz="3200" dirty="0"/>
              <a:t>A Summary of Actions Being Taken: Update</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24</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609600" y="12771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8" name="Rectangle 3">
            <a:extLst>
              <a:ext uri="{FF2B5EF4-FFF2-40B4-BE49-F238E27FC236}">
                <a16:creationId xmlns:a16="http://schemas.microsoft.com/office/drawing/2014/main" id="{4841CA43-AE97-42E4-AF9F-1BE6524C3BB1}"/>
              </a:ext>
            </a:extLst>
          </p:cNvPr>
          <p:cNvSpPr txBox="1">
            <a:spLocks noChangeArrowheads="1"/>
          </p:cNvSpPr>
          <p:nvPr/>
        </p:nvSpPr>
        <p:spPr>
          <a:xfrm>
            <a:off x="611560" y="122811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GB" sz="1800" dirty="0"/>
          </a:p>
          <a:p>
            <a:pPr>
              <a:defRPr/>
            </a:pP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11" name="Rectangle 3">
            <a:extLst>
              <a:ext uri="{FF2B5EF4-FFF2-40B4-BE49-F238E27FC236}">
                <a16:creationId xmlns:a16="http://schemas.microsoft.com/office/drawing/2014/main" id="{979D22DC-516D-4890-AEE4-925921BCA868}"/>
              </a:ext>
            </a:extLst>
          </p:cNvPr>
          <p:cNvSpPr txBox="1">
            <a:spLocks noChangeArrowheads="1"/>
          </p:cNvSpPr>
          <p:nvPr/>
        </p:nvSpPr>
        <p:spPr>
          <a:xfrm>
            <a:off x="609600" y="1224915"/>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GB" sz="1800" dirty="0"/>
          </a:p>
          <a:p>
            <a:pPr>
              <a:defRPr/>
            </a:pP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12" name="Rectangle 3">
            <a:extLst>
              <a:ext uri="{FF2B5EF4-FFF2-40B4-BE49-F238E27FC236}">
                <a16:creationId xmlns:a16="http://schemas.microsoft.com/office/drawing/2014/main" id="{9F9C2474-F09B-4013-AFE3-0E53A6271AEF}"/>
              </a:ext>
            </a:extLst>
          </p:cNvPr>
          <p:cNvSpPr txBox="1">
            <a:spLocks noChangeArrowheads="1"/>
          </p:cNvSpPr>
          <p:nvPr/>
        </p:nvSpPr>
        <p:spPr>
          <a:xfrm>
            <a:off x="302840" y="945381"/>
            <a:ext cx="8551604" cy="5444331"/>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800" dirty="0"/>
              <a:t>Recent letters to new Secretary of State regarding the SEN Funding Crisis</a:t>
            </a:r>
          </a:p>
          <a:p>
            <a:endParaRPr lang="en-GB" sz="1800" dirty="0"/>
          </a:p>
          <a:p>
            <a:r>
              <a:rPr lang="en-GB" sz="1800" dirty="0"/>
              <a:t>Development and adoption of Countywide Approaches to Inclusive Education (</a:t>
            </a:r>
            <a:r>
              <a:rPr lang="en-GB" sz="1800" dirty="0" err="1"/>
              <a:t>CAtIE</a:t>
            </a:r>
            <a:r>
              <a:rPr lang="en-GB" sz="1800" dirty="0"/>
              <a:t>)</a:t>
            </a:r>
          </a:p>
          <a:p>
            <a:pPr marL="0" indent="0">
              <a:buNone/>
            </a:pPr>
            <a:endParaRPr lang="en-GB" sz="1800" dirty="0"/>
          </a:p>
          <a:p>
            <a:r>
              <a:rPr lang="en-GB" sz="1800" dirty="0"/>
              <a:t>Review of STLS : due to go to consultation in November</a:t>
            </a:r>
          </a:p>
          <a:p>
            <a:pPr marL="0" indent="0">
              <a:buNone/>
            </a:pPr>
            <a:endParaRPr lang="en-GB" sz="1800" dirty="0"/>
          </a:p>
          <a:p>
            <a:r>
              <a:rPr lang="en-GB" sz="1800" dirty="0"/>
              <a:t>Mainstream High Needs Review:</a:t>
            </a:r>
          </a:p>
          <a:p>
            <a:pPr marL="0" indent="0">
              <a:buNone/>
            </a:pPr>
            <a:r>
              <a:rPr lang="en-GB" sz="1800" dirty="0"/>
              <a:t>	- EHCP Banding System</a:t>
            </a:r>
          </a:p>
          <a:p>
            <a:pPr marL="0" indent="0">
              <a:buNone/>
            </a:pPr>
            <a:r>
              <a:rPr lang="en-GB" sz="1800" dirty="0"/>
              <a:t>	- SEN Support: Use of Locality Based Resources</a:t>
            </a:r>
          </a:p>
          <a:p>
            <a:pPr marL="0" indent="0">
              <a:buNone/>
            </a:pPr>
            <a:endParaRPr lang="en-GB" sz="1800" dirty="0"/>
          </a:p>
          <a:p>
            <a:r>
              <a:rPr lang="en-GB" sz="1800" dirty="0"/>
              <a:t>Contracting approach for independent and non-maintained placements</a:t>
            </a:r>
          </a:p>
          <a:p>
            <a:pPr marL="0" indent="0">
              <a:buNone/>
            </a:pPr>
            <a:endParaRPr lang="en-GB" sz="1800" dirty="0"/>
          </a:p>
          <a:p>
            <a:r>
              <a:rPr lang="en-GB" sz="1800" dirty="0"/>
              <a:t>Future service delivery for SEN home tuition</a:t>
            </a:r>
          </a:p>
          <a:p>
            <a:pPr marL="0" indent="0">
              <a:buNone/>
            </a:pPr>
            <a:endParaRPr lang="en-GB" sz="1800" dirty="0"/>
          </a:p>
          <a:p>
            <a:r>
              <a:rPr lang="en-GB" sz="1800" dirty="0"/>
              <a:t>Contracting approach for therapy services</a:t>
            </a:r>
          </a:p>
          <a:p>
            <a:pPr marL="0" indent="0">
              <a:buNone/>
            </a:pPr>
            <a:endParaRPr lang="en-GB" sz="1800" dirty="0"/>
          </a:p>
          <a:p>
            <a:r>
              <a:rPr lang="en-GB" sz="1800" dirty="0"/>
              <a:t>Provision tracking and modelling tools</a:t>
            </a:r>
          </a:p>
          <a:p>
            <a:endParaRPr lang="en-GB" sz="1800" dirty="0"/>
          </a:p>
          <a:p>
            <a:r>
              <a:rPr lang="en-GB" sz="1800" dirty="0"/>
              <a:t>Provision Planning and Review: Special, SRPs, Mainstream. Ensure funds are focused on the most cost effective way and provide improved outcomes</a:t>
            </a:r>
          </a:p>
          <a:p>
            <a:pPr marL="0" indent="0">
              <a:buNone/>
            </a:pPr>
            <a:endParaRPr lang="en-GB" sz="1800" dirty="0"/>
          </a:p>
          <a:p>
            <a:r>
              <a:rPr lang="en-GB" sz="1800" dirty="0"/>
              <a:t>Invest in additional specialist provisions including increasing the number of special school places to reduce the reliance on external placements</a:t>
            </a: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Tree>
    <p:extLst>
      <p:ext uri="{BB962C8B-B14F-4D97-AF65-F5344CB8AC3E}">
        <p14:creationId xmlns:p14="http://schemas.microsoft.com/office/powerpoint/2010/main" val="3176307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E594B-0D05-4F5B-B746-349579CB45CD}"/>
              </a:ext>
            </a:extLst>
          </p:cNvPr>
          <p:cNvSpPr>
            <a:spLocks noGrp="1"/>
          </p:cNvSpPr>
          <p:nvPr>
            <p:ph type="title"/>
          </p:nvPr>
        </p:nvSpPr>
        <p:spPr/>
        <p:txBody>
          <a:bodyPr/>
          <a:lstStyle/>
          <a:p>
            <a:r>
              <a:rPr lang="en-GB" dirty="0"/>
              <a:t>CATIE principles</a:t>
            </a:r>
          </a:p>
        </p:txBody>
      </p:sp>
      <p:graphicFrame>
        <p:nvGraphicFramePr>
          <p:cNvPr id="5" name="Diagram 4">
            <a:extLst>
              <a:ext uri="{FF2B5EF4-FFF2-40B4-BE49-F238E27FC236}">
                <a16:creationId xmlns:a16="http://schemas.microsoft.com/office/drawing/2014/main" id="{2192C8AF-9BA1-4B45-8C08-44763016ECF7}"/>
              </a:ext>
            </a:extLst>
          </p:cNvPr>
          <p:cNvGraphicFramePr/>
          <p:nvPr/>
        </p:nvGraphicFramePr>
        <p:xfrm>
          <a:off x="701570" y="1442750"/>
          <a:ext cx="7740860" cy="45333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7218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F2904DF-F8C6-4031-A23A-0214BF23270A}"/>
              </a:ext>
            </a:extLst>
          </p:cNvPr>
          <p:cNvSpPr/>
          <p:nvPr/>
        </p:nvSpPr>
        <p:spPr>
          <a:xfrm>
            <a:off x="630149" y="799281"/>
            <a:ext cx="7754927" cy="73664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Rounded Corners 4">
            <a:extLst>
              <a:ext uri="{FF2B5EF4-FFF2-40B4-BE49-F238E27FC236}">
                <a16:creationId xmlns:a16="http://schemas.microsoft.com/office/drawing/2014/main" id="{0C2AB535-11CA-4D8C-AA50-6B48B63D2B5B}"/>
              </a:ext>
            </a:extLst>
          </p:cNvPr>
          <p:cNvSpPr/>
          <p:nvPr/>
        </p:nvSpPr>
        <p:spPr>
          <a:xfrm>
            <a:off x="630149" y="225375"/>
            <a:ext cx="7754927" cy="55235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DFA0E52D-6D9B-4D49-AFD0-21C2C7C0D51D}"/>
              </a:ext>
            </a:extLst>
          </p:cNvPr>
          <p:cNvSpPr txBox="1"/>
          <p:nvPr/>
        </p:nvSpPr>
        <p:spPr>
          <a:xfrm>
            <a:off x="711693" y="809886"/>
            <a:ext cx="7279809" cy="646331"/>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mj-lt"/>
              </a:rPr>
              <a:t>Bespoke HNF resources / Specialist Resourced Provision</a:t>
            </a:r>
          </a:p>
          <a:p>
            <a:pPr marL="285750" indent="-285750">
              <a:buFont typeface="Arial" panose="020B0604020202020204" pitchFamily="34" charset="0"/>
              <a:buChar char="•"/>
            </a:pPr>
            <a:r>
              <a:rPr lang="en-GB" dirty="0">
                <a:latin typeface="+mj-lt"/>
              </a:rPr>
              <a:t>Specialist Interventions</a:t>
            </a:r>
            <a:r>
              <a:rPr lang="en-GB" b="1" dirty="0">
                <a:latin typeface="+mj-lt"/>
              </a:rPr>
              <a:t> (inc. STLS/ Therapy)</a:t>
            </a:r>
          </a:p>
        </p:txBody>
      </p:sp>
      <p:sp>
        <p:nvSpPr>
          <p:cNvPr id="7" name="TextBox 6">
            <a:extLst>
              <a:ext uri="{FF2B5EF4-FFF2-40B4-BE49-F238E27FC236}">
                <a16:creationId xmlns:a16="http://schemas.microsoft.com/office/drawing/2014/main" id="{577636AB-F9BA-4899-B813-A31C8CF7BC85}"/>
              </a:ext>
            </a:extLst>
          </p:cNvPr>
          <p:cNvSpPr txBox="1"/>
          <p:nvPr/>
        </p:nvSpPr>
        <p:spPr>
          <a:xfrm>
            <a:off x="711693" y="333343"/>
            <a:ext cx="4214952" cy="369332"/>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mj-lt"/>
              </a:rPr>
              <a:t>Special School Placement</a:t>
            </a:r>
          </a:p>
        </p:txBody>
      </p:sp>
      <p:grpSp>
        <p:nvGrpSpPr>
          <p:cNvPr id="8" name="Group 7">
            <a:extLst>
              <a:ext uri="{FF2B5EF4-FFF2-40B4-BE49-F238E27FC236}">
                <a16:creationId xmlns:a16="http://schemas.microsoft.com/office/drawing/2014/main" id="{FA8E310E-54C0-42D1-958C-3B2C6BBD7162}"/>
              </a:ext>
            </a:extLst>
          </p:cNvPr>
          <p:cNvGrpSpPr/>
          <p:nvPr/>
        </p:nvGrpSpPr>
        <p:grpSpPr>
          <a:xfrm>
            <a:off x="611558" y="5035687"/>
            <a:ext cx="7781310" cy="1275531"/>
            <a:chOff x="848391" y="5490185"/>
            <a:chExt cx="7920880" cy="1180248"/>
          </a:xfrm>
        </p:grpSpPr>
        <p:sp>
          <p:nvSpPr>
            <p:cNvPr id="9" name="Rectangle: Rounded Corners 8">
              <a:extLst>
                <a:ext uri="{FF2B5EF4-FFF2-40B4-BE49-F238E27FC236}">
                  <a16:creationId xmlns:a16="http://schemas.microsoft.com/office/drawing/2014/main" id="{624DE798-0EF1-406D-83FA-263BDA533DC4}"/>
                </a:ext>
              </a:extLst>
            </p:cNvPr>
            <p:cNvSpPr/>
            <p:nvPr/>
          </p:nvSpPr>
          <p:spPr>
            <a:xfrm>
              <a:off x="848391" y="5490185"/>
              <a:ext cx="7920880" cy="1065692"/>
            </a:xfrm>
            <a:prstGeom prst="round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Box 8">
              <a:extLst>
                <a:ext uri="{FF2B5EF4-FFF2-40B4-BE49-F238E27FC236}">
                  <a16:creationId xmlns:a16="http://schemas.microsoft.com/office/drawing/2014/main" id="{08C849F7-C9E2-4D89-A212-19F1D801300D}"/>
                </a:ext>
              </a:extLst>
            </p:cNvPr>
            <p:cNvSpPr txBox="1">
              <a:spLocks noChangeArrowheads="1"/>
            </p:cNvSpPr>
            <p:nvPr/>
          </p:nvSpPr>
          <p:spPr bwMode="auto">
            <a:xfrm>
              <a:off x="862378" y="5490185"/>
              <a:ext cx="7890651" cy="1180248"/>
            </a:xfrm>
            <a:prstGeom prst="rect">
              <a:avLst/>
            </a:prstGeom>
            <a:noFill/>
            <a:ln w="12700">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Whole School Approaches: Nurture</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SPELL, SLCN Scheme for Schools, EEF,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Kent</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Supported Employment</a:t>
              </a:r>
              <a:endParaRPr kumimoji="0" lang="en-US" altLang="en-US" b="1"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Inclusion Leadership &amp; </a:t>
              </a:r>
              <a:r>
                <a:rPr lang="en-US" altLang="en-US" b="1" dirty="0">
                  <a:latin typeface="Calibri" panose="020F0502020204030204" pitchFamily="34" charset="0"/>
                  <a:ea typeface="Calibri" panose="020F0502020204030204" pitchFamily="34" charset="0"/>
                  <a:cs typeface="Times New Roman" panose="02020603050405020304" pitchFamily="18" charset="0"/>
                </a:rPr>
                <a:t>Peer to Peer Review</a:t>
              </a:r>
              <a:endPar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endParaRPr lang="en-US" altLang="en-US" dirty="0">
                <a:latin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b="1" dirty="0">
                <a:latin typeface="Calibri" panose="020F0502020204030204" pitchFamily="34"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11" name="Group 10">
            <a:extLst>
              <a:ext uri="{FF2B5EF4-FFF2-40B4-BE49-F238E27FC236}">
                <a16:creationId xmlns:a16="http://schemas.microsoft.com/office/drawing/2014/main" id="{F86A3EC0-E789-43EA-B719-73797682349B}"/>
              </a:ext>
            </a:extLst>
          </p:cNvPr>
          <p:cNvGrpSpPr/>
          <p:nvPr/>
        </p:nvGrpSpPr>
        <p:grpSpPr>
          <a:xfrm>
            <a:off x="611559" y="1546533"/>
            <a:ext cx="7781309" cy="1460593"/>
            <a:chOff x="1414216" y="1698260"/>
            <a:chExt cx="6153806" cy="1955652"/>
          </a:xfrm>
        </p:grpSpPr>
        <p:sp>
          <p:nvSpPr>
            <p:cNvPr id="12" name="Rectangle: Rounded Corners 11">
              <a:extLst>
                <a:ext uri="{FF2B5EF4-FFF2-40B4-BE49-F238E27FC236}">
                  <a16:creationId xmlns:a16="http://schemas.microsoft.com/office/drawing/2014/main" id="{C0C5CD4F-2498-44D8-BD4A-0A5CC3EAE0DF}"/>
                </a:ext>
              </a:extLst>
            </p:cNvPr>
            <p:cNvSpPr/>
            <p:nvPr/>
          </p:nvSpPr>
          <p:spPr>
            <a:xfrm>
              <a:off x="1414216" y="1698260"/>
              <a:ext cx="6153806" cy="1955652"/>
            </a:xfrm>
            <a:prstGeom prst="roundRect">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675BAAA3-690F-4114-AB6A-E906EE06A914}"/>
                </a:ext>
              </a:extLst>
            </p:cNvPr>
            <p:cNvSpPr txBox="1"/>
            <p:nvPr/>
          </p:nvSpPr>
          <p:spPr>
            <a:xfrm>
              <a:off x="1513188" y="1814895"/>
              <a:ext cx="6048672" cy="1624838"/>
            </a:xfrm>
            <a:prstGeom prst="rect">
              <a:avLst/>
            </a:prstGeom>
            <a:no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Locality Support</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t>
              </a:r>
              <a:r>
                <a:rPr lang="en-US" altLang="en-US" dirty="0">
                  <a:latin typeface="Calibri" panose="020F0502020204030204" pitchFamily="34" charset="0"/>
                  <a:ea typeface="Calibri" panose="020F0502020204030204" pitchFamily="34" charset="0"/>
                  <a:cs typeface="Times New Roman" panose="02020603050405020304" pitchFamily="18" charset="0"/>
                </a:rPr>
                <a:t>ulti-agency professional resources, e.g. </a:t>
              </a:r>
              <a:r>
                <a:rPr lang="en-US" altLang="en-US" b="1" dirty="0">
                  <a:latin typeface="Calibri" panose="020F0502020204030204" pitchFamily="34" charset="0"/>
                  <a:ea typeface="Calibri" panose="020F0502020204030204" pitchFamily="34" charset="0"/>
                  <a:cs typeface="Times New Roman" panose="02020603050405020304" pitchFamily="18" charset="0"/>
                </a:rPr>
                <a:t>STLS</a:t>
              </a:r>
              <a:r>
                <a:rPr lang="en-US" altLang="en-US" dirty="0">
                  <a:latin typeface="Calibri" panose="020F0502020204030204" pitchFamily="34" charset="0"/>
                  <a:ea typeface="Calibri" panose="020F0502020204030204" pitchFamily="34" charset="0"/>
                  <a:cs typeface="Times New Roman" panose="02020603050405020304" pitchFamily="18" charset="0"/>
                </a:rPr>
                <a:t>, EPs, PEOs, PIASS, </a:t>
              </a:r>
              <a:r>
                <a:rPr lang="en-US" altLang="en-US" b="1" dirty="0">
                  <a:latin typeface="Calibri" panose="020F0502020204030204" pitchFamily="34" charset="0"/>
                  <a:ea typeface="Calibri" panose="020F0502020204030204" pitchFamily="34" charset="0"/>
                  <a:cs typeface="Times New Roman" panose="02020603050405020304" pitchFamily="18" charset="0"/>
                </a:rPr>
                <a:t>ND Parenting Support, Therapies </a:t>
              </a:r>
              <a:r>
                <a:rPr lang="en-US" altLang="en-US" i="1" dirty="0">
                  <a:latin typeface="Calibri" panose="020F0502020204030204" pitchFamily="34" charset="0"/>
                  <a:ea typeface="Calibri" panose="020F0502020204030204" pitchFamily="34" charset="0"/>
                  <a:cs typeface="Times New Roman" panose="02020603050405020304" pitchFamily="18" charset="0"/>
                </a:rPr>
                <a:t>(referral pathways will differ).</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dirty="0">
                  <a:latin typeface="Calibri" panose="020F0502020204030204" pitchFamily="34" charset="0"/>
                  <a:cs typeface="Times New Roman" panose="02020603050405020304" pitchFamily="18" charset="0"/>
                </a:rPr>
                <a:t>Locality Hubs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Flexible Locality Resources </a:t>
              </a:r>
              <a:r>
                <a:rPr lang="en-US" altLang="en-US" sz="1800" dirty="0">
                  <a:latin typeface="Calibri" panose="020F0502020204030204" pitchFamily="34" charset="0"/>
                  <a:ea typeface="Calibri" panose="020F0502020204030204" pitchFamily="34" charset="0"/>
                  <a:cs typeface="Times New Roman" panose="02020603050405020304" pitchFamily="18" charset="0"/>
                </a:rPr>
                <a:t>– pre-emptive &amp; targeted</a:t>
              </a:r>
              <a:endParaRPr lang="en-GB" dirty="0"/>
            </a:p>
          </p:txBody>
        </p:sp>
      </p:grpSp>
      <p:grpSp>
        <p:nvGrpSpPr>
          <p:cNvPr id="14" name="Group 13">
            <a:extLst>
              <a:ext uri="{FF2B5EF4-FFF2-40B4-BE49-F238E27FC236}">
                <a16:creationId xmlns:a16="http://schemas.microsoft.com/office/drawing/2014/main" id="{DC403707-2335-44DC-8C04-472525106BFC}"/>
              </a:ext>
            </a:extLst>
          </p:cNvPr>
          <p:cNvGrpSpPr/>
          <p:nvPr/>
        </p:nvGrpSpPr>
        <p:grpSpPr>
          <a:xfrm>
            <a:off x="631842" y="2951264"/>
            <a:ext cx="7886173" cy="3139321"/>
            <a:chOff x="151045" y="2822627"/>
            <a:chExt cx="7439691" cy="3139321"/>
          </a:xfrm>
        </p:grpSpPr>
        <p:sp>
          <p:nvSpPr>
            <p:cNvPr id="15" name="Rectangle: Rounded Corners 14">
              <a:extLst>
                <a:ext uri="{FF2B5EF4-FFF2-40B4-BE49-F238E27FC236}">
                  <a16:creationId xmlns:a16="http://schemas.microsoft.com/office/drawing/2014/main" id="{765CEEC3-1D25-46D3-829B-9D52C8294F0D}"/>
                </a:ext>
              </a:extLst>
            </p:cNvPr>
            <p:cNvSpPr/>
            <p:nvPr/>
          </p:nvSpPr>
          <p:spPr>
            <a:xfrm>
              <a:off x="151045" y="2876369"/>
              <a:ext cx="7321629" cy="2028559"/>
            </a:xfrm>
            <a:prstGeom prst="round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0DED5C59-2B59-414E-8556-1EB9C93D1DFC}"/>
                </a:ext>
              </a:extLst>
            </p:cNvPr>
            <p:cNvSpPr txBox="1"/>
            <p:nvPr/>
          </p:nvSpPr>
          <p:spPr>
            <a:xfrm>
              <a:off x="249972" y="2822627"/>
              <a:ext cx="7340764" cy="3139321"/>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mj-lt"/>
                </a:rPr>
                <a:t>Core Training Offer</a:t>
              </a:r>
            </a:p>
            <a:p>
              <a:pPr marL="285750" indent="-285750">
                <a:buFont typeface="Arial" panose="020B0604020202020204" pitchFamily="34" charset="0"/>
                <a:buChar char="•"/>
              </a:pPr>
              <a:r>
                <a:rPr lang="en-GB" b="1" dirty="0">
                  <a:latin typeface="+mj-lt"/>
                </a:rPr>
                <a:t>MCS Online Resources/ Training – Schools and Governors</a:t>
              </a:r>
            </a:p>
            <a:p>
              <a:pPr marL="285750" indent="-285750">
                <a:buFont typeface="Arial" panose="020B0604020202020204" pitchFamily="34" charset="0"/>
                <a:buChar char="•"/>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STLS : Information, Advice, and Training </a:t>
              </a:r>
            </a:p>
            <a:p>
              <a:pPr marL="285750" indent="-285750">
                <a:buFont typeface="Arial" panose="020B0604020202020204" pitchFamily="34" charset="0"/>
                <a:buChar char="•"/>
              </a:pPr>
              <a:r>
                <a:rPr lang="en-US" altLang="en-US" dirty="0">
                  <a:latin typeface="Calibri" panose="020F0502020204030204" pitchFamily="34" charset="0"/>
                  <a:cs typeface="Times New Roman" panose="02020603050405020304" pitchFamily="18" charset="0"/>
                </a:rPr>
                <a:t>Transition Charter and guidance (inc. r</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esearch)</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Parents and </a:t>
              </a:r>
              <a:r>
                <a:rPr kumimoji="0" lang="en-US" altLang="en-US" i="0" u="none" strike="noStrike" cap="none" normalizeH="0" baseline="0" dirty="0" err="1">
                  <a:ln>
                    <a:noFill/>
                  </a:ln>
                  <a:solidFill>
                    <a:schemeClr val="tx1"/>
                  </a:solidFill>
                  <a:effectLst/>
                  <a:latin typeface="Calibri" panose="020F0502020204030204" pitchFamily="34" charset="0"/>
                  <a:cs typeface="Times New Roman" panose="02020603050405020304" pitchFamily="18" charset="0"/>
                </a:rPr>
                <a:t>Carers</a:t>
              </a:r>
              <a:r>
                <a:rPr kumimoji="0" lang="en-US" altLang="en-US"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 </a:t>
              </a:r>
              <a:r>
                <a:rPr kumimoji="0" lang="en-US" altLang="en-US" b="1"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 </a:t>
              </a:r>
              <a:r>
                <a:rPr kumimoji="0" lang="en-US" altLang="en-US"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MCS resources, Parent Engagement Training &amp; Award</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1"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Best Practice Guidance / Inclusion Mark</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dirty="0">
                  <a:latin typeface="Calibri" panose="020F0502020204030204" pitchFamily="34" charset="0"/>
                  <a:cs typeface="Times New Roman" panose="02020603050405020304" pitchFamily="18" charset="0"/>
                </a:rPr>
                <a:t>Resources &amp; tools: Resource Directory, Provision Planning Software</a:t>
              </a:r>
            </a:p>
            <a:p>
              <a:pPr marL="285750" indent="-285750">
                <a:buFont typeface="Arial" panose="020B0604020202020204" pitchFamily="34" charset="0"/>
                <a:buChar char="•"/>
              </a:pPr>
              <a:endPar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US" altLang="en-US" sz="1800" b="1"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b="1" dirty="0">
                <a:latin typeface="+mj-lt"/>
              </a:endParaRPr>
            </a:p>
          </p:txBody>
        </p:sp>
      </p:grpSp>
      <p:sp>
        <p:nvSpPr>
          <p:cNvPr id="17" name="TextBox 16">
            <a:extLst>
              <a:ext uri="{FF2B5EF4-FFF2-40B4-BE49-F238E27FC236}">
                <a16:creationId xmlns:a16="http://schemas.microsoft.com/office/drawing/2014/main" id="{4189423E-979E-4EFC-86AC-E8755A856FA5}"/>
              </a:ext>
            </a:extLst>
          </p:cNvPr>
          <p:cNvSpPr txBox="1"/>
          <p:nvPr/>
        </p:nvSpPr>
        <p:spPr>
          <a:xfrm rot="16200000">
            <a:off x="8022640" y="2107236"/>
            <a:ext cx="1140056" cy="338554"/>
          </a:xfrm>
          <a:prstGeom prst="rect">
            <a:avLst/>
          </a:prstGeom>
          <a:noFill/>
        </p:spPr>
        <p:txBody>
          <a:bodyPr wrap="none" rtlCol="0">
            <a:spAutoFit/>
          </a:bodyPr>
          <a:lstStyle/>
          <a:p>
            <a:r>
              <a:rPr lang="en-GB" sz="1600" dirty="0"/>
              <a:t>Additional </a:t>
            </a:r>
          </a:p>
        </p:txBody>
      </p:sp>
      <p:sp>
        <p:nvSpPr>
          <p:cNvPr id="18" name="TextBox 17">
            <a:extLst>
              <a:ext uri="{FF2B5EF4-FFF2-40B4-BE49-F238E27FC236}">
                <a16:creationId xmlns:a16="http://schemas.microsoft.com/office/drawing/2014/main" id="{8BF159E0-644B-4033-84BA-76C6BDE8CD93}"/>
              </a:ext>
            </a:extLst>
          </p:cNvPr>
          <p:cNvSpPr txBox="1"/>
          <p:nvPr/>
        </p:nvSpPr>
        <p:spPr>
          <a:xfrm rot="16200000">
            <a:off x="8067959" y="669211"/>
            <a:ext cx="1059906" cy="338554"/>
          </a:xfrm>
          <a:prstGeom prst="rect">
            <a:avLst/>
          </a:prstGeom>
          <a:noFill/>
        </p:spPr>
        <p:txBody>
          <a:bodyPr wrap="square" rtlCol="0">
            <a:spAutoFit/>
          </a:bodyPr>
          <a:lstStyle/>
          <a:p>
            <a:r>
              <a:rPr lang="en-GB" sz="1600" dirty="0"/>
              <a:t>Specialist</a:t>
            </a:r>
          </a:p>
        </p:txBody>
      </p:sp>
      <p:sp>
        <p:nvSpPr>
          <p:cNvPr id="19" name="TextBox 18">
            <a:extLst>
              <a:ext uri="{FF2B5EF4-FFF2-40B4-BE49-F238E27FC236}">
                <a16:creationId xmlns:a16="http://schemas.microsoft.com/office/drawing/2014/main" id="{DA5DF3D0-77BE-4DA1-8413-190CEC5015BC}"/>
              </a:ext>
            </a:extLst>
          </p:cNvPr>
          <p:cNvSpPr txBox="1"/>
          <p:nvPr/>
        </p:nvSpPr>
        <p:spPr>
          <a:xfrm rot="16200000">
            <a:off x="7300126" y="4145998"/>
            <a:ext cx="3068120" cy="861774"/>
          </a:xfrm>
          <a:prstGeom prst="rect">
            <a:avLst/>
          </a:prstGeom>
          <a:noFill/>
        </p:spPr>
        <p:txBody>
          <a:bodyPr wrap="square" rtlCol="0">
            <a:spAutoFit/>
          </a:bodyPr>
          <a:lstStyle/>
          <a:p>
            <a:pPr algn="ctr"/>
            <a:r>
              <a:rPr lang="en-GB" sz="1600" dirty="0"/>
              <a:t>Core &amp; Training/ Inclusion to Support Core</a:t>
            </a:r>
          </a:p>
          <a:p>
            <a:endParaRPr lang="en-GB" sz="1600" dirty="0"/>
          </a:p>
        </p:txBody>
      </p:sp>
      <p:sp>
        <p:nvSpPr>
          <p:cNvPr id="20" name="TextBox 19">
            <a:extLst>
              <a:ext uri="{FF2B5EF4-FFF2-40B4-BE49-F238E27FC236}">
                <a16:creationId xmlns:a16="http://schemas.microsoft.com/office/drawing/2014/main" id="{C3A16DE7-01FA-4FA7-B123-8AD92A2790D7}"/>
              </a:ext>
            </a:extLst>
          </p:cNvPr>
          <p:cNvSpPr txBox="1"/>
          <p:nvPr/>
        </p:nvSpPr>
        <p:spPr>
          <a:xfrm rot="16200000">
            <a:off x="-881540" y="4351145"/>
            <a:ext cx="2367510" cy="523220"/>
          </a:xfrm>
          <a:prstGeom prst="rect">
            <a:avLst/>
          </a:prstGeom>
          <a:noFill/>
        </p:spPr>
        <p:txBody>
          <a:bodyPr wrap="square" rtlCol="0">
            <a:spAutoFit/>
          </a:bodyPr>
          <a:lstStyle/>
          <a:p>
            <a:pPr algn="ctr"/>
            <a:r>
              <a:rPr lang="en-GB" sz="1400" dirty="0"/>
              <a:t>Strategies delivered by the school</a:t>
            </a:r>
          </a:p>
        </p:txBody>
      </p:sp>
      <p:sp>
        <p:nvSpPr>
          <p:cNvPr id="21" name="TextBox 20">
            <a:extLst>
              <a:ext uri="{FF2B5EF4-FFF2-40B4-BE49-F238E27FC236}">
                <a16:creationId xmlns:a16="http://schemas.microsoft.com/office/drawing/2014/main" id="{5630E22B-7280-41B8-AE84-B1699B03EB9E}"/>
              </a:ext>
            </a:extLst>
          </p:cNvPr>
          <p:cNvSpPr txBox="1"/>
          <p:nvPr/>
        </p:nvSpPr>
        <p:spPr>
          <a:xfrm rot="16200000">
            <a:off x="-613520" y="1669195"/>
            <a:ext cx="1831472" cy="523220"/>
          </a:xfrm>
          <a:prstGeom prst="rect">
            <a:avLst/>
          </a:prstGeom>
          <a:noFill/>
        </p:spPr>
        <p:txBody>
          <a:bodyPr wrap="square" rtlCol="0">
            <a:spAutoFit/>
          </a:bodyPr>
          <a:lstStyle/>
          <a:p>
            <a:pPr algn="ctr"/>
            <a:r>
              <a:rPr lang="en-GB" sz="1400" dirty="0"/>
              <a:t>Strategies delivered with school</a:t>
            </a:r>
          </a:p>
        </p:txBody>
      </p:sp>
    </p:spTree>
    <p:extLst>
      <p:ext uri="{BB962C8B-B14F-4D97-AF65-F5344CB8AC3E}">
        <p14:creationId xmlns:p14="http://schemas.microsoft.com/office/powerpoint/2010/main" val="2092079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831AE-0604-4BD5-9BAA-D907E109CFC3}"/>
              </a:ext>
            </a:extLst>
          </p:cNvPr>
          <p:cNvSpPr>
            <a:spLocks noGrp="1"/>
          </p:cNvSpPr>
          <p:nvPr>
            <p:ph type="title"/>
          </p:nvPr>
        </p:nvSpPr>
        <p:spPr/>
        <p:txBody>
          <a:bodyPr>
            <a:normAutofit fontScale="90000"/>
          </a:bodyPr>
          <a:lstStyle/>
          <a:p>
            <a:r>
              <a:rPr lang="en-GB" dirty="0"/>
              <a:t>New inclusion commissioned services</a:t>
            </a:r>
          </a:p>
        </p:txBody>
      </p:sp>
      <p:graphicFrame>
        <p:nvGraphicFramePr>
          <p:cNvPr id="5" name="Diagram 4">
            <a:extLst>
              <a:ext uri="{FF2B5EF4-FFF2-40B4-BE49-F238E27FC236}">
                <a16:creationId xmlns:a16="http://schemas.microsoft.com/office/drawing/2014/main" id="{D2255E46-53B1-489C-8574-B7D05B9E7804}"/>
              </a:ext>
            </a:extLst>
          </p:cNvPr>
          <p:cNvGraphicFramePr/>
          <p:nvPr/>
        </p:nvGraphicFramePr>
        <p:xfrm>
          <a:off x="457200" y="1417638"/>
          <a:ext cx="8075240" cy="4675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539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EC0A9-B6FF-45CA-A914-1D5B9A039A69}"/>
              </a:ext>
            </a:extLst>
          </p:cNvPr>
          <p:cNvSpPr>
            <a:spLocks noGrp="1"/>
          </p:cNvSpPr>
          <p:nvPr>
            <p:ph type="title"/>
          </p:nvPr>
        </p:nvSpPr>
        <p:spPr/>
        <p:txBody>
          <a:bodyPr>
            <a:normAutofit fontScale="90000"/>
          </a:bodyPr>
          <a:lstStyle/>
          <a:p>
            <a:r>
              <a:rPr lang="en-GB" dirty="0"/>
              <a:t>New inclusion commissioned services</a:t>
            </a:r>
          </a:p>
        </p:txBody>
      </p:sp>
      <p:sp>
        <p:nvSpPr>
          <p:cNvPr id="3" name="Content Placeholder 2">
            <a:extLst>
              <a:ext uri="{FF2B5EF4-FFF2-40B4-BE49-F238E27FC236}">
                <a16:creationId xmlns:a16="http://schemas.microsoft.com/office/drawing/2014/main" id="{71D798A7-FFDF-471B-B0FF-A2CADD53D8F8}"/>
              </a:ext>
            </a:extLst>
          </p:cNvPr>
          <p:cNvSpPr>
            <a:spLocks noGrp="1"/>
          </p:cNvSpPr>
          <p:nvPr>
            <p:ph idx="1"/>
          </p:nvPr>
        </p:nvSpPr>
        <p:spPr/>
        <p:txBody>
          <a:bodyPr/>
          <a:lstStyle/>
          <a:p>
            <a:r>
              <a:rPr lang="en-GB" dirty="0"/>
              <a:t>Phased implementation; multiple joining points.</a:t>
            </a:r>
          </a:p>
          <a:p>
            <a:r>
              <a:rPr lang="en-GB" dirty="0"/>
              <a:t>First delivery cohorts from January 2022</a:t>
            </a:r>
          </a:p>
          <a:p>
            <a:r>
              <a:rPr lang="en-GB" dirty="0"/>
              <a:t>Mobilisation: Terms 1 – 2 priorities:</a:t>
            </a:r>
          </a:p>
          <a:p>
            <a:pPr lvl="1"/>
            <a:r>
              <a:rPr lang="en-GB" dirty="0"/>
              <a:t>Communications and engagement with schools</a:t>
            </a:r>
          </a:p>
          <a:p>
            <a:pPr lvl="1"/>
            <a:r>
              <a:rPr lang="en-GB" dirty="0"/>
              <a:t>Engagement with partners and stakeholders</a:t>
            </a:r>
          </a:p>
          <a:p>
            <a:pPr lvl="1"/>
            <a:r>
              <a:rPr lang="en-GB" dirty="0"/>
              <a:t>Scorecards</a:t>
            </a:r>
          </a:p>
          <a:p>
            <a:pPr lvl="1"/>
            <a:r>
              <a:rPr lang="en-GB" dirty="0"/>
              <a:t>ILE recruitment (Leadership)</a:t>
            </a:r>
          </a:p>
          <a:p>
            <a:pPr lvl="1"/>
            <a:endParaRPr lang="en-GB" dirty="0"/>
          </a:p>
        </p:txBody>
      </p:sp>
    </p:spTree>
    <p:extLst>
      <p:ext uri="{BB962C8B-B14F-4D97-AF65-F5344CB8AC3E}">
        <p14:creationId xmlns:p14="http://schemas.microsoft.com/office/powerpoint/2010/main" val="30586914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EC0A9-B6FF-45CA-A914-1D5B9A039A69}"/>
              </a:ext>
            </a:extLst>
          </p:cNvPr>
          <p:cNvSpPr>
            <a:spLocks noGrp="1"/>
          </p:cNvSpPr>
          <p:nvPr>
            <p:ph type="title"/>
          </p:nvPr>
        </p:nvSpPr>
        <p:spPr/>
        <p:txBody>
          <a:bodyPr>
            <a:normAutofit/>
          </a:bodyPr>
          <a:lstStyle/>
          <a:p>
            <a:r>
              <a:rPr lang="en-GB" dirty="0"/>
              <a:t>High Needs Funding Review</a:t>
            </a:r>
          </a:p>
        </p:txBody>
      </p:sp>
      <p:sp>
        <p:nvSpPr>
          <p:cNvPr id="5" name="Content Placeholder 4">
            <a:extLst>
              <a:ext uri="{FF2B5EF4-FFF2-40B4-BE49-F238E27FC236}">
                <a16:creationId xmlns:a16="http://schemas.microsoft.com/office/drawing/2014/main" id="{F7F0A252-8B2A-4DDC-B25D-29AE8DF6BC58}"/>
              </a:ext>
            </a:extLst>
          </p:cNvPr>
          <p:cNvSpPr>
            <a:spLocks noGrp="1"/>
          </p:cNvSpPr>
          <p:nvPr>
            <p:ph idx="1"/>
          </p:nvPr>
        </p:nvSpPr>
        <p:spPr/>
        <p:txBody>
          <a:bodyPr>
            <a:normAutofit lnSpcReduction="10000"/>
          </a:bodyPr>
          <a:lstStyle/>
          <a:p>
            <a:r>
              <a:rPr lang="en-GB" dirty="0"/>
              <a:t>Separate funding process for children with EHCPs and SEN Support</a:t>
            </a:r>
          </a:p>
          <a:p>
            <a:r>
              <a:rPr lang="en-GB" dirty="0"/>
              <a:t>Currently funding is accessed in the same way: claim basis where costs can be demonstrated to be higher than £6k</a:t>
            </a:r>
          </a:p>
          <a:p>
            <a:r>
              <a:rPr lang="en-GB" dirty="0"/>
              <a:t>Exploring an alternative model where:</a:t>
            </a:r>
          </a:p>
          <a:p>
            <a:pPr marL="514350" indent="-514350">
              <a:buAutoNum type="arabicPeriod"/>
            </a:pPr>
            <a:r>
              <a:rPr lang="en-GB" dirty="0"/>
              <a:t>Amount determined at issue and review of EHCP: banding system used to determine amount</a:t>
            </a:r>
          </a:p>
          <a:p>
            <a:pPr marL="514350" indent="-514350">
              <a:buAutoNum type="arabicPeriod"/>
            </a:pPr>
            <a:r>
              <a:rPr lang="en-GB" dirty="0"/>
              <a:t>Locality based resources to support children with SEN Support: both Targeted and Cohort </a:t>
            </a:r>
          </a:p>
          <a:p>
            <a:pPr marL="0" indent="0">
              <a:buNone/>
            </a:pPr>
            <a:endParaRPr lang="en-GB" dirty="0"/>
          </a:p>
        </p:txBody>
      </p:sp>
    </p:spTree>
    <p:extLst>
      <p:ext uri="{BB962C8B-B14F-4D97-AF65-F5344CB8AC3E}">
        <p14:creationId xmlns:p14="http://schemas.microsoft.com/office/powerpoint/2010/main" val="1618181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183" y="-169923"/>
            <a:ext cx="8229600" cy="1143000"/>
          </a:xfrm>
        </p:spPr>
        <p:txBody>
          <a:bodyPr>
            <a:normAutofit/>
          </a:bodyPr>
          <a:lstStyle/>
          <a:p>
            <a:r>
              <a:rPr lang="en-GB" sz="3200" dirty="0"/>
              <a:t>DSG In-Year Position</a:t>
            </a:r>
          </a:p>
        </p:txBody>
      </p:sp>
      <p:sp>
        <p:nvSpPr>
          <p:cNvPr id="4" name="Slide Number Placeholder 3"/>
          <p:cNvSpPr>
            <a:spLocks noGrp="1"/>
          </p:cNvSpPr>
          <p:nvPr>
            <p:ph type="sldNum" sz="quarter" idx="12"/>
          </p:nvPr>
        </p:nvSpPr>
        <p:spPr/>
        <p:txBody>
          <a:bodyPr/>
          <a:lstStyle/>
          <a:p>
            <a:fld id="{C06B74C9-1984-4309-B629-64A9E2680539}" type="slidenum">
              <a:rPr lang="en-GB" smtClean="0"/>
              <a:pPr/>
              <a:t>3</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611560" y="1411029"/>
            <a:ext cx="8229600" cy="474766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600" dirty="0">
              <a:solidFill>
                <a:schemeClr val="accent2"/>
              </a:solidFill>
            </a:endParaRPr>
          </a:p>
          <a:p>
            <a:pPr marL="0" indent="0">
              <a:buNone/>
            </a:pPr>
            <a:endParaRPr lang="en-GB" altLang="en-US" sz="1600" dirty="0">
              <a:solidFill>
                <a:schemeClr val="accent2"/>
              </a:solidFill>
            </a:endParaRPr>
          </a:p>
          <a:p>
            <a:pPr marL="0" indent="0">
              <a:buNone/>
            </a:pPr>
            <a:endParaRPr lang="en-GB" altLang="en-US" sz="1600" dirty="0">
              <a:solidFill>
                <a:schemeClr val="accent2"/>
              </a:solidFill>
            </a:endParaRPr>
          </a:p>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graphicFrame>
        <p:nvGraphicFramePr>
          <p:cNvPr id="3" name="Table 5">
            <a:extLst>
              <a:ext uri="{FF2B5EF4-FFF2-40B4-BE49-F238E27FC236}">
                <a16:creationId xmlns:a16="http://schemas.microsoft.com/office/drawing/2014/main" id="{E23DA210-0290-4264-AEBB-95DB770EB43D}"/>
              </a:ext>
            </a:extLst>
          </p:cNvPr>
          <p:cNvGraphicFramePr>
            <a:graphicFrameLocks noGrp="1"/>
          </p:cNvGraphicFramePr>
          <p:nvPr>
            <p:extLst>
              <p:ext uri="{D42A27DB-BD31-4B8C-83A1-F6EECF244321}">
                <p14:modId xmlns:p14="http://schemas.microsoft.com/office/powerpoint/2010/main" val="4145707999"/>
              </p:ext>
            </p:extLst>
          </p:nvPr>
        </p:nvGraphicFramePr>
        <p:xfrm>
          <a:off x="1115616" y="918627"/>
          <a:ext cx="6912768" cy="3774440"/>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3095213589"/>
                    </a:ext>
                  </a:extLst>
                </a:gridCol>
                <a:gridCol w="1080120">
                  <a:extLst>
                    <a:ext uri="{9D8B030D-6E8A-4147-A177-3AD203B41FA5}">
                      <a16:colId xmlns:a16="http://schemas.microsoft.com/office/drawing/2014/main" val="948824625"/>
                    </a:ext>
                  </a:extLst>
                </a:gridCol>
                <a:gridCol w="1224136">
                  <a:extLst>
                    <a:ext uri="{9D8B030D-6E8A-4147-A177-3AD203B41FA5}">
                      <a16:colId xmlns:a16="http://schemas.microsoft.com/office/drawing/2014/main" val="4220935422"/>
                    </a:ext>
                  </a:extLst>
                </a:gridCol>
                <a:gridCol w="1224136">
                  <a:extLst>
                    <a:ext uri="{9D8B030D-6E8A-4147-A177-3AD203B41FA5}">
                      <a16:colId xmlns:a16="http://schemas.microsoft.com/office/drawing/2014/main" val="1037487929"/>
                    </a:ext>
                  </a:extLst>
                </a:gridCol>
                <a:gridCol w="1224136">
                  <a:extLst>
                    <a:ext uri="{9D8B030D-6E8A-4147-A177-3AD203B41FA5}">
                      <a16:colId xmlns:a16="http://schemas.microsoft.com/office/drawing/2014/main" val="3252904136"/>
                    </a:ext>
                  </a:extLst>
                </a:gridCol>
              </a:tblGrid>
              <a:tr h="370840">
                <a:tc>
                  <a:txBody>
                    <a:bodyPr/>
                    <a:lstStyle/>
                    <a:p>
                      <a:r>
                        <a:rPr lang="en-GB" dirty="0"/>
                        <a:t>Block</a:t>
                      </a:r>
                    </a:p>
                  </a:txBody>
                  <a:tcPr/>
                </a:tc>
                <a:tc>
                  <a:txBody>
                    <a:bodyPr/>
                    <a:lstStyle/>
                    <a:p>
                      <a:pPr algn="ctr"/>
                      <a:r>
                        <a:rPr lang="en-GB" dirty="0"/>
                        <a:t>2018-19</a:t>
                      </a:r>
                    </a:p>
                    <a:p>
                      <a:pPr algn="ctr"/>
                      <a:r>
                        <a:rPr lang="en-GB" dirty="0"/>
                        <a:t>£’</a:t>
                      </a:r>
                      <a:r>
                        <a:rPr lang="en-GB" dirty="0" err="1"/>
                        <a:t>ms</a:t>
                      </a:r>
                      <a:endParaRPr lang="en-GB" dirty="0"/>
                    </a:p>
                  </a:txBody>
                  <a:tcPr/>
                </a:tc>
                <a:tc>
                  <a:txBody>
                    <a:bodyPr/>
                    <a:lstStyle/>
                    <a:p>
                      <a:pPr algn="ctr"/>
                      <a:r>
                        <a:rPr lang="en-GB" dirty="0"/>
                        <a:t>2019-20</a:t>
                      </a:r>
                    </a:p>
                    <a:p>
                      <a:pPr algn="ctr"/>
                      <a:r>
                        <a:rPr lang="en-GB" dirty="0"/>
                        <a:t>£’</a:t>
                      </a:r>
                      <a:r>
                        <a:rPr lang="en-GB" dirty="0" err="1"/>
                        <a:t>ms</a:t>
                      </a:r>
                      <a:endParaRPr lang="en-GB" dirty="0"/>
                    </a:p>
                  </a:txBody>
                  <a:tcPr/>
                </a:tc>
                <a:tc>
                  <a:txBody>
                    <a:bodyPr/>
                    <a:lstStyle/>
                    <a:p>
                      <a:pPr algn="ctr"/>
                      <a:r>
                        <a:rPr lang="en-GB" dirty="0"/>
                        <a:t>2020-21</a:t>
                      </a:r>
                    </a:p>
                    <a:p>
                      <a:pPr algn="ctr"/>
                      <a:r>
                        <a:rPr lang="en-GB" dirty="0"/>
                        <a:t>£’</a:t>
                      </a:r>
                      <a:r>
                        <a:rPr lang="en-GB" dirty="0" err="1"/>
                        <a:t>ms</a:t>
                      </a:r>
                      <a:endParaRPr lang="en-GB" dirty="0"/>
                    </a:p>
                  </a:txBody>
                  <a:tcPr/>
                </a:tc>
                <a:tc>
                  <a:txBody>
                    <a:bodyPr/>
                    <a:lstStyle/>
                    <a:p>
                      <a:pPr algn="ctr"/>
                      <a:r>
                        <a:rPr lang="en-GB" dirty="0"/>
                        <a:t>2021-22</a:t>
                      </a:r>
                    </a:p>
                    <a:p>
                      <a:pPr algn="ctr"/>
                      <a:r>
                        <a:rPr lang="en-GB" dirty="0"/>
                        <a:t>£’</a:t>
                      </a:r>
                      <a:r>
                        <a:rPr lang="en-GB" dirty="0" err="1"/>
                        <a:t>ms</a:t>
                      </a:r>
                      <a:endParaRPr lang="en-GB" dirty="0"/>
                    </a:p>
                  </a:txBody>
                  <a:tcPr/>
                </a:tc>
                <a:extLst>
                  <a:ext uri="{0D108BD9-81ED-4DB2-BD59-A6C34878D82A}">
                    <a16:rowId xmlns:a16="http://schemas.microsoft.com/office/drawing/2014/main" val="2314197308"/>
                  </a:ext>
                </a:extLst>
              </a:tr>
              <a:tr h="370840">
                <a:tc>
                  <a:txBody>
                    <a:bodyPr/>
                    <a:lstStyle/>
                    <a:p>
                      <a:r>
                        <a:rPr lang="en-GB" dirty="0"/>
                        <a:t>High Needs Block</a:t>
                      </a:r>
                    </a:p>
                  </a:txBody>
                  <a:tcPr/>
                </a:tc>
                <a:tc>
                  <a:txBody>
                    <a:bodyPr/>
                    <a:lstStyle/>
                    <a:p>
                      <a:pPr algn="ctr"/>
                      <a:r>
                        <a:rPr lang="en-GB" dirty="0"/>
                        <a:t>6.7</a:t>
                      </a:r>
                    </a:p>
                  </a:txBody>
                  <a:tcPr/>
                </a:tc>
                <a:tc>
                  <a:txBody>
                    <a:bodyPr/>
                    <a:lstStyle/>
                    <a:p>
                      <a:pPr algn="ctr"/>
                      <a:r>
                        <a:rPr lang="en-GB" dirty="0"/>
                        <a:t>20.8</a:t>
                      </a:r>
                    </a:p>
                  </a:txBody>
                  <a:tcPr/>
                </a:tc>
                <a:tc>
                  <a:txBody>
                    <a:bodyPr/>
                    <a:lstStyle/>
                    <a:p>
                      <a:pPr algn="ctr"/>
                      <a:r>
                        <a:rPr lang="en-GB" dirty="0"/>
                        <a:t>31.8</a:t>
                      </a:r>
                    </a:p>
                  </a:txBody>
                  <a:tcPr/>
                </a:tc>
                <a:tc>
                  <a:txBody>
                    <a:bodyPr/>
                    <a:lstStyle/>
                    <a:p>
                      <a:pPr algn="ctr"/>
                      <a:r>
                        <a:rPr lang="en-GB" dirty="0"/>
                        <a:t>38.0</a:t>
                      </a:r>
                    </a:p>
                  </a:txBody>
                  <a:tcPr/>
                </a:tc>
                <a:extLst>
                  <a:ext uri="{0D108BD9-81ED-4DB2-BD59-A6C34878D82A}">
                    <a16:rowId xmlns:a16="http://schemas.microsoft.com/office/drawing/2014/main" val="3823353831"/>
                  </a:ext>
                </a:extLst>
              </a:tr>
              <a:tr h="370840">
                <a:tc>
                  <a:txBody>
                    <a:bodyPr/>
                    <a:lstStyle/>
                    <a:p>
                      <a:r>
                        <a:rPr lang="en-GB" dirty="0"/>
                        <a:t>Schools block</a:t>
                      </a:r>
                    </a:p>
                  </a:txBody>
                  <a:tcPr/>
                </a:tc>
                <a:tc>
                  <a:txBody>
                    <a:bodyPr/>
                    <a:lstStyle/>
                    <a:p>
                      <a:pPr algn="ctr"/>
                      <a:r>
                        <a:rPr lang="en-GB" dirty="0"/>
                        <a:t>-3.0</a:t>
                      </a:r>
                    </a:p>
                  </a:txBody>
                  <a:tcPr/>
                </a:tc>
                <a:tc>
                  <a:txBody>
                    <a:bodyPr/>
                    <a:lstStyle/>
                    <a:p>
                      <a:pPr algn="ctr"/>
                      <a:r>
                        <a:rPr lang="en-GB" dirty="0"/>
                        <a:t>-5.2</a:t>
                      </a:r>
                    </a:p>
                  </a:txBody>
                  <a:tcPr/>
                </a:tc>
                <a:tc>
                  <a:txBody>
                    <a:bodyPr/>
                    <a:lstStyle/>
                    <a:p>
                      <a:pPr algn="ctr"/>
                      <a:r>
                        <a:rPr lang="en-GB" dirty="0"/>
                        <a:t>-2.6</a:t>
                      </a:r>
                    </a:p>
                  </a:txBody>
                  <a:tcPr/>
                </a:tc>
                <a:tc>
                  <a:txBody>
                    <a:bodyPr/>
                    <a:lstStyle/>
                    <a:p>
                      <a:pPr algn="ctr"/>
                      <a:r>
                        <a:rPr lang="en-GB" dirty="0"/>
                        <a:t>10.9 (TTO)</a:t>
                      </a:r>
                    </a:p>
                  </a:txBody>
                  <a:tcPr/>
                </a:tc>
                <a:extLst>
                  <a:ext uri="{0D108BD9-81ED-4DB2-BD59-A6C34878D82A}">
                    <a16:rowId xmlns:a16="http://schemas.microsoft.com/office/drawing/2014/main" val="1178918896"/>
                  </a:ext>
                </a:extLst>
              </a:tr>
              <a:tr h="370840">
                <a:tc>
                  <a:txBody>
                    <a:bodyPr/>
                    <a:lstStyle/>
                    <a:p>
                      <a:r>
                        <a:rPr lang="en-GB" dirty="0"/>
                        <a:t>Early Years block</a:t>
                      </a:r>
                    </a:p>
                  </a:txBody>
                  <a:tcPr/>
                </a:tc>
                <a:tc>
                  <a:txBody>
                    <a:bodyPr/>
                    <a:lstStyle/>
                    <a:p>
                      <a:pPr algn="ctr"/>
                      <a:r>
                        <a:rPr lang="en-GB" dirty="0"/>
                        <a:t>0.7</a:t>
                      </a:r>
                    </a:p>
                  </a:txBody>
                  <a:tcPr/>
                </a:tc>
                <a:tc>
                  <a:txBody>
                    <a:bodyPr/>
                    <a:lstStyle/>
                    <a:p>
                      <a:pPr algn="ctr"/>
                      <a:r>
                        <a:rPr lang="en-GB" dirty="0"/>
                        <a:t>-0.7</a:t>
                      </a:r>
                    </a:p>
                  </a:txBody>
                  <a:tcPr/>
                </a:tc>
                <a:tc>
                  <a:txBody>
                    <a:bodyPr/>
                    <a:lstStyle/>
                    <a:p>
                      <a:pPr algn="ctr"/>
                      <a:r>
                        <a:rPr lang="en-GB" dirty="0"/>
                        <a:t>0.4</a:t>
                      </a:r>
                    </a:p>
                  </a:txBody>
                  <a:tcPr/>
                </a:tc>
                <a:tc>
                  <a:txBody>
                    <a:bodyPr/>
                    <a:lstStyle/>
                    <a:p>
                      <a:pPr algn="ctr"/>
                      <a:r>
                        <a:rPr lang="en-GB" dirty="0"/>
                        <a:t>1.0</a:t>
                      </a:r>
                    </a:p>
                  </a:txBody>
                  <a:tcPr/>
                </a:tc>
                <a:extLst>
                  <a:ext uri="{0D108BD9-81ED-4DB2-BD59-A6C34878D82A}">
                    <a16:rowId xmlns:a16="http://schemas.microsoft.com/office/drawing/2014/main" val="3778437403"/>
                  </a:ext>
                </a:extLst>
              </a:tr>
              <a:tr h="370840">
                <a:tc>
                  <a:txBody>
                    <a:bodyPr/>
                    <a:lstStyle/>
                    <a:p>
                      <a:r>
                        <a:rPr lang="en-GB" dirty="0"/>
                        <a:t>Central block</a:t>
                      </a:r>
                    </a:p>
                  </a:txBody>
                  <a:tcPr/>
                </a:tc>
                <a:tc>
                  <a:txBody>
                    <a:bodyPr/>
                    <a:lstStyle/>
                    <a:p>
                      <a:pPr algn="ctr"/>
                      <a:endParaRPr lang="en-GB" dirty="0"/>
                    </a:p>
                  </a:txBody>
                  <a:tcPr>
                    <a:solidFill>
                      <a:schemeClr val="bg1">
                        <a:lumMod val="75000"/>
                      </a:schemeClr>
                    </a:solidFill>
                  </a:tcPr>
                </a:tc>
                <a:tc>
                  <a:txBody>
                    <a:bodyPr/>
                    <a:lstStyle/>
                    <a:p>
                      <a:pPr algn="ctr"/>
                      <a:endParaRPr lang="en-GB" dirty="0"/>
                    </a:p>
                  </a:txBody>
                  <a:tcPr>
                    <a:solidFill>
                      <a:schemeClr val="bg1">
                        <a:lumMod val="75000"/>
                      </a:schemeClr>
                    </a:solidFill>
                  </a:tcPr>
                </a:tc>
                <a:tc>
                  <a:txBody>
                    <a:bodyPr/>
                    <a:lstStyle/>
                    <a:p>
                      <a:pPr algn="ctr"/>
                      <a:endParaRPr lang="en-GB" dirty="0"/>
                    </a:p>
                  </a:txBody>
                  <a:tcPr>
                    <a:solidFill>
                      <a:schemeClr val="bg1">
                        <a:lumMod val="75000"/>
                      </a:schemeClr>
                    </a:solidFill>
                  </a:tcPr>
                </a:tc>
                <a:tc>
                  <a:txBody>
                    <a:bodyPr/>
                    <a:lstStyle/>
                    <a:p>
                      <a:pPr algn="ctr"/>
                      <a:endParaRPr lang="en-GB" dirty="0"/>
                    </a:p>
                  </a:txBody>
                  <a:tcPr>
                    <a:solidFill>
                      <a:schemeClr val="bg1">
                        <a:lumMod val="75000"/>
                      </a:schemeClr>
                    </a:solidFill>
                  </a:tcPr>
                </a:tc>
                <a:extLst>
                  <a:ext uri="{0D108BD9-81ED-4DB2-BD59-A6C34878D82A}">
                    <a16:rowId xmlns:a16="http://schemas.microsoft.com/office/drawing/2014/main" val="3490911365"/>
                  </a:ext>
                </a:extLst>
              </a:tr>
              <a:tr h="561395">
                <a:tc>
                  <a:txBody>
                    <a:bodyPr/>
                    <a:lstStyle/>
                    <a:p>
                      <a:r>
                        <a:rPr lang="en-GB" b="1" dirty="0"/>
                        <a:t>In-year Surplus (-) or Deficit (+)</a:t>
                      </a:r>
                    </a:p>
                  </a:txBody>
                  <a:tcPr/>
                </a:tc>
                <a:tc>
                  <a:txBody>
                    <a:bodyPr/>
                    <a:lstStyle/>
                    <a:p>
                      <a:pPr algn="ctr"/>
                      <a:r>
                        <a:rPr lang="en-GB" b="1" dirty="0"/>
                        <a:t>4.4</a:t>
                      </a:r>
                    </a:p>
                  </a:txBody>
                  <a:tcPr/>
                </a:tc>
                <a:tc>
                  <a:txBody>
                    <a:bodyPr/>
                    <a:lstStyle/>
                    <a:p>
                      <a:pPr algn="ctr"/>
                      <a:r>
                        <a:rPr lang="en-GB" b="1" dirty="0"/>
                        <a:t>15.0</a:t>
                      </a:r>
                    </a:p>
                  </a:txBody>
                  <a:tcPr/>
                </a:tc>
                <a:tc>
                  <a:txBody>
                    <a:bodyPr/>
                    <a:lstStyle/>
                    <a:p>
                      <a:pPr algn="ctr"/>
                      <a:r>
                        <a:rPr lang="en-GB" b="1" dirty="0"/>
                        <a:t>29.5</a:t>
                      </a:r>
                    </a:p>
                  </a:txBody>
                  <a:tcPr/>
                </a:tc>
                <a:tc>
                  <a:txBody>
                    <a:bodyPr/>
                    <a:lstStyle/>
                    <a:p>
                      <a:pPr algn="ctr"/>
                      <a:r>
                        <a:rPr lang="en-GB" b="1" dirty="0"/>
                        <a:t>50.4</a:t>
                      </a:r>
                    </a:p>
                  </a:txBody>
                  <a:tcPr/>
                </a:tc>
                <a:extLst>
                  <a:ext uri="{0D108BD9-81ED-4DB2-BD59-A6C34878D82A}">
                    <a16:rowId xmlns:a16="http://schemas.microsoft.com/office/drawing/2014/main" val="36078430"/>
                  </a:ext>
                </a:extLst>
              </a:tr>
              <a:tr h="370840">
                <a:tc>
                  <a:txBody>
                    <a:bodyPr/>
                    <a:lstStyle/>
                    <a:p>
                      <a:r>
                        <a:rPr lang="en-GB" dirty="0"/>
                        <a:t>2017-18 B/</a:t>
                      </a:r>
                      <a:r>
                        <a:rPr lang="en-GB" dirty="0" err="1"/>
                        <a:t>fwd</a:t>
                      </a:r>
                      <a:endParaRPr lang="en-GB" dirty="0"/>
                    </a:p>
                  </a:txBody>
                  <a:tcPr/>
                </a:tc>
                <a:tc>
                  <a:txBody>
                    <a:bodyPr/>
                    <a:lstStyle/>
                    <a:p>
                      <a:pPr algn="ctr"/>
                      <a:r>
                        <a:rPr lang="en-GB" dirty="0"/>
                        <a:t>2.2</a:t>
                      </a:r>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188651152"/>
                  </a:ext>
                </a:extLst>
              </a:tr>
              <a:tr h="370840">
                <a:tc>
                  <a:txBody>
                    <a:bodyPr/>
                    <a:lstStyle/>
                    <a:p>
                      <a:r>
                        <a:rPr lang="en-GB" dirty="0"/>
                        <a:t>Cumulative Deficit at year end </a:t>
                      </a:r>
                    </a:p>
                  </a:txBody>
                  <a:tcPr/>
                </a:tc>
                <a:tc>
                  <a:txBody>
                    <a:bodyPr/>
                    <a:lstStyle/>
                    <a:p>
                      <a:pPr algn="ctr"/>
                      <a:r>
                        <a:rPr lang="en-GB" dirty="0"/>
                        <a:t>6.5</a:t>
                      </a:r>
                    </a:p>
                  </a:txBody>
                  <a:tcPr/>
                </a:tc>
                <a:tc>
                  <a:txBody>
                    <a:bodyPr/>
                    <a:lstStyle/>
                    <a:p>
                      <a:pPr algn="ctr"/>
                      <a:r>
                        <a:rPr lang="en-GB" dirty="0"/>
                        <a:t>21.5</a:t>
                      </a:r>
                    </a:p>
                  </a:txBody>
                  <a:tcPr/>
                </a:tc>
                <a:tc>
                  <a:txBody>
                    <a:bodyPr/>
                    <a:lstStyle/>
                    <a:p>
                      <a:pPr algn="ctr"/>
                      <a:r>
                        <a:rPr lang="en-GB" dirty="0"/>
                        <a:t>51.0</a:t>
                      </a:r>
                    </a:p>
                  </a:txBody>
                  <a:tcPr/>
                </a:tc>
                <a:tc>
                  <a:txBody>
                    <a:bodyPr/>
                    <a:lstStyle/>
                    <a:p>
                      <a:pPr algn="ctr"/>
                      <a:r>
                        <a:rPr lang="en-GB" dirty="0"/>
                        <a:t>101.0</a:t>
                      </a:r>
                    </a:p>
                  </a:txBody>
                  <a:tcPr/>
                </a:tc>
                <a:extLst>
                  <a:ext uri="{0D108BD9-81ED-4DB2-BD59-A6C34878D82A}">
                    <a16:rowId xmlns:a16="http://schemas.microsoft.com/office/drawing/2014/main" val="4056590687"/>
                  </a:ext>
                </a:extLst>
              </a:tr>
            </a:tbl>
          </a:graphicData>
        </a:graphic>
      </p:graphicFrame>
      <p:graphicFrame>
        <p:nvGraphicFramePr>
          <p:cNvPr id="6" name="Table 6">
            <a:extLst>
              <a:ext uri="{FF2B5EF4-FFF2-40B4-BE49-F238E27FC236}">
                <a16:creationId xmlns:a16="http://schemas.microsoft.com/office/drawing/2014/main" id="{7AAF78F5-40D3-43E2-A8FA-D7C0FA2E47AA}"/>
              </a:ext>
            </a:extLst>
          </p:cNvPr>
          <p:cNvGraphicFramePr>
            <a:graphicFrameLocks noGrp="1"/>
          </p:cNvGraphicFramePr>
          <p:nvPr>
            <p:extLst>
              <p:ext uri="{D42A27DB-BD31-4B8C-83A1-F6EECF244321}">
                <p14:modId xmlns:p14="http://schemas.microsoft.com/office/powerpoint/2010/main" val="96922063"/>
              </p:ext>
            </p:extLst>
          </p:nvPr>
        </p:nvGraphicFramePr>
        <p:xfrm>
          <a:off x="1069233" y="4890723"/>
          <a:ext cx="6862870" cy="640080"/>
        </p:xfrm>
        <a:graphic>
          <a:graphicData uri="http://schemas.openxmlformats.org/drawingml/2006/table">
            <a:tbl>
              <a:tblPr firstRow="1" bandRow="1">
                <a:tableStyleId>{5C22544A-7EE6-4342-B048-85BDC9FD1C3A}</a:tableStyleId>
              </a:tblPr>
              <a:tblGrid>
                <a:gridCol w="2182350">
                  <a:extLst>
                    <a:ext uri="{9D8B030D-6E8A-4147-A177-3AD203B41FA5}">
                      <a16:colId xmlns:a16="http://schemas.microsoft.com/office/drawing/2014/main" val="2593170750"/>
                    </a:ext>
                  </a:extLst>
                </a:gridCol>
                <a:gridCol w="1080120">
                  <a:extLst>
                    <a:ext uri="{9D8B030D-6E8A-4147-A177-3AD203B41FA5}">
                      <a16:colId xmlns:a16="http://schemas.microsoft.com/office/drawing/2014/main" val="3081948340"/>
                    </a:ext>
                  </a:extLst>
                </a:gridCol>
                <a:gridCol w="1224136">
                  <a:extLst>
                    <a:ext uri="{9D8B030D-6E8A-4147-A177-3AD203B41FA5}">
                      <a16:colId xmlns:a16="http://schemas.microsoft.com/office/drawing/2014/main" val="137884542"/>
                    </a:ext>
                  </a:extLst>
                </a:gridCol>
                <a:gridCol w="1224136">
                  <a:extLst>
                    <a:ext uri="{9D8B030D-6E8A-4147-A177-3AD203B41FA5}">
                      <a16:colId xmlns:a16="http://schemas.microsoft.com/office/drawing/2014/main" val="747391308"/>
                    </a:ext>
                  </a:extLst>
                </a:gridCol>
                <a:gridCol w="1152128">
                  <a:extLst>
                    <a:ext uri="{9D8B030D-6E8A-4147-A177-3AD203B41FA5}">
                      <a16:colId xmlns:a16="http://schemas.microsoft.com/office/drawing/2014/main" val="408171822"/>
                    </a:ext>
                  </a:extLst>
                </a:gridCol>
              </a:tblGrid>
              <a:tr h="353188">
                <a:tc>
                  <a:txBody>
                    <a:bodyPr/>
                    <a:lstStyle/>
                    <a:p>
                      <a:r>
                        <a:rPr lang="en-GB" dirty="0"/>
                        <a:t>School to HN transfer</a:t>
                      </a:r>
                    </a:p>
                  </a:txBody>
                  <a:tcPr/>
                </a:tc>
                <a:tc>
                  <a:txBody>
                    <a:bodyPr/>
                    <a:lstStyle/>
                    <a:p>
                      <a:pPr algn="ctr"/>
                      <a:r>
                        <a:rPr lang="en-GB" dirty="0"/>
                        <a:t>4.4</a:t>
                      </a:r>
                    </a:p>
                  </a:txBody>
                  <a:tcPr/>
                </a:tc>
                <a:tc>
                  <a:txBody>
                    <a:bodyPr/>
                    <a:lstStyle/>
                    <a:p>
                      <a:pPr algn="ctr"/>
                      <a:r>
                        <a:rPr lang="en-GB" dirty="0"/>
                        <a:t>9.2</a:t>
                      </a:r>
                    </a:p>
                  </a:txBody>
                  <a:tcPr/>
                </a:tc>
                <a:tc>
                  <a:txBody>
                    <a:bodyPr/>
                    <a:lstStyle/>
                    <a:p>
                      <a:pPr algn="ctr"/>
                      <a:r>
                        <a:rPr lang="en-GB" dirty="0"/>
                        <a:t>9.8</a:t>
                      </a:r>
                    </a:p>
                  </a:txBody>
                  <a:tcPr/>
                </a:tc>
                <a:tc>
                  <a:txBody>
                    <a:bodyPr/>
                    <a:lstStyle/>
                    <a:p>
                      <a:pPr algn="ctr"/>
                      <a:r>
                        <a:rPr lang="en-GB" dirty="0"/>
                        <a:t>10.0</a:t>
                      </a:r>
                    </a:p>
                  </a:txBody>
                  <a:tcPr/>
                </a:tc>
                <a:extLst>
                  <a:ext uri="{0D108BD9-81ED-4DB2-BD59-A6C34878D82A}">
                    <a16:rowId xmlns:a16="http://schemas.microsoft.com/office/drawing/2014/main" val="1835928357"/>
                  </a:ext>
                </a:extLst>
              </a:tr>
            </a:tbl>
          </a:graphicData>
        </a:graphic>
      </p:graphicFrame>
    </p:spTree>
    <p:extLst>
      <p:ext uri="{BB962C8B-B14F-4D97-AF65-F5344CB8AC3E}">
        <p14:creationId xmlns:p14="http://schemas.microsoft.com/office/powerpoint/2010/main" val="467880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7BD1446-AB9A-42A0-8D7B-320783072A3C}"/>
              </a:ext>
            </a:extLst>
          </p:cNvPr>
          <p:cNvSpPr txBox="1"/>
          <p:nvPr/>
        </p:nvSpPr>
        <p:spPr>
          <a:xfrm>
            <a:off x="1493658" y="5277057"/>
            <a:ext cx="5022558" cy="253916"/>
          </a:xfrm>
          <a:prstGeom prst="rect">
            <a:avLst/>
          </a:prstGeom>
          <a:noFill/>
        </p:spPr>
        <p:txBody>
          <a:bodyPr wrap="square">
            <a:spAutoFit/>
          </a:bodyPr>
          <a:lstStyle/>
          <a:p>
            <a:pPr algn="ctr" fontAlgn="base">
              <a:spcBef>
                <a:spcPct val="0"/>
              </a:spcBef>
              <a:spcAft>
                <a:spcPct val="0"/>
              </a:spcAft>
            </a:pPr>
            <a:r>
              <a:rPr lang="en-GB" sz="1050" dirty="0">
                <a:solidFill>
                  <a:prstClr val="white">
                    <a:lumMod val="65000"/>
                  </a:prstClr>
                </a:solidFill>
                <a:latin typeface="Times New Roman" panose="02020603050405020304" pitchFamily="18" charset="0"/>
                <a:ea typeface="Times New Roman" panose="02020603050405020304" pitchFamily="18" charset="0"/>
                <a:cs typeface="Times New Roman" panose="02020603050405020304" pitchFamily="18" charset="0"/>
              </a:rPr>
              <a:t>Working together to improve outcomes for children and young people with SEND </a:t>
            </a:r>
            <a:endParaRPr lang="en-GB" sz="1050" dirty="0">
              <a:solidFill>
                <a:prstClr val="white">
                  <a:lumMod val="65000"/>
                </a:prstClr>
              </a:solidFill>
              <a:latin typeface="Times New Roman" panose="02020603050405020304" pitchFamily="18" charset="0"/>
              <a:cs typeface="Times New Roman" panose="02020603050405020304" pitchFamily="18" charset="0"/>
            </a:endParaRPr>
          </a:p>
        </p:txBody>
      </p:sp>
      <p:grpSp>
        <p:nvGrpSpPr>
          <p:cNvPr id="6" name="Group 5">
            <a:extLst>
              <a:ext uri="{FF2B5EF4-FFF2-40B4-BE49-F238E27FC236}">
                <a16:creationId xmlns:a16="http://schemas.microsoft.com/office/drawing/2014/main" id="{C0093F2C-EB75-4706-8BC2-93DA0F86D22F}"/>
              </a:ext>
            </a:extLst>
          </p:cNvPr>
          <p:cNvGrpSpPr>
            <a:grpSpLocks/>
          </p:cNvGrpSpPr>
          <p:nvPr/>
        </p:nvGrpSpPr>
        <p:grpSpPr>
          <a:xfrm>
            <a:off x="769174" y="1590212"/>
            <a:ext cx="7497131" cy="2942051"/>
            <a:chOff x="35998" y="165100"/>
            <a:chExt cx="8828602" cy="3242060"/>
          </a:xfrm>
        </p:grpSpPr>
        <p:sp>
          <p:nvSpPr>
            <p:cNvPr id="8" name="Rectangle: Rounded Corners 7">
              <a:extLst>
                <a:ext uri="{FF2B5EF4-FFF2-40B4-BE49-F238E27FC236}">
                  <a16:creationId xmlns:a16="http://schemas.microsoft.com/office/drawing/2014/main" id="{E2FC60E3-CEA8-446B-BE06-77883B66B894}"/>
                </a:ext>
              </a:extLst>
            </p:cNvPr>
            <p:cNvSpPr/>
            <p:nvPr/>
          </p:nvSpPr>
          <p:spPr>
            <a:xfrm>
              <a:off x="7988730" y="195788"/>
              <a:ext cx="791218" cy="2591862"/>
            </a:xfrm>
            <a:prstGeom prst="roundRect">
              <a:avLst/>
            </a:prstGeom>
            <a:solidFill>
              <a:sysClr val="window" lastClr="FFFFFF"/>
            </a:solidFill>
            <a:ln w="19050" cap="flat" cmpd="sng" algn="ctr">
              <a:solidFill>
                <a:srgbClr val="00B0F0"/>
              </a:solidFill>
              <a:prstDash val="solid"/>
              <a:miter lim="800000"/>
            </a:ln>
            <a:effectLst/>
          </p:spPr>
          <p:txBody>
            <a:bodyPr rot="0" spcFirstLastPara="0" vert="horz" wrap="square" lIns="0" tIns="34290" rIns="0" bIns="34290" numCol="1" spcCol="0" rtlCol="0" fromWordArt="0" anchor="ctr" anchorCtr="0" forceAA="0" compatLnSpc="1">
              <a:prstTxWarp prst="textNoShape">
                <a:avLst/>
              </a:prstTxWarp>
              <a:noAutofit/>
            </a:bodyPr>
            <a:lstStyle/>
            <a:p>
              <a:pPr marL="47625" marR="47625" algn="ctr">
                <a:lnSpc>
                  <a:spcPct val="106000"/>
                </a:lnSpc>
                <a:spcBef>
                  <a:spcPts val="375"/>
                </a:spcBef>
                <a:spcAft>
                  <a:spcPts val="600"/>
                </a:spcAft>
              </a:pPr>
              <a:r>
                <a:rPr lang="en-GB" sz="1200" b="1" dirty="0">
                  <a:latin typeface="Calibri" panose="020F0502020204030204" pitchFamily="34" charset="0"/>
                  <a:ea typeface="Calibri" panose="020F0502020204030204" pitchFamily="34" charset="0"/>
                  <a:cs typeface="Times New Roman" panose="02020603050405020304" pitchFamily="18" charset="0"/>
                </a:rPr>
                <a:t>Special School Place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47625" marR="47625" algn="ctr">
                <a:lnSpc>
                  <a:spcPct val="106000"/>
                </a:lnSpc>
                <a:spcBef>
                  <a:spcPts val="375"/>
                </a:spcBef>
                <a:spcAft>
                  <a:spcPts val="600"/>
                </a:spcAft>
              </a:pPr>
              <a:r>
                <a:rPr lang="en-GB" sz="127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0" name="Rectangle: Rounded Corners 9">
              <a:extLst>
                <a:ext uri="{FF2B5EF4-FFF2-40B4-BE49-F238E27FC236}">
                  <a16:creationId xmlns:a16="http://schemas.microsoft.com/office/drawing/2014/main" id="{35DADA36-2201-4DC9-9858-644842636D42}"/>
                </a:ext>
              </a:extLst>
            </p:cNvPr>
            <p:cNvSpPr/>
            <p:nvPr/>
          </p:nvSpPr>
          <p:spPr>
            <a:xfrm>
              <a:off x="6096130" y="1555750"/>
              <a:ext cx="1819445" cy="1231900"/>
            </a:xfrm>
            <a:prstGeom prst="roundRect">
              <a:avLst/>
            </a:prstGeom>
            <a:solidFill>
              <a:sysClr val="window" lastClr="FFFFFF"/>
            </a:solidFill>
            <a:ln w="19050" cap="flat" cmpd="sng" algn="ctr">
              <a:solidFill>
                <a:srgbClr val="7030A0"/>
              </a:solid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marL="47625" marR="47625" algn="ctr">
                <a:lnSpc>
                  <a:spcPct val="106000"/>
                </a:lnSpc>
                <a:spcBef>
                  <a:spcPts val="375"/>
                </a:spcBef>
                <a:spcAft>
                  <a:spcPts val="600"/>
                </a:spcAft>
              </a:pPr>
              <a:r>
                <a:rPr lang="en-GB" sz="1500" b="1" dirty="0">
                  <a:latin typeface="Calibri" panose="020F0502020204030204" pitchFamily="34" charset="0"/>
                  <a:ea typeface="Calibri" panose="020F0502020204030204" pitchFamily="34" charset="0"/>
                  <a:cs typeface="Times New Roman" panose="02020603050405020304" pitchFamily="18" charset="0"/>
                </a:rPr>
                <a:t>High Needs Funding: top up (Banding)</a:t>
              </a:r>
              <a:endParaRPr lang="en-GB" sz="15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0C980656-ABC4-412B-949C-D75318ADE17D}"/>
                </a:ext>
              </a:extLst>
            </p:cNvPr>
            <p:cNvSpPr/>
            <p:nvPr/>
          </p:nvSpPr>
          <p:spPr>
            <a:xfrm>
              <a:off x="3763842" y="165100"/>
              <a:ext cx="2205330" cy="1303263"/>
            </a:xfrm>
            <a:prstGeom prst="roundRect">
              <a:avLst/>
            </a:prstGeom>
            <a:solidFill>
              <a:sysClr val="window" lastClr="FFFFFF"/>
            </a:solidFill>
            <a:ln w="19050" cap="flat" cmpd="sng" algn="ctr">
              <a:solidFill>
                <a:srgbClr val="ED7D31">
                  <a:lumMod val="75000"/>
                </a:srgbClr>
              </a:solid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marL="47625" marR="47625" algn="ctr">
                <a:lnSpc>
                  <a:spcPct val="106000"/>
                </a:lnSpc>
                <a:spcBef>
                  <a:spcPts val="375"/>
                </a:spcBef>
                <a:spcAft>
                  <a:spcPts val="600"/>
                </a:spcAft>
              </a:pPr>
              <a:r>
                <a:rPr lang="en-GB" sz="1500" b="1" dirty="0">
                  <a:latin typeface="Calibri" panose="020F0502020204030204" pitchFamily="34" charset="0"/>
                  <a:ea typeface="Calibri" panose="020F0502020204030204" pitchFamily="34" charset="0"/>
                  <a:cs typeface="Times New Roman" panose="02020603050405020304" pitchFamily="18" charset="0"/>
                </a:rPr>
                <a:t>Locality Devolved Funding: Developmental</a:t>
              </a:r>
              <a:endParaRPr lang="en-GB" sz="15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446C10FA-0FC0-49CC-AA78-295493929214}"/>
                </a:ext>
              </a:extLst>
            </p:cNvPr>
            <p:cNvSpPr/>
            <p:nvPr/>
          </p:nvSpPr>
          <p:spPr>
            <a:xfrm>
              <a:off x="35998" y="171450"/>
              <a:ext cx="3613140" cy="2609851"/>
            </a:xfrm>
            <a:prstGeom prst="roundRect">
              <a:avLst/>
            </a:prstGeom>
            <a:solidFill>
              <a:sysClr val="window" lastClr="FFFFFF"/>
            </a:solidFill>
            <a:ln w="19050" cap="flat" cmpd="sng" algn="ctr">
              <a:solidFill>
                <a:srgbClr val="70AD47"/>
              </a:solid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marL="47625" marR="47625" algn="ctr">
                <a:lnSpc>
                  <a:spcPct val="107000"/>
                </a:lnSpc>
                <a:spcBef>
                  <a:spcPts val="375"/>
                </a:spcBef>
                <a:spcAft>
                  <a:spcPts val="600"/>
                </a:spcAft>
              </a:pPr>
              <a:r>
                <a:rPr lang="en-GB" sz="1500"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Core Funding &amp; Additional Needs costs up to £6k</a:t>
              </a:r>
            </a:p>
            <a:p>
              <a:pPr marL="47625" marR="47625" algn="ctr">
                <a:lnSpc>
                  <a:spcPct val="107000"/>
                </a:lnSpc>
                <a:spcBef>
                  <a:spcPts val="375"/>
                </a:spcBef>
                <a:spcAft>
                  <a:spcPts val="600"/>
                </a:spcAft>
              </a:pPr>
              <a:r>
                <a:rPr lang="en-GB" sz="1500" b="1" dirty="0">
                  <a:latin typeface="Calibri" panose="020F0502020204030204" pitchFamily="34" charset="0"/>
                  <a:ea typeface="Calibri" panose="020F0502020204030204" pitchFamily="34" charset="0"/>
                  <a:cs typeface="Times New Roman" panose="02020603050405020304" pitchFamily="18" charset="0"/>
                </a:rPr>
                <a:t>School Budgets: SEN Notional Budget and use of Pupil Premium</a:t>
              </a:r>
            </a:p>
            <a:p>
              <a:pPr marL="47625" marR="47625" algn="ctr">
                <a:lnSpc>
                  <a:spcPct val="107000"/>
                </a:lnSpc>
                <a:spcBef>
                  <a:spcPts val="375"/>
                </a:spcBef>
                <a:spcAft>
                  <a:spcPts val="600"/>
                </a:spcAft>
              </a:pPr>
              <a:r>
                <a:rPr lang="en-GB" sz="1500" b="1" dirty="0">
                  <a:latin typeface="Calibri" panose="020F0502020204030204" pitchFamily="34" charset="0"/>
                  <a:ea typeface="Calibri" panose="020F0502020204030204" pitchFamily="34" charset="0"/>
                  <a:cs typeface="Times New Roman" panose="02020603050405020304" pitchFamily="18" charset="0"/>
                </a:rPr>
                <a:t>HNF Additional Needs Top Up (high incidence of SEN)</a:t>
              </a:r>
              <a:endParaRPr lang="en-GB" sz="15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Rounded Corners 12">
              <a:extLst>
                <a:ext uri="{FF2B5EF4-FFF2-40B4-BE49-F238E27FC236}">
                  <a16:creationId xmlns:a16="http://schemas.microsoft.com/office/drawing/2014/main" id="{974C92F0-9027-4BFD-9446-8BCC91610AB5}"/>
                </a:ext>
              </a:extLst>
            </p:cNvPr>
            <p:cNvSpPr/>
            <p:nvPr/>
          </p:nvSpPr>
          <p:spPr>
            <a:xfrm>
              <a:off x="6074076" y="187865"/>
              <a:ext cx="1809750" cy="1280499"/>
            </a:xfrm>
            <a:prstGeom prst="roundRect">
              <a:avLst/>
            </a:prstGeom>
            <a:solidFill>
              <a:sysClr val="window" lastClr="FFFFFF"/>
            </a:solidFill>
            <a:ln w="19050" cap="flat" cmpd="sng" algn="ctr">
              <a:solidFill>
                <a:srgbClr val="7030A0"/>
              </a:solid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marL="47625" marR="47625" algn="ctr">
                <a:lnSpc>
                  <a:spcPct val="105000"/>
                </a:lnSpc>
                <a:spcBef>
                  <a:spcPts val="375"/>
                </a:spcBef>
                <a:spcAft>
                  <a:spcPts val="600"/>
                </a:spcAft>
              </a:pPr>
              <a:r>
                <a:rPr lang="en-GB" sz="1500" b="1" dirty="0">
                  <a:latin typeface="Calibri" panose="020F0502020204030204" pitchFamily="34" charset="0"/>
                  <a:ea typeface="Calibri" panose="020F0502020204030204" pitchFamily="34" charset="0"/>
                  <a:cs typeface="Times New Roman" panose="02020603050405020304" pitchFamily="18" charset="0"/>
                </a:rPr>
                <a:t>SRP Placement Funding</a:t>
              </a:r>
              <a:endParaRPr lang="en-GB" sz="15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Arrow: Left-Right 13">
              <a:extLst>
                <a:ext uri="{FF2B5EF4-FFF2-40B4-BE49-F238E27FC236}">
                  <a16:creationId xmlns:a16="http://schemas.microsoft.com/office/drawing/2014/main" id="{BB061577-BD8A-4648-9CE3-5780D38FB3F4}"/>
                </a:ext>
              </a:extLst>
            </p:cNvPr>
            <p:cNvSpPr/>
            <p:nvPr/>
          </p:nvSpPr>
          <p:spPr>
            <a:xfrm>
              <a:off x="190500" y="2678384"/>
              <a:ext cx="8674100" cy="728776"/>
            </a:xfrm>
            <a:prstGeom prst="leftRightArrow">
              <a:avLst/>
            </a:prstGeom>
            <a:gradFill flip="none" rotWithShape="1">
              <a:gsLst>
                <a:gs pos="0">
                  <a:srgbClr val="4472C4">
                    <a:shade val="30000"/>
                    <a:satMod val="115000"/>
                  </a:srgbClr>
                </a:gs>
                <a:gs pos="50000">
                  <a:srgbClr val="4472C4">
                    <a:shade val="67500"/>
                    <a:satMod val="115000"/>
                  </a:srgbClr>
                </a:gs>
                <a:gs pos="100000">
                  <a:srgbClr val="4472C4">
                    <a:shade val="100000"/>
                    <a:satMod val="115000"/>
                  </a:srgbClr>
                </a:gs>
              </a:gsLst>
              <a:path path="circle">
                <a:fillToRect l="100000" t="100000"/>
              </a:path>
              <a:tileRect r="-100000" b="-100000"/>
            </a:gradFill>
            <a:ln w="12700" cap="flat" cmpd="sng" algn="ctr">
              <a:solidFill>
                <a:srgbClr val="4472C4">
                  <a:shade val="50000"/>
                </a:srgbClr>
              </a:solid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marL="47625" marR="47625" algn="ctr">
                <a:lnSpc>
                  <a:spcPct val="107000"/>
                </a:lnSpc>
                <a:spcBef>
                  <a:spcPts val="375"/>
                </a:spcBef>
                <a:spcAft>
                  <a:spcPts val="600"/>
                </a:spcAft>
              </a:pPr>
              <a:r>
                <a:rPr lang="en-GB" sz="750">
                  <a:latin typeface="Calibri" panose="020F0502020204030204" pitchFamily="34" charset="0"/>
                  <a:ea typeface="Calibri" panose="020F0502020204030204" pitchFamily="34" charset="0"/>
                  <a:cs typeface="Times New Roman" panose="02020603050405020304" pitchFamily="18" charset="0"/>
                </a:rPr>
                <a:t>Continuum of Support</a:t>
              </a:r>
              <a:endParaRPr lang="en-GB" sz="825">
                <a:latin typeface="Calibri" panose="020F0502020204030204" pitchFamily="34" charset="0"/>
                <a:ea typeface="Calibri" panose="020F0502020204030204" pitchFamily="34" charset="0"/>
                <a:cs typeface="Times New Roman" panose="02020603050405020304" pitchFamily="18" charset="0"/>
              </a:endParaRPr>
            </a:p>
          </p:txBody>
        </p:sp>
      </p:grpSp>
      <p:sp>
        <p:nvSpPr>
          <p:cNvPr id="15" name="TextBox 14">
            <a:extLst>
              <a:ext uri="{FF2B5EF4-FFF2-40B4-BE49-F238E27FC236}">
                <a16:creationId xmlns:a16="http://schemas.microsoft.com/office/drawing/2014/main" id="{557A7F43-3E68-4C2E-A66D-19346EE9BADA}"/>
              </a:ext>
            </a:extLst>
          </p:cNvPr>
          <p:cNvSpPr txBox="1"/>
          <p:nvPr/>
        </p:nvSpPr>
        <p:spPr>
          <a:xfrm>
            <a:off x="1023821" y="4652305"/>
            <a:ext cx="4992985" cy="300082"/>
          </a:xfrm>
          <a:prstGeom prst="rect">
            <a:avLst/>
          </a:prstGeom>
          <a:noFill/>
          <a:ln>
            <a:solidFill>
              <a:schemeClr val="accent2"/>
            </a:solidFill>
          </a:ln>
        </p:spPr>
        <p:txBody>
          <a:bodyPr wrap="square" rtlCol="0">
            <a:spAutoFit/>
          </a:bodyPr>
          <a:lstStyle/>
          <a:p>
            <a:r>
              <a:rPr lang="en-GB" sz="1350" dirty="0"/>
              <a:t>All Children including those with SEN Support &amp; EHCPs</a:t>
            </a:r>
          </a:p>
        </p:txBody>
      </p:sp>
      <p:sp>
        <p:nvSpPr>
          <p:cNvPr id="16" name="TextBox 15">
            <a:extLst>
              <a:ext uri="{FF2B5EF4-FFF2-40B4-BE49-F238E27FC236}">
                <a16:creationId xmlns:a16="http://schemas.microsoft.com/office/drawing/2014/main" id="{05DCE35F-8615-47CF-A0B3-D33751D9B367}"/>
              </a:ext>
            </a:extLst>
          </p:cNvPr>
          <p:cNvSpPr txBox="1"/>
          <p:nvPr/>
        </p:nvSpPr>
        <p:spPr>
          <a:xfrm>
            <a:off x="6037986" y="4976975"/>
            <a:ext cx="2127623" cy="300082"/>
          </a:xfrm>
          <a:prstGeom prst="rect">
            <a:avLst/>
          </a:prstGeom>
          <a:noFill/>
          <a:ln>
            <a:solidFill>
              <a:schemeClr val="accent2"/>
            </a:solidFill>
          </a:ln>
        </p:spPr>
        <p:txBody>
          <a:bodyPr wrap="square" rtlCol="0">
            <a:spAutoFit/>
          </a:bodyPr>
          <a:lstStyle/>
          <a:p>
            <a:r>
              <a:rPr lang="en-GB" sz="1350" dirty="0"/>
              <a:t>Children with EHCPs</a:t>
            </a:r>
          </a:p>
        </p:txBody>
      </p:sp>
      <p:sp>
        <p:nvSpPr>
          <p:cNvPr id="17" name="Title 1">
            <a:extLst>
              <a:ext uri="{FF2B5EF4-FFF2-40B4-BE49-F238E27FC236}">
                <a16:creationId xmlns:a16="http://schemas.microsoft.com/office/drawing/2014/main" id="{3DEBD20D-47A8-46D9-A0CC-111F86FC59CC}"/>
              </a:ext>
            </a:extLst>
          </p:cNvPr>
          <p:cNvSpPr>
            <a:spLocks noGrp="1"/>
          </p:cNvSpPr>
          <p:nvPr>
            <p:ph type="ctrTitle"/>
          </p:nvPr>
        </p:nvSpPr>
        <p:spPr>
          <a:xfrm>
            <a:off x="0" y="80860"/>
            <a:ext cx="9144000" cy="1102519"/>
          </a:xfrm>
        </p:spPr>
        <p:txBody>
          <a:bodyPr>
            <a:normAutofit fontScale="90000"/>
          </a:bodyPr>
          <a:lstStyle/>
          <a:p>
            <a:r>
              <a:rPr lang="en-GB" dirty="0"/>
              <a:t>High Needs Funding Review Update: Exploring a different model of support</a:t>
            </a:r>
          </a:p>
        </p:txBody>
      </p:sp>
      <p:sp>
        <p:nvSpPr>
          <p:cNvPr id="18" name="Rectangle: Rounded Corners 17">
            <a:extLst>
              <a:ext uri="{FF2B5EF4-FFF2-40B4-BE49-F238E27FC236}">
                <a16:creationId xmlns:a16="http://schemas.microsoft.com/office/drawing/2014/main" id="{1ED1A5B5-FFDD-42B5-B6EF-6F472AE3E16E}"/>
              </a:ext>
            </a:extLst>
          </p:cNvPr>
          <p:cNvSpPr/>
          <p:nvPr/>
        </p:nvSpPr>
        <p:spPr>
          <a:xfrm>
            <a:off x="3943929" y="2823887"/>
            <a:ext cx="1872737" cy="1182664"/>
          </a:xfrm>
          <a:prstGeom prst="roundRect">
            <a:avLst/>
          </a:prstGeom>
          <a:solidFill>
            <a:sysClr val="window" lastClr="FFFFFF"/>
          </a:solidFill>
          <a:ln w="19050" cap="flat" cmpd="sng" algn="ctr">
            <a:solidFill>
              <a:srgbClr val="ED7D31">
                <a:lumMod val="75000"/>
              </a:srgbClr>
            </a:solid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marL="47625" marR="47625" algn="ctr">
              <a:lnSpc>
                <a:spcPct val="106000"/>
              </a:lnSpc>
              <a:spcBef>
                <a:spcPts val="375"/>
              </a:spcBef>
              <a:spcAft>
                <a:spcPts val="600"/>
              </a:spcAft>
            </a:pPr>
            <a:r>
              <a:rPr lang="en-GB" sz="1500" b="1" dirty="0">
                <a:latin typeface="Calibri" panose="020F0502020204030204" pitchFamily="34" charset="0"/>
                <a:ea typeface="Calibri" panose="020F0502020204030204" pitchFamily="34" charset="0"/>
                <a:cs typeface="Times New Roman" panose="02020603050405020304" pitchFamily="18" charset="0"/>
              </a:rPr>
              <a:t>Locality Devolved Funding: Targeted</a:t>
            </a:r>
            <a:endParaRPr lang="en-GB" sz="15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Rounded Corners 18">
            <a:extLst>
              <a:ext uri="{FF2B5EF4-FFF2-40B4-BE49-F238E27FC236}">
                <a16:creationId xmlns:a16="http://schemas.microsoft.com/office/drawing/2014/main" id="{7B8633B1-AAE9-4D57-82E1-52D9F8D76277}"/>
              </a:ext>
            </a:extLst>
          </p:cNvPr>
          <p:cNvSpPr/>
          <p:nvPr/>
        </p:nvSpPr>
        <p:spPr>
          <a:xfrm>
            <a:off x="843757" y="1111660"/>
            <a:ext cx="6589688" cy="40501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500" dirty="0"/>
              <a:t>Other centrally funded services: STLS, training, nurture, peer-to-peer support</a:t>
            </a:r>
          </a:p>
        </p:txBody>
      </p:sp>
    </p:spTree>
    <p:extLst>
      <p:ext uri="{BB962C8B-B14F-4D97-AF65-F5344CB8AC3E}">
        <p14:creationId xmlns:p14="http://schemas.microsoft.com/office/powerpoint/2010/main" val="33021401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Other Background Documents: For Information</a:t>
            </a:r>
          </a:p>
        </p:txBody>
      </p:sp>
      <p:sp>
        <p:nvSpPr>
          <p:cNvPr id="4" name="Slide Number Placeholder 3"/>
          <p:cNvSpPr>
            <a:spLocks noGrp="1"/>
          </p:cNvSpPr>
          <p:nvPr>
            <p:ph type="sldNum" sz="quarter" idx="12"/>
          </p:nvPr>
        </p:nvSpPr>
        <p:spPr/>
        <p:txBody>
          <a:bodyPr/>
          <a:lstStyle/>
          <a:p>
            <a:fld id="{C06B74C9-1984-4309-B629-64A9E2680539}" type="slidenum">
              <a:rPr lang="en-GB" smtClean="0"/>
              <a:pPr/>
              <a:t>31</a:t>
            </a:fld>
            <a:endParaRPr lang="en-GB" dirty="0"/>
          </a:p>
        </p:txBody>
      </p:sp>
    </p:spTree>
    <p:extLst>
      <p:ext uri="{BB962C8B-B14F-4D97-AF65-F5344CB8AC3E}">
        <p14:creationId xmlns:p14="http://schemas.microsoft.com/office/powerpoint/2010/main" val="774989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B10EA-5113-477F-A878-F5D0FB5E4C1D}"/>
              </a:ext>
            </a:extLst>
          </p:cNvPr>
          <p:cNvSpPr>
            <a:spLocks noGrp="1"/>
          </p:cNvSpPr>
          <p:nvPr>
            <p:ph type="title"/>
          </p:nvPr>
        </p:nvSpPr>
        <p:spPr/>
        <p:txBody>
          <a:bodyPr>
            <a:normAutofit fontScale="90000"/>
          </a:bodyPr>
          <a:lstStyle/>
          <a:p>
            <a:r>
              <a:rPr lang="en-GB" dirty="0"/>
              <a:t>Update: Total Cost of High Need Placements &amp; Top Up Funding</a:t>
            </a:r>
          </a:p>
        </p:txBody>
      </p:sp>
      <p:sp>
        <p:nvSpPr>
          <p:cNvPr id="4" name="Slide Number Placeholder 3">
            <a:extLst>
              <a:ext uri="{FF2B5EF4-FFF2-40B4-BE49-F238E27FC236}">
                <a16:creationId xmlns:a16="http://schemas.microsoft.com/office/drawing/2014/main" id="{C15B1075-2033-4C0A-A3F8-4BC9CD8FBDC3}"/>
              </a:ext>
            </a:extLst>
          </p:cNvPr>
          <p:cNvSpPr>
            <a:spLocks noGrp="1"/>
          </p:cNvSpPr>
          <p:nvPr>
            <p:ph type="sldNum" sz="quarter" idx="12"/>
          </p:nvPr>
        </p:nvSpPr>
        <p:spPr/>
        <p:txBody>
          <a:bodyPr/>
          <a:lstStyle/>
          <a:p>
            <a:fld id="{C06B74C9-1984-4309-B629-64A9E2680539}" type="slidenum">
              <a:rPr lang="en-GB" smtClean="0"/>
              <a:pPr/>
              <a:t>32</a:t>
            </a:fld>
            <a:endParaRPr lang="en-GB" dirty="0"/>
          </a:p>
        </p:txBody>
      </p:sp>
      <p:pic>
        <p:nvPicPr>
          <p:cNvPr id="7" name="Picture 6">
            <a:extLst>
              <a:ext uri="{FF2B5EF4-FFF2-40B4-BE49-F238E27FC236}">
                <a16:creationId xmlns:a16="http://schemas.microsoft.com/office/drawing/2014/main" id="{FC965BE3-B8C0-414E-840D-643E3A5F9FB7}"/>
              </a:ext>
            </a:extLst>
          </p:cNvPr>
          <p:cNvPicPr>
            <a:picLocks noChangeAspect="1"/>
          </p:cNvPicPr>
          <p:nvPr/>
        </p:nvPicPr>
        <p:blipFill>
          <a:blip r:embed="rId2"/>
          <a:stretch>
            <a:fillRect/>
          </a:stretch>
        </p:blipFill>
        <p:spPr>
          <a:xfrm>
            <a:off x="19337" y="1556792"/>
            <a:ext cx="9144000" cy="3946806"/>
          </a:xfrm>
          <a:prstGeom prst="rect">
            <a:avLst/>
          </a:prstGeom>
        </p:spPr>
      </p:pic>
    </p:spTree>
    <p:extLst>
      <p:ext uri="{BB962C8B-B14F-4D97-AF65-F5344CB8AC3E}">
        <p14:creationId xmlns:p14="http://schemas.microsoft.com/office/powerpoint/2010/main" val="186257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B10EA-5113-477F-A878-F5D0FB5E4C1D}"/>
              </a:ext>
            </a:extLst>
          </p:cNvPr>
          <p:cNvSpPr>
            <a:spLocks noGrp="1"/>
          </p:cNvSpPr>
          <p:nvPr>
            <p:ph type="title"/>
          </p:nvPr>
        </p:nvSpPr>
        <p:spPr/>
        <p:txBody>
          <a:bodyPr>
            <a:normAutofit fontScale="90000"/>
          </a:bodyPr>
          <a:lstStyle/>
          <a:p>
            <a:r>
              <a:rPr lang="en-GB" dirty="0"/>
              <a:t>Update: Total Number of High Need Placements &amp; Top Up Funding</a:t>
            </a:r>
          </a:p>
        </p:txBody>
      </p:sp>
      <p:sp>
        <p:nvSpPr>
          <p:cNvPr id="4" name="Slide Number Placeholder 3">
            <a:extLst>
              <a:ext uri="{FF2B5EF4-FFF2-40B4-BE49-F238E27FC236}">
                <a16:creationId xmlns:a16="http://schemas.microsoft.com/office/drawing/2014/main" id="{C15B1075-2033-4C0A-A3F8-4BC9CD8FBDC3}"/>
              </a:ext>
            </a:extLst>
          </p:cNvPr>
          <p:cNvSpPr>
            <a:spLocks noGrp="1"/>
          </p:cNvSpPr>
          <p:nvPr>
            <p:ph type="sldNum" sz="quarter" idx="12"/>
          </p:nvPr>
        </p:nvSpPr>
        <p:spPr/>
        <p:txBody>
          <a:bodyPr/>
          <a:lstStyle/>
          <a:p>
            <a:fld id="{C06B74C9-1984-4309-B629-64A9E2680539}" type="slidenum">
              <a:rPr lang="en-GB" smtClean="0"/>
              <a:pPr/>
              <a:t>33</a:t>
            </a:fld>
            <a:endParaRPr lang="en-GB" dirty="0"/>
          </a:p>
        </p:txBody>
      </p:sp>
      <p:pic>
        <p:nvPicPr>
          <p:cNvPr id="6" name="Picture 5">
            <a:extLst>
              <a:ext uri="{FF2B5EF4-FFF2-40B4-BE49-F238E27FC236}">
                <a16:creationId xmlns:a16="http://schemas.microsoft.com/office/drawing/2014/main" id="{3428E4FA-EB09-417A-8456-812D6509AE4E}"/>
              </a:ext>
            </a:extLst>
          </p:cNvPr>
          <p:cNvPicPr>
            <a:picLocks noChangeAspect="1"/>
          </p:cNvPicPr>
          <p:nvPr/>
        </p:nvPicPr>
        <p:blipFill>
          <a:blip r:embed="rId2"/>
          <a:stretch>
            <a:fillRect/>
          </a:stretch>
        </p:blipFill>
        <p:spPr>
          <a:xfrm>
            <a:off x="0" y="1540371"/>
            <a:ext cx="9144000" cy="3777258"/>
          </a:xfrm>
          <a:prstGeom prst="rect">
            <a:avLst/>
          </a:prstGeom>
        </p:spPr>
      </p:pic>
    </p:spTree>
    <p:extLst>
      <p:ext uri="{BB962C8B-B14F-4D97-AF65-F5344CB8AC3E}">
        <p14:creationId xmlns:p14="http://schemas.microsoft.com/office/powerpoint/2010/main" val="34920463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B10EA-5113-477F-A878-F5D0FB5E4C1D}"/>
              </a:ext>
            </a:extLst>
          </p:cNvPr>
          <p:cNvSpPr>
            <a:spLocks noGrp="1"/>
          </p:cNvSpPr>
          <p:nvPr>
            <p:ph type="title"/>
          </p:nvPr>
        </p:nvSpPr>
        <p:spPr/>
        <p:txBody>
          <a:bodyPr>
            <a:normAutofit fontScale="90000"/>
          </a:bodyPr>
          <a:lstStyle/>
          <a:p>
            <a:r>
              <a:rPr lang="en-GB" dirty="0"/>
              <a:t>Update: Average Cost of High Need Placements &amp; Top Up Funding</a:t>
            </a:r>
          </a:p>
        </p:txBody>
      </p:sp>
      <p:sp>
        <p:nvSpPr>
          <p:cNvPr id="4" name="Slide Number Placeholder 3">
            <a:extLst>
              <a:ext uri="{FF2B5EF4-FFF2-40B4-BE49-F238E27FC236}">
                <a16:creationId xmlns:a16="http://schemas.microsoft.com/office/drawing/2014/main" id="{C15B1075-2033-4C0A-A3F8-4BC9CD8FBDC3}"/>
              </a:ext>
            </a:extLst>
          </p:cNvPr>
          <p:cNvSpPr>
            <a:spLocks noGrp="1"/>
          </p:cNvSpPr>
          <p:nvPr>
            <p:ph type="sldNum" sz="quarter" idx="12"/>
          </p:nvPr>
        </p:nvSpPr>
        <p:spPr/>
        <p:txBody>
          <a:bodyPr/>
          <a:lstStyle/>
          <a:p>
            <a:fld id="{C06B74C9-1984-4309-B629-64A9E2680539}" type="slidenum">
              <a:rPr lang="en-GB" smtClean="0"/>
              <a:pPr/>
              <a:t>34</a:t>
            </a:fld>
            <a:endParaRPr lang="en-GB" dirty="0"/>
          </a:p>
        </p:txBody>
      </p:sp>
      <p:pic>
        <p:nvPicPr>
          <p:cNvPr id="8" name="Picture 7">
            <a:extLst>
              <a:ext uri="{FF2B5EF4-FFF2-40B4-BE49-F238E27FC236}">
                <a16:creationId xmlns:a16="http://schemas.microsoft.com/office/drawing/2014/main" id="{F38EBA0B-06E0-40D1-8AD6-FBFAAD0E678A}"/>
              </a:ext>
            </a:extLst>
          </p:cNvPr>
          <p:cNvPicPr>
            <a:picLocks noChangeAspect="1"/>
          </p:cNvPicPr>
          <p:nvPr/>
        </p:nvPicPr>
        <p:blipFill>
          <a:blip r:embed="rId2"/>
          <a:stretch>
            <a:fillRect/>
          </a:stretch>
        </p:blipFill>
        <p:spPr>
          <a:xfrm>
            <a:off x="1403648" y="1556792"/>
            <a:ext cx="6021156" cy="4176464"/>
          </a:xfrm>
          <a:prstGeom prst="rect">
            <a:avLst/>
          </a:prstGeom>
        </p:spPr>
      </p:pic>
    </p:spTree>
    <p:extLst>
      <p:ext uri="{BB962C8B-B14F-4D97-AF65-F5344CB8AC3E}">
        <p14:creationId xmlns:p14="http://schemas.microsoft.com/office/powerpoint/2010/main" val="12729184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7794"/>
            <a:ext cx="8229600" cy="1143000"/>
          </a:xfrm>
        </p:spPr>
        <p:txBody>
          <a:bodyPr anchor="ctr">
            <a:normAutofit/>
          </a:bodyPr>
          <a:lstStyle/>
          <a:p>
            <a:pPr>
              <a:lnSpc>
                <a:spcPct val="90000"/>
              </a:lnSpc>
            </a:pPr>
            <a:r>
              <a:rPr lang="en-GB" sz="3200" dirty="0"/>
              <a:t>Benchmarking Summary</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C06B74C9-1984-4309-B629-64A9E2680539}" type="slidenum">
              <a:rPr lang="en-GB" smtClean="0"/>
              <a:pPr>
                <a:spcAft>
                  <a:spcPts val="600"/>
                </a:spcAft>
              </a:pPr>
              <a:t>35</a:t>
            </a:fld>
            <a:endParaRPr lang="en-GB"/>
          </a:p>
        </p:txBody>
      </p:sp>
      <p:graphicFrame>
        <p:nvGraphicFramePr>
          <p:cNvPr id="8" name="Chart 7">
            <a:extLst>
              <a:ext uri="{FF2B5EF4-FFF2-40B4-BE49-F238E27FC236}">
                <a16:creationId xmlns:a16="http://schemas.microsoft.com/office/drawing/2014/main" id="{A6BE89A4-AD41-4794-99AE-46496C1E4E39}"/>
              </a:ext>
            </a:extLst>
          </p:cNvPr>
          <p:cNvGraphicFramePr>
            <a:graphicFrameLocks noGrp="1"/>
          </p:cNvGraphicFramePr>
          <p:nvPr>
            <p:extLst>
              <p:ext uri="{D42A27DB-BD31-4B8C-83A1-F6EECF244321}">
                <p14:modId xmlns:p14="http://schemas.microsoft.com/office/powerpoint/2010/main" val="1042781111"/>
              </p:ext>
            </p:extLst>
          </p:nvPr>
        </p:nvGraphicFramePr>
        <p:xfrm>
          <a:off x="107504" y="1504139"/>
          <a:ext cx="4306181" cy="41876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id="{A4F26167-1B45-4A13-B84E-BB6A880819DB}"/>
              </a:ext>
            </a:extLst>
          </p:cNvPr>
          <p:cNvGraphicFramePr>
            <a:graphicFrameLocks noGrp="1"/>
          </p:cNvGraphicFramePr>
          <p:nvPr>
            <p:extLst>
              <p:ext uri="{D42A27DB-BD31-4B8C-83A1-F6EECF244321}">
                <p14:modId xmlns:p14="http://schemas.microsoft.com/office/powerpoint/2010/main" val="2410728594"/>
              </p:ext>
            </p:extLst>
          </p:nvPr>
        </p:nvGraphicFramePr>
        <p:xfrm>
          <a:off x="4413684" y="1320794"/>
          <a:ext cx="4622811" cy="43392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4765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Impact on Related Council Budgets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4</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611560" y="1411029"/>
            <a:ext cx="8229600" cy="474766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600" dirty="0">
              <a:solidFill>
                <a:schemeClr val="accent2"/>
              </a:solidFill>
            </a:endParaRPr>
          </a:p>
          <a:p>
            <a:pPr marL="0" indent="0">
              <a:buNone/>
            </a:pPr>
            <a:endParaRPr lang="en-GB" altLang="en-US" sz="1600" dirty="0">
              <a:solidFill>
                <a:schemeClr val="accent2"/>
              </a:solidFill>
            </a:endParaRPr>
          </a:p>
          <a:p>
            <a:pPr marL="0" indent="0">
              <a:buNone/>
            </a:pPr>
            <a:endParaRPr lang="en-GB" altLang="en-US" sz="1600" dirty="0">
              <a:solidFill>
                <a:schemeClr val="accent2"/>
              </a:solidFill>
            </a:endParaRPr>
          </a:p>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TextBox 5">
            <a:extLst>
              <a:ext uri="{FF2B5EF4-FFF2-40B4-BE49-F238E27FC236}">
                <a16:creationId xmlns:a16="http://schemas.microsoft.com/office/drawing/2014/main" id="{AB47A08B-4079-43EE-9E26-52B6B4B2E994}"/>
              </a:ext>
            </a:extLst>
          </p:cNvPr>
          <p:cNvSpPr txBox="1"/>
          <p:nvPr/>
        </p:nvSpPr>
        <p:spPr>
          <a:xfrm>
            <a:off x="755576" y="1411029"/>
            <a:ext cx="7560840" cy="4801314"/>
          </a:xfrm>
          <a:prstGeom prst="rect">
            <a:avLst/>
          </a:prstGeom>
          <a:noFill/>
        </p:spPr>
        <p:txBody>
          <a:bodyPr wrap="square" rtlCol="0">
            <a:spAutoFit/>
          </a:bodyPr>
          <a:lstStyle/>
          <a:p>
            <a:r>
              <a:rPr lang="en-GB" u="sng" dirty="0">
                <a:solidFill>
                  <a:srgbClr val="4283C4"/>
                </a:solidFill>
              </a:rPr>
              <a:t>Council Funded Services (Council Tax)</a:t>
            </a:r>
          </a:p>
          <a:p>
            <a:pPr marL="285750" indent="-285750">
              <a:buFont typeface="Arial" panose="020B0604020202020204" pitchFamily="34" charset="0"/>
              <a:buChar char="•"/>
            </a:pPr>
            <a:r>
              <a:rPr lang="en-GB" dirty="0"/>
              <a:t>Not all services for SEN are funded from Dedicated Schools Grant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r>
              <a:rPr lang="en-GB" u="sng" dirty="0">
                <a:solidFill>
                  <a:srgbClr val="4283C4"/>
                </a:solidFill>
              </a:rPr>
              <a:t>Capital Grants: Increasing Places </a:t>
            </a:r>
          </a:p>
          <a:p>
            <a:pPr marL="285750" indent="-285750">
              <a:buFont typeface="Arial" panose="020B0604020202020204" pitchFamily="34" charset="0"/>
              <a:buChar char="•"/>
            </a:pPr>
            <a:r>
              <a:rPr lang="en-GB" dirty="0"/>
              <a:t>DFE funding for 2 new Special Schools</a:t>
            </a:r>
          </a:p>
          <a:p>
            <a:pPr marL="285750" indent="-285750">
              <a:buFont typeface="Arial" panose="020B0604020202020204" pitchFamily="34" charset="0"/>
              <a:buChar char="•"/>
            </a:pPr>
            <a:r>
              <a:rPr lang="en-GB" dirty="0"/>
              <a:t>Insufficient Basic need High Needs Capital Funding</a:t>
            </a:r>
          </a:p>
          <a:p>
            <a:pPr marL="285750" indent="-285750">
              <a:buFont typeface="Arial" panose="020B0604020202020204" pitchFamily="34" charset="0"/>
              <a:buChar char="•"/>
            </a:pPr>
            <a:r>
              <a:rPr lang="en-GB" dirty="0"/>
              <a:t>Between 18-19 and 21-22 £26m spend compared to grant of £17.5m</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graphicFrame>
        <p:nvGraphicFramePr>
          <p:cNvPr id="3" name="Table 6">
            <a:extLst>
              <a:ext uri="{FF2B5EF4-FFF2-40B4-BE49-F238E27FC236}">
                <a16:creationId xmlns:a16="http://schemas.microsoft.com/office/drawing/2014/main" id="{BDECFBB8-C6D3-41E6-B4FC-D40304EE39EF}"/>
              </a:ext>
            </a:extLst>
          </p:cNvPr>
          <p:cNvGraphicFramePr>
            <a:graphicFrameLocks noGrp="1"/>
          </p:cNvGraphicFramePr>
          <p:nvPr>
            <p:extLst>
              <p:ext uri="{D42A27DB-BD31-4B8C-83A1-F6EECF244321}">
                <p14:modId xmlns:p14="http://schemas.microsoft.com/office/powerpoint/2010/main" val="1134482372"/>
              </p:ext>
            </p:extLst>
          </p:nvPr>
        </p:nvGraphicFramePr>
        <p:xfrm>
          <a:off x="990600" y="2132856"/>
          <a:ext cx="7162800" cy="1752600"/>
        </p:xfrm>
        <a:graphic>
          <a:graphicData uri="http://schemas.openxmlformats.org/drawingml/2006/table">
            <a:tbl>
              <a:tblPr firstRow="1" bandRow="1">
                <a:tableStyleId>{5C22544A-7EE6-4342-B048-85BDC9FD1C3A}</a:tableStyleId>
              </a:tblPr>
              <a:tblGrid>
                <a:gridCol w="3168352">
                  <a:extLst>
                    <a:ext uri="{9D8B030D-6E8A-4147-A177-3AD203B41FA5}">
                      <a16:colId xmlns:a16="http://schemas.microsoft.com/office/drawing/2014/main" val="4265389111"/>
                    </a:ext>
                  </a:extLst>
                </a:gridCol>
                <a:gridCol w="1080120">
                  <a:extLst>
                    <a:ext uri="{9D8B030D-6E8A-4147-A177-3AD203B41FA5}">
                      <a16:colId xmlns:a16="http://schemas.microsoft.com/office/drawing/2014/main" val="912150810"/>
                    </a:ext>
                  </a:extLst>
                </a:gridCol>
                <a:gridCol w="936104">
                  <a:extLst>
                    <a:ext uri="{9D8B030D-6E8A-4147-A177-3AD203B41FA5}">
                      <a16:colId xmlns:a16="http://schemas.microsoft.com/office/drawing/2014/main" val="2027682051"/>
                    </a:ext>
                  </a:extLst>
                </a:gridCol>
                <a:gridCol w="1008112">
                  <a:extLst>
                    <a:ext uri="{9D8B030D-6E8A-4147-A177-3AD203B41FA5}">
                      <a16:colId xmlns:a16="http://schemas.microsoft.com/office/drawing/2014/main" val="3240801360"/>
                    </a:ext>
                  </a:extLst>
                </a:gridCol>
                <a:gridCol w="970112">
                  <a:extLst>
                    <a:ext uri="{9D8B030D-6E8A-4147-A177-3AD203B41FA5}">
                      <a16:colId xmlns:a16="http://schemas.microsoft.com/office/drawing/2014/main" val="395043218"/>
                    </a:ext>
                  </a:extLst>
                </a:gridCol>
              </a:tblGrid>
              <a:tr h="370840">
                <a:tc>
                  <a:txBody>
                    <a:bodyPr/>
                    <a:lstStyle/>
                    <a:p>
                      <a:endParaRPr lang="en-GB" dirty="0"/>
                    </a:p>
                  </a:txBody>
                  <a:tcPr/>
                </a:tc>
                <a:tc>
                  <a:txBody>
                    <a:bodyPr/>
                    <a:lstStyle/>
                    <a:p>
                      <a:pPr algn="ctr"/>
                      <a:r>
                        <a:rPr lang="en-GB" dirty="0"/>
                        <a:t>18-19 £’</a:t>
                      </a:r>
                      <a:r>
                        <a:rPr lang="en-GB" dirty="0" err="1"/>
                        <a:t>ms</a:t>
                      </a:r>
                      <a:endParaRPr lang="en-GB" dirty="0"/>
                    </a:p>
                  </a:txBody>
                  <a:tcPr/>
                </a:tc>
                <a:tc>
                  <a:txBody>
                    <a:bodyPr/>
                    <a:lstStyle/>
                    <a:p>
                      <a:pPr algn="ctr"/>
                      <a:r>
                        <a:rPr lang="en-GB" dirty="0"/>
                        <a:t>19-20 £’</a:t>
                      </a:r>
                      <a:r>
                        <a:rPr lang="en-GB" dirty="0" err="1"/>
                        <a:t>ms</a:t>
                      </a:r>
                      <a:endParaRPr lang="en-GB" dirty="0"/>
                    </a:p>
                  </a:txBody>
                  <a:tcPr/>
                </a:tc>
                <a:tc>
                  <a:txBody>
                    <a:bodyPr/>
                    <a:lstStyle/>
                    <a:p>
                      <a:pPr algn="ctr"/>
                      <a:r>
                        <a:rPr lang="en-GB" dirty="0"/>
                        <a:t>20-21 £’</a:t>
                      </a:r>
                      <a:r>
                        <a:rPr lang="en-GB" dirty="0" err="1"/>
                        <a:t>ms</a:t>
                      </a:r>
                      <a:endParaRPr lang="en-GB" dirty="0"/>
                    </a:p>
                  </a:txBody>
                  <a:tcPr/>
                </a:tc>
                <a:tc>
                  <a:txBody>
                    <a:bodyPr/>
                    <a:lstStyle/>
                    <a:p>
                      <a:pPr algn="ctr"/>
                      <a:r>
                        <a:rPr lang="en-GB" dirty="0"/>
                        <a:t>21-22 £’</a:t>
                      </a:r>
                      <a:r>
                        <a:rPr lang="en-GB" dirty="0" err="1"/>
                        <a:t>ms</a:t>
                      </a:r>
                      <a:endParaRPr lang="en-GB" dirty="0"/>
                    </a:p>
                  </a:txBody>
                  <a:tcPr/>
                </a:tc>
                <a:extLst>
                  <a:ext uri="{0D108BD9-81ED-4DB2-BD59-A6C34878D82A}">
                    <a16:rowId xmlns:a16="http://schemas.microsoft.com/office/drawing/2014/main" val="3706827690"/>
                  </a:ext>
                </a:extLst>
              </a:tr>
              <a:tr h="370840">
                <a:tc>
                  <a:txBody>
                    <a:bodyPr/>
                    <a:lstStyle/>
                    <a:p>
                      <a:r>
                        <a:rPr lang="en-GB" dirty="0"/>
                        <a:t>SEN Transport</a:t>
                      </a:r>
                    </a:p>
                  </a:txBody>
                  <a:tcPr/>
                </a:tc>
                <a:tc>
                  <a:txBody>
                    <a:bodyPr/>
                    <a:lstStyle/>
                    <a:p>
                      <a:pPr algn="ctr"/>
                      <a:r>
                        <a:rPr lang="en-GB" dirty="0"/>
                        <a:t>30.2</a:t>
                      </a:r>
                    </a:p>
                  </a:txBody>
                  <a:tcPr/>
                </a:tc>
                <a:tc>
                  <a:txBody>
                    <a:bodyPr/>
                    <a:lstStyle/>
                    <a:p>
                      <a:pPr algn="ctr"/>
                      <a:r>
                        <a:rPr lang="en-GB" dirty="0"/>
                        <a:t>34.6</a:t>
                      </a:r>
                    </a:p>
                  </a:txBody>
                  <a:tcPr/>
                </a:tc>
                <a:tc>
                  <a:txBody>
                    <a:bodyPr/>
                    <a:lstStyle/>
                    <a:p>
                      <a:pPr algn="ctr"/>
                      <a:r>
                        <a:rPr lang="en-GB" dirty="0"/>
                        <a:t>28.6</a:t>
                      </a:r>
                    </a:p>
                  </a:txBody>
                  <a:tcPr/>
                </a:tc>
                <a:tc>
                  <a:txBody>
                    <a:bodyPr/>
                    <a:lstStyle/>
                    <a:p>
                      <a:pPr algn="ctr"/>
                      <a:r>
                        <a:rPr lang="en-GB" dirty="0"/>
                        <a:t>41.8</a:t>
                      </a:r>
                    </a:p>
                  </a:txBody>
                  <a:tcPr/>
                </a:tc>
                <a:extLst>
                  <a:ext uri="{0D108BD9-81ED-4DB2-BD59-A6C34878D82A}">
                    <a16:rowId xmlns:a16="http://schemas.microsoft.com/office/drawing/2014/main" val="3281189421"/>
                  </a:ext>
                </a:extLst>
              </a:tr>
              <a:tr h="370840">
                <a:tc>
                  <a:txBody>
                    <a:bodyPr/>
                    <a:lstStyle/>
                    <a:p>
                      <a:r>
                        <a:rPr lang="en-GB" dirty="0"/>
                        <a:t>SEN Services</a:t>
                      </a:r>
                    </a:p>
                  </a:txBody>
                  <a:tcPr/>
                </a:tc>
                <a:tc>
                  <a:txBody>
                    <a:bodyPr/>
                    <a:lstStyle/>
                    <a:p>
                      <a:pPr algn="ctr"/>
                      <a:r>
                        <a:rPr lang="en-GB" dirty="0"/>
                        <a:t>2.0</a:t>
                      </a:r>
                    </a:p>
                  </a:txBody>
                  <a:tcPr/>
                </a:tc>
                <a:tc>
                  <a:txBody>
                    <a:bodyPr/>
                    <a:lstStyle/>
                    <a:p>
                      <a:pPr algn="ctr"/>
                      <a:r>
                        <a:rPr lang="en-GB" dirty="0"/>
                        <a:t>5.1</a:t>
                      </a:r>
                    </a:p>
                  </a:txBody>
                  <a:tcPr/>
                </a:tc>
                <a:tc>
                  <a:txBody>
                    <a:bodyPr/>
                    <a:lstStyle/>
                    <a:p>
                      <a:pPr algn="ctr"/>
                      <a:r>
                        <a:rPr lang="en-GB" dirty="0"/>
                        <a:t>6.0</a:t>
                      </a:r>
                    </a:p>
                  </a:txBody>
                  <a:tcPr/>
                </a:tc>
                <a:tc>
                  <a:txBody>
                    <a:bodyPr/>
                    <a:lstStyle/>
                    <a:p>
                      <a:pPr algn="ctr"/>
                      <a:r>
                        <a:rPr lang="en-GB" dirty="0"/>
                        <a:t>6.9</a:t>
                      </a:r>
                    </a:p>
                  </a:txBody>
                  <a:tcPr/>
                </a:tc>
                <a:extLst>
                  <a:ext uri="{0D108BD9-81ED-4DB2-BD59-A6C34878D82A}">
                    <a16:rowId xmlns:a16="http://schemas.microsoft.com/office/drawing/2014/main" val="274779332"/>
                  </a:ext>
                </a:extLst>
              </a:tr>
              <a:tr h="370840">
                <a:tc>
                  <a:txBody>
                    <a:bodyPr/>
                    <a:lstStyle/>
                    <a:p>
                      <a:r>
                        <a:rPr lang="en-GB" dirty="0"/>
                        <a:t>Education Psychology</a:t>
                      </a:r>
                    </a:p>
                  </a:txBody>
                  <a:tcPr/>
                </a:tc>
                <a:tc>
                  <a:txBody>
                    <a:bodyPr/>
                    <a:lstStyle/>
                    <a:p>
                      <a:pPr algn="ctr"/>
                      <a:r>
                        <a:rPr lang="en-GB" dirty="0"/>
                        <a:t>2.8</a:t>
                      </a:r>
                    </a:p>
                  </a:txBody>
                  <a:tcPr/>
                </a:tc>
                <a:tc>
                  <a:txBody>
                    <a:bodyPr/>
                    <a:lstStyle/>
                    <a:p>
                      <a:pPr algn="ctr"/>
                      <a:r>
                        <a:rPr lang="en-GB" dirty="0"/>
                        <a:t>2.8</a:t>
                      </a:r>
                    </a:p>
                  </a:txBody>
                  <a:tcPr/>
                </a:tc>
                <a:tc>
                  <a:txBody>
                    <a:bodyPr/>
                    <a:lstStyle/>
                    <a:p>
                      <a:pPr algn="ctr"/>
                      <a:r>
                        <a:rPr lang="en-GB" dirty="0"/>
                        <a:t>4.0</a:t>
                      </a:r>
                    </a:p>
                  </a:txBody>
                  <a:tcPr/>
                </a:tc>
                <a:tc>
                  <a:txBody>
                    <a:bodyPr/>
                    <a:lstStyle/>
                    <a:p>
                      <a:pPr algn="ctr"/>
                      <a:r>
                        <a:rPr lang="en-GB" dirty="0"/>
                        <a:t>4.8</a:t>
                      </a:r>
                    </a:p>
                  </a:txBody>
                  <a:tcPr/>
                </a:tc>
                <a:extLst>
                  <a:ext uri="{0D108BD9-81ED-4DB2-BD59-A6C34878D82A}">
                    <a16:rowId xmlns:a16="http://schemas.microsoft.com/office/drawing/2014/main" val="737758862"/>
                  </a:ext>
                </a:extLst>
              </a:tr>
            </a:tbl>
          </a:graphicData>
        </a:graphic>
      </p:graphicFrame>
    </p:spTree>
    <p:extLst>
      <p:ext uri="{BB962C8B-B14F-4D97-AF65-F5344CB8AC3E}">
        <p14:creationId xmlns:p14="http://schemas.microsoft.com/office/powerpoint/2010/main" val="1728588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National Comparators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5</a:t>
            </a:fld>
            <a:endParaRPr lang="en-GB" dirty="0"/>
          </a:p>
        </p:txBody>
      </p:sp>
    </p:spTree>
    <p:extLst>
      <p:ext uri="{BB962C8B-B14F-4D97-AF65-F5344CB8AC3E}">
        <p14:creationId xmlns:p14="http://schemas.microsoft.com/office/powerpoint/2010/main" val="2364497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68" y="36978"/>
            <a:ext cx="8229600" cy="850106"/>
          </a:xfrm>
        </p:spPr>
        <p:txBody>
          <a:bodyPr>
            <a:normAutofit/>
          </a:bodyPr>
          <a:lstStyle/>
          <a:p>
            <a:r>
              <a:rPr lang="en-GB" sz="3200" dirty="0"/>
              <a:t>DSG Deficit</a:t>
            </a:r>
          </a:p>
        </p:txBody>
      </p:sp>
      <p:sp>
        <p:nvSpPr>
          <p:cNvPr id="4" name="Slide Number Placeholder 3"/>
          <p:cNvSpPr>
            <a:spLocks noGrp="1"/>
          </p:cNvSpPr>
          <p:nvPr>
            <p:ph type="sldNum" sz="quarter" idx="12"/>
          </p:nvPr>
        </p:nvSpPr>
        <p:spPr/>
        <p:txBody>
          <a:bodyPr/>
          <a:lstStyle/>
          <a:p>
            <a:fld id="{C06B74C9-1984-4309-B629-64A9E2680539}" type="slidenum">
              <a:rPr lang="en-GB" smtClean="0"/>
              <a:pPr/>
              <a:t>6</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914400" y="1121289"/>
            <a:ext cx="8229600" cy="50405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9" name="TextBox 8">
            <a:extLst>
              <a:ext uri="{FF2B5EF4-FFF2-40B4-BE49-F238E27FC236}">
                <a16:creationId xmlns:a16="http://schemas.microsoft.com/office/drawing/2014/main" id="{20CE2A94-40D0-4506-8946-A9514CB88F0B}"/>
              </a:ext>
            </a:extLst>
          </p:cNvPr>
          <p:cNvSpPr txBox="1"/>
          <p:nvPr/>
        </p:nvSpPr>
        <p:spPr>
          <a:xfrm>
            <a:off x="156851" y="559276"/>
            <a:ext cx="2638489" cy="1477328"/>
          </a:xfrm>
          <a:prstGeom prst="rect">
            <a:avLst/>
          </a:prstGeom>
          <a:noFill/>
        </p:spPr>
        <p:txBody>
          <a:bodyPr wrap="square" rtlCol="0">
            <a:spAutoFit/>
          </a:bodyPr>
          <a:lstStyle/>
          <a:p>
            <a:r>
              <a:rPr lang="en-GB" dirty="0"/>
              <a:t>Latest Published National Data relates to 19-20 showed around 2/3rds of all LA are in Deficit. Proportion of HNB.</a:t>
            </a:r>
          </a:p>
        </p:txBody>
      </p:sp>
      <p:pic>
        <p:nvPicPr>
          <p:cNvPr id="10" name="Picture 9">
            <a:extLst>
              <a:ext uri="{FF2B5EF4-FFF2-40B4-BE49-F238E27FC236}">
                <a16:creationId xmlns:a16="http://schemas.microsoft.com/office/drawing/2014/main" id="{0928C3AD-0A88-4863-9BF9-7AF97371B5BB}"/>
              </a:ext>
            </a:extLst>
          </p:cNvPr>
          <p:cNvPicPr>
            <a:picLocks noChangeAspect="1"/>
          </p:cNvPicPr>
          <p:nvPr/>
        </p:nvPicPr>
        <p:blipFill>
          <a:blip r:embed="rId2"/>
          <a:stretch>
            <a:fillRect/>
          </a:stretch>
        </p:blipFill>
        <p:spPr>
          <a:xfrm>
            <a:off x="6649810" y="240382"/>
            <a:ext cx="2047875" cy="1924050"/>
          </a:xfrm>
          <a:prstGeom prst="rect">
            <a:avLst/>
          </a:prstGeom>
        </p:spPr>
      </p:pic>
      <p:pic>
        <p:nvPicPr>
          <p:cNvPr id="11" name="Picture 10">
            <a:extLst>
              <a:ext uri="{FF2B5EF4-FFF2-40B4-BE49-F238E27FC236}">
                <a16:creationId xmlns:a16="http://schemas.microsoft.com/office/drawing/2014/main" id="{16522CA3-F5E8-4673-8FAD-124F77344384}"/>
              </a:ext>
            </a:extLst>
          </p:cNvPr>
          <p:cNvPicPr>
            <a:picLocks noChangeAspect="1"/>
          </p:cNvPicPr>
          <p:nvPr/>
        </p:nvPicPr>
        <p:blipFill>
          <a:blip r:embed="rId3"/>
          <a:stretch>
            <a:fillRect/>
          </a:stretch>
        </p:blipFill>
        <p:spPr>
          <a:xfrm>
            <a:off x="2936420" y="691739"/>
            <a:ext cx="3267075" cy="1543050"/>
          </a:xfrm>
          <a:prstGeom prst="rect">
            <a:avLst/>
          </a:prstGeom>
        </p:spPr>
      </p:pic>
      <p:pic>
        <p:nvPicPr>
          <p:cNvPr id="14" name="Picture 13">
            <a:extLst>
              <a:ext uri="{FF2B5EF4-FFF2-40B4-BE49-F238E27FC236}">
                <a16:creationId xmlns:a16="http://schemas.microsoft.com/office/drawing/2014/main" id="{D20460C9-7006-4593-97CD-6E4D971FED08}"/>
              </a:ext>
            </a:extLst>
          </p:cNvPr>
          <p:cNvPicPr>
            <a:picLocks noChangeAspect="1"/>
          </p:cNvPicPr>
          <p:nvPr/>
        </p:nvPicPr>
        <p:blipFill>
          <a:blip r:embed="rId4"/>
          <a:stretch>
            <a:fillRect/>
          </a:stretch>
        </p:blipFill>
        <p:spPr>
          <a:xfrm>
            <a:off x="143888" y="2356683"/>
            <a:ext cx="8856223" cy="4364000"/>
          </a:xfrm>
          <a:prstGeom prst="rect">
            <a:avLst/>
          </a:prstGeom>
        </p:spPr>
      </p:pic>
      <p:pic>
        <p:nvPicPr>
          <p:cNvPr id="15" name="Picture 14">
            <a:extLst>
              <a:ext uri="{FF2B5EF4-FFF2-40B4-BE49-F238E27FC236}">
                <a16:creationId xmlns:a16="http://schemas.microsoft.com/office/drawing/2014/main" id="{35E03E1D-44CC-4C8E-B43A-A4377874B4A0}"/>
              </a:ext>
            </a:extLst>
          </p:cNvPr>
          <p:cNvPicPr>
            <a:picLocks noChangeAspect="1"/>
          </p:cNvPicPr>
          <p:nvPr/>
        </p:nvPicPr>
        <p:blipFill>
          <a:blip r:embed="rId5"/>
          <a:stretch>
            <a:fillRect/>
          </a:stretch>
        </p:blipFill>
        <p:spPr>
          <a:xfrm>
            <a:off x="1259632" y="2702914"/>
            <a:ext cx="1825834" cy="1740489"/>
          </a:xfrm>
          <a:prstGeom prst="rect">
            <a:avLst/>
          </a:prstGeom>
        </p:spPr>
        <p:style>
          <a:lnRef idx="2">
            <a:schemeClr val="dk1"/>
          </a:lnRef>
          <a:fillRef idx="1">
            <a:schemeClr val="lt1"/>
          </a:fillRef>
          <a:effectRef idx="0">
            <a:schemeClr val="dk1"/>
          </a:effectRef>
          <a:fontRef idx="minor">
            <a:schemeClr val="dk1"/>
          </a:fontRef>
        </p:style>
      </p:pic>
      <p:sp>
        <p:nvSpPr>
          <p:cNvPr id="12" name="TextBox 11">
            <a:extLst>
              <a:ext uri="{FF2B5EF4-FFF2-40B4-BE49-F238E27FC236}">
                <a16:creationId xmlns:a16="http://schemas.microsoft.com/office/drawing/2014/main" id="{73F6F5D1-581E-48F3-BBCE-F22EC0DC4B41}"/>
              </a:ext>
            </a:extLst>
          </p:cNvPr>
          <p:cNvSpPr txBox="1"/>
          <p:nvPr/>
        </p:nvSpPr>
        <p:spPr>
          <a:xfrm>
            <a:off x="441176" y="4543212"/>
            <a:ext cx="946448" cy="1785104"/>
          </a:xfrm>
          <a:prstGeom prst="rect">
            <a:avLst/>
          </a:prstGeom>
          <a:noFill/>
          <a:ln>
            <a:solidFill>
              <a:schemeClr val="accent1"/>
            </a:solidFill>
          </a:ln>
        </p:spPr>
        <p:txBody>
          <a:bodyPr wrap="square" rtlCol="0">
            <a:spAutoFit/>
          </a:bodyPr>
          <a:lstStyle/>
          <a:p>
            <a:r>
              <a:rPr lang="en-GB" sz="1000" dirty="0"/>
              <a:t>Not in deficit</a:t>
            </a:r>
          </a:p>
          <a:p>
            <a:endParaRPr lang="en-GB" sz="1000" dirty="0"/>
          </a:p>
          <a:p>
            <a:endParaRPr lang="en-GB" sz="1000" dirty="0"/>
          </a:p>
          <a:p>
            <a:endParaRPr lang="en-GB" sz="1000" dirty="0"/>
          </a:p>
          <a:p>
            <a:endParaRPr lang="en-GB" sz="1000" dirty="0"/>
          </a:p>
          <a:p>
            <a:endParaRPr lang="en-GB" sz="1000" dirty="0"/>
          </a:p>
          <a:p>
            <a:endParaRPr lang="en-GB" sz="1000" dirty="0"/>
          </a:p>
          <a:p>
            <a:endParaRPr lang="en-GB" sz="1000" dirty="0"/>
          </a:p>
          <a:p>
            <a:endParaRPr lang="en-GB" sz="1000" dirty="0"/>
          </a:p>
          <a:p>
            <a:endParaRPr lang="en-GB" sz="1000" dirty="0"/>
          </a:p>
          <a:p>
            <a:endParaRPr lang="en-GB" sz="1000" dirty="0"/>
          </a:p>
        </p:txBody>
      </p:sp>
      <p:sp>
        <p:nvSpPr>
          <p:cNvPr id="17" name="Star: 5 Points 16">
            <a:extLst>
              <a:ext uri="{FF2B5EF4-FFF2-40B4-BE49-F238E27FC236}">
                <a16:creationId xmlns:a16="http://schemas.microsoft.com/office/drawing/2014/main" id="{A0EC61C5-6917-48E6-9672-72D84F7FA0B6}"/>
              </a:ext>
            </a:extLst>
          </p:cNvPr>
          <p:cNvSpPr/>
          <p:nvPr/>
        </p:nvSpPr>
        <p:spPr>
          <a:xfrm>
            <a:off x="5364088" y="5157192"/>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Star: 5 Points 17">
            <a:extLst>
              <a:ext uri="{FF2B5EF4-FFF2-40B4-BE49-F238E27FC236}">
                <a16:creationId xmlns:a16="http://schemas.microsoft.com/office/drawing/2014/main" id="{4316FCC4-6E38-4259-BC6D-C31AAE733DF3}"/>
              </a:ext>
            </a:extLst>
          </p:cNvPr>
          <p:cNvSpPr/>
          <p:nvPr/>
        </p:nvSpPr>
        <p:spPr>
          <a:xfrm>
            <a:off x="574364" y="5183100"/>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Star: 5 Points 18">
            <a:extLst>
              <a:ext uri="{FF2B5EF4-FFF2-40B4-BE49-F238E27FC236}">
                <a16:creationId xmlns:a16="http://schemas.microsoft.com/office/drawing/2014/main" id="{196E82C3-D1F6-40CE-BD44-B2A77F72F645}"/>
              </a:ext>
            </a:extLst>
          </p:cNvPr>
          <p:cNvSpPr/>
          <p:nvPr/>
        </p:nvSpPr>
        <p:spPr>
          <a:xfrm>
            <a:off x="7956376" y="4869160"/>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Star: 5 Points 19">
            <a:extLst>
              <a:ext uri="{FF2B5EF4-FFF2-40B4-BE49-F238E27FC236}">
                <a16:creationId xmlns:a16="http://schemas.microsoft.com/office/drawing/2014/main" id="{CA719064-9064-4891-8944-3C2144B01761}"/>
              </a:ext>
            </a:extLst>
          </p:cNvPr>
          <p:cNvSpPr/>
          <p:nvPr/>
        </p:nvSpPr>
        <p:spPr>
          <a:xfrm>
            <a:off x="8714601" y="4653136"/>
            <a:ext cx="45719" cy="45719"/>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Star: 5 Points 20">
            <a:extLst>
              <a:ext uri="{FF2B5EF4-FFF2-40B4-BE49-F238E27FC236}">
                <a16:creationId xmlns:a16="http://schemas.microsoft.com/office/drawing/2014/main" id="{599117F2-42E7-4387-B29E-3ACB078CC59B}"/>
              </a:ext>
            </a:extLst>
          </p:cNvPr>
          <p:cNvSpPr/>
          <p:nvPr/>
        </p:nvSpPr>
        <p:spPr>
          <a:xfrm>
            <a:off x="7308304" y="4492193"/>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Star: 5 Points 21">
            <a:extLst>
              <a:ext uri="{FF2B5EF4-FFF2-40B4-BE49-F238E27FC236}">
                <a16:creationId xmlns:a16="http://schemas.microsoft.com/office/drawing/2014/main" id="{B01FD53E-0282-4128-9997-1254A7CF6216}"/>
              </a:ext>
            </a:extLst>
          </p:cNvPr>
          <p:cNvSpPr/>
          <p:nvPr/>
        </p:nvSpPr>
        <p:spPr>
          <a:xfrm>
            <a:off x="6649810" y="4879082"/>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Star: 5 Points 22">
            <a:extLst>
              <a:ext uri="{FF2B5EF4-FFF2-40B4-BE49-F238E27FC236}">
                <a16:creationId xmlns:a16="http://schemas.microsoft.com/office/drawing/2014/main" id="{D5428758-E671-4C3C-9621-B9968E5EC467}"/>
              </a:ext>
            </a:extLst>
          </p:cNvPr>
          <p:cNvSpPr/>
          <p:nvPr/>
        </p:nvSpPr>
        <p:spPr>
          <a:xfrm>
            <a:off x="6084168" y="4941168"/>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Star: 5 Points 23">
            <a:extLst>
              <a:ext uri="{FF2B5EF4-FFF2-40B4-BE49-F238E27FC236}">
                <a16:creationId xmlns:a16="http://schemas.microsoft.com/office/drawing/2014/main" id="{4FB9D26D-597D-4788-86EF-DDACDA59E029}"/>
              </a:ext>
            </a:extLst>
          </p:cNvPr>
          <p:cNvSpPr/>
          <p:nvPr/>
        </p:nvSpPr>
        <p:spPr>
          <a:xfrm>
            <a:off x="5868144" y="5013176"/>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Star: 5 Points 24">
            <a:extLst>
              <a:ext uri="{FF2B5EF4-FFF2-40B4-BE49-F238E27FC236}">
                <a16:creationId xmlns:a16="http://schemas.microsoft.com/office/drawing/2014/main" id="{2A939BE3-0CDE-4779-8CD0-C98BC5883D5F}"/>
              </a:ext>
            </a:extLst>
          </p:cNvPr>
          <p:cNvSpPr/>
          <p:nvPr/>
        </p:nvSpPr>
        <p:spPr>
          <a:xfrm>
            <a:off x="3497013" y="4990316"/>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C55DE48D-5A23-4BC4-9C22-8A829B707DFD}"/>
              </a:ext>
            </a:extLst>
          </p:cNvPr>
          <p:cNvSpPr txBox="1"/>
          <p:nvPr/>
        </p:nvSpPr>
        <p:spPr>
          <a:xfrm>
            <a:off x="3497013" y="2859467"/>
            <a:ext cx="3600400" cy="1200329"/>
          </a:xfrm>
          <a:prstGeom prst="rect">
            <a:avLst/>
          </a:prstGeom>
          <a:noFill/>
        </p:spPr>
        <p:txBody>
          <a:bodyPr wrap="square" rtlCol="0">
            <a:spAutoFit/>
          </a:bodyPr>
          <a:lstStyle/>
          <a:p>
            <a:r>
              <a:rPr lang="en-GB" dirty="0"/>
              <a:t>F40 recent study 77 LA’s responded</a:t>
            </a:r>
          </a:p>
          <a:p>
            <a:r>
              <a:rPr lang="en-GB" dirty="0"/>
              <a:t>Order in size of overall deficit</a:t>
            </a:r>
          </a:p>
          <a:p>
            <a:r>
              <a:rPr lang="en-GB" dirty="0"/>
              <a:t>Statistical Neighbour</a:t>
            </a:r>
          </a:p>
          <a:p>
            <a:endParaRPr lang="en-GB" dirty="0"/>
          </a:p>
        </p:txBody>
      </p:sp>
      <p:sp>
        <p:nvSpPr>
          <p:cNvPr id="27" name="TextBox 26">
            <a:extLst>
              <a:ext uri="{FF2B5EF4-FFF2-40B4-BE49-F238E27FC236}">
                <a16:creationId xmlns:a16="http://schemas.microsoft.com/office/drawing/2014/main" id="{D4862C19-0725-46B4-910D-20DFBD42BA8C}"/>
              </a:ext>
            </a:extLst>
          </p:cNvPr>
          <p:cNvSpPr txBox="1"/>
          <p:nvPr/>
        </p:nvSpPr>
        <p:spPr>
          <a:xfrm>
            <a:off x="8602191" y="6328316"/>
            <a:ext cx="539680" cy="338554"/>
          </a:xfrm>
          <a:prstGeom prst="rect">
            <a:avLst/>
          </a:prstGeom>
          <a:noFill/>
        </p:spPr>
        <p:txBody>
          <a:bodyPr wrap="square" rtlCol="0">
            <a:spAutoFit/>
          </a:bodyPr>
          <a:lstStyle/>
          <a:p>
            <a:r>
              <a:rPr lang="en-GB" sz="800" dirty="0"/>
              <a:t>£80m deficit</a:t>
            </a:r>
          </a:p>
        </p:txBody>
      </p:sp>
      <p:sp>
        <p:nvSpPr>
          <p:cNvPr id="28" name="TextBox 27">
            <a:extLst>
              <a:ext uri="{FF2B5EF4-FFF2-40B4-BE49-F238E27FC236}">
                <a16:creationId xmlns:a16="http://schemas.microsoft.com/office/drawing/2014/main" id="{5FC564A1-4C48-438B-80DD-09D2139669D7}"/>
              </a:ext>
            </a:extLst>
          </p:cNvPr>
          <p:cNvSpPr txBox="1"/>
          <p:nvPr/>
        </p:nvSpPr>
        <p:spPr>
          <a:xfrm>
            <a:off x="8303776" y="6397913"/>
            <a:ext cx="539680" cy="338554"/>
          </a:xfrm>
          <a:prstGeom prst="rect">
            <a:avLst/>
          </a:prstGeom>
          <a:noFill/>
        </p:spPr>
        <p:txBody>
          <a:bodyPr wrap="square" rtlCol="0">
            <a:spAutoFit/>
          </a:bodyPr>
          <a:lstStyle/>
          <a:p>
            <a:r>
              <a:rPr lang="en-GB" sz="800" dirty="0"/>
              <a:t>£50m deficit</a:t>
            </a:r>
          </a:p>
        </p:txBody>
      </p:sp>
      <p:sp>
        <p:nvSpPr>
          <p:cNvPr id="29" name="TextBox 28">
            <a:extLst>
              <a:ext uri="{FF2B5EF4-FFF2-40B4-BE49-F238E27FC236}">
                <a16:creationId xmlns:a16="http://schemas.microsoft.com/office/drawing/2014/main" id="{80C7519F-6A27-43F2-9852-05538CB261C0}"/>
              </a:ext>
            </a:extLst>
          </p:cNvPr>
          <p:cNvSpPr txBox="1"/>
          <p:nvPr/>
        </p:nvSpPr>
        <p:spPr>
          <a:xfrm>
            <a:off x="8147120" y="5998386"/>
            <a:ext cx="539680" cy="338554"/>
          </a:xfrm>
          <a:prstGeom prst="rect">
            <a:avLst/>
          </a:prstGeom>
          <a:noFill/>
        </p:spPr>
        <p:txBody>
          <a:bodyPr wrap="square" rtlCol="0">
            <a:spAutoFit/>
          </a:bodyPr>
          <a:lstStyle/>
          <a:p>
            <a:r>
              <a:rPr lang="en-GB" sz="800" dirty="0"/>
              <a:t>£40m deficit</a:t>
            </a:r>
          </a:p>
        </p:txBody>
      </p:sp>
      <p:sp>
        <p:nvSpPr>
          <p:cNvPr id="30" name="TextBox 29">
            <a:extLst>
              <a:ext uri="{FF2B5EF4-FFF2-40B4-BE49-F238E27FC236}">
                <a16:creationId xmlns:a16="http://schemas.microsoft.com/office/drawing/2014/main" id="{6F16DCB3-5D15-4D15-909E-716CF29E97AD}"/>
              </a:ext>
            </a:extLst>
          </p:cNvPr>
          <p:cNvSpPr txBox="1"/>
          <p:nvPr/>
        </p:nvSpPr>
        <p:spPr>
          <a:xfrm>
            <a:off x="7874948" y="6281122"/>
            <a:ext cx="539680" cy="338554"/>
          </a:xfrm>
          <a:prstGeom prst="rect">
            <a:avLst/>
          </a:prstGeom>
          <a:noFill/>
        </p:spPr>
        <p:txBody>
          <a:bodyPr wrap="square" rtlCol="0">
            <a:spAutoFit/>
          </a:bodyPr>
          <a:lstStyle/>
          <a:p>
            <a:r>
              <a:rPr lang="en-GB" sz="800" dirty="0"/>
              <a:t>£30m deficit</a:t>
            </a:r>
          </a:p>
        </p:txBody>
      </p:sp>
      <p:sp>
        <p:nvSpPr>
          <p:cNvPr id="31" name="TextBox 30">
            <a:extLst>
              <a:ext uri="{FF2B5EF4-FFF2-40B4-BE49-F238E27FC236}">
                <a16:creationId xmlns:a16="http://schemas.microsoft.com/office/drawing/2014/main" id="{5BECD7D7-9A7A-4166-A755-17BBB4B4E0F4}"/>
              </a:ext>
            </a:extLst>
          </p:cNvPr>
          <p:cNvSpPr txBox="1"/>
          <p:nvPr/>
        </p:nvSpPr>
        <p:spPr>
          <a:xfrm>
            <a:off x="6695529" y="6298085"/>
            <a:ext cx="539680" cy="338554"/>
          </a:xfrm>
          <a:prstGeom prst="rect">
            <a:avLst/>
          </a:prstGeom>
          <a:noFill/>
        </p:spPr>
        <p:txBody>
          <a:bodyPr wrap="square" rtlCol="0">
            <a:spAutoFit/>
          </a:bodyPr>
          <a:lstStyle/>
          <a:p>
            <a:r>
              <a:rPr lang="en-GB" sz="800" dirty="0"/>
              <a:t>£20m deficit</a:t>
            </a:r>
          </a:p>
        </p:txBody>
      </p:sp>
      <p:sp>
        <p:nvSpPr>
          <p:cNvPr id="32" name="TextBox 31">
            <a:extLst>
              <a:ext uri="{FF2B5EF4-FFF2-40B4-BE49-F238E27FC236}">
                <a16:creationId xmlns:a16="http://schemas.microsoft.com/office/drawing/2014/main" id="{AEBB53C5-853C-434D-B45C-4D545F1C639D}"/>
              </a:ext>
            </a:extLst>
          </p:cNvPr>
          <p:cNvSpPr txBox="1"/>
          <p:nvPr/>
        </p:nvSpPr>
        <p:spPr>
          <a:xfrm>
            <a:off x="5214793" y="6266483"/>
            <a:ext cx="539680" cy="338554"/>
          </a:xfrm>
          <a:prstGeom prst="rect">
            <a:avLst/>
          </a:prstGeom>
          <a:noFill/>
        </p:spPr>
        <p:txBody>
          <a:bodyPr wrap="square" rtlCol="0">
            <a:spAutoFit/>
          </a:bodyPr>
          <a:lstStyle/>
          <a:p>
            <a:r>
              <a:rPr lang="en-GB" sz="800" dirty="0"/>
              <a:t>£10m deficit</a:t>
            </a:r>
          </a:p>
        </p:txBody>
      </p:sp>
      <p:sp>
        <p:nvSpPr>
          <p:cNvPr id="33" name="TextBox 32">
            <a:extLst>
              <a:ext uri="{FF2B5EF4-FFF2-40B4-BE49-F238E27FC236}">
                <a16:creationId xmlns:a16="http://schemas.microsoft.com/office/drawing/2014/main" id="{BF2304BB-43D3-44AC-82D0-A750E662BD9F}"/>
              </a:ext>
            </a:extLst>
          </p:cNvPr>
          <p:cNvSpPr txBox="1"/>
          <p:nvPr/>
        </p:nvSpPr>
        <p:spPr>
          <a:xfrm>
            <a:off x="1117784" y="6409035"/>
            <a:ext cx="539680" cy="338554"/>
          </a:xfrm>
          <a:prstGeom prst="rect">
            <a:avLst/>
          </a:prstGeom>
          <a:noFill/>
        </p:spPr>
        <p:txBody>
          <a:bodyPr wrap="square" rtlCol="0">
            <a:spAutoFit/>
          </a:bodyPr>
          <a:lstStyle/>
          <a:p>
            <a:r>
              <a:rPr lang="en-GB" sz="800" dirty="0"/>
              <a:t>£0m deficit</a:t>
            </a:r>
          </a:p>
        </p:txBody>
      </p:sp>
      <p:sp>
        <p:nvSpPr>
          <p:cNvPr id="34" name="Star: 5 Points 33">
            <a:extLst>
              <a:ext uri="{FF2B5EF4-FFF2-40B4-BE49-F238E27FC236}">
                <a16:creationId xmlns:a16="http://schemas.microsoft.com/office/drawing/2014/main" id="{51681417-E26F-445A-99A3-E9C900DB51CB}"/>
              </a:ext>
            </a:extLst>
          </p:cNvPr>
          <p:cNvSpPr/>
          <p:nvPr/>
        </p:nvSpPr>
        <p:spPr>
          <a:xfrm>
            <a:off x="5580112" y="3573158"/>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92259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43"/>
            <a:ext cx="8229600" cy="850106"/>
          </a:xfrm>
        </p:spPr>
        <p:txBody>
          <a:bodyPr>
            <a:normAutofit/>
          </a:bodyPr>
          <a:lstStyle/>
          <a:p>
            <a:r>
              <a:rPr lang="en-GB" sz="3200" dirty="0"/>
              <a:t>EHCPs 0-25 year olds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7</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914400" y="1121289"/>
            <a:ext cx="8229600" cy="50405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pic>
        <p:nvPicPr>
          <p:cNvPr id="16" name="Picture 15">
            <a:extLst>
              <a:ext uri="{FF2B5EF4-FFF2-40B4-BE49-F238E27FC236}">
                <a16:creationId xmlns:a16="http://schemas.microsoft.com/office/drawing/2014/main" id="{99E7FEE1-3E5D-44DF-8A48-F4AAE4D373B1}"/>
              </a:ext>
            </a:extLst>
          </p:cNvPr>
          <p:cNvPicPr>
            <a:picLocks noChangeAspect="1"/>
          </p:cNvPicPr>
          <p:nvPr/>
        </p:nvPicPr>
        <p:blipFill>
          <a:blip r:embed="rId2"/>
          <a:stretch>
            <a:fillRect/>
          </a:stretch>
        </p:blipFill>
        <p:spPr>
          <a:xfrm>
            <a:off x="3409950" y="4454374"/>
            <a:ext cx="5734050" cy="1162050"/>
          </a:xfrm>
          <a:prstGeom prst="rect">
            <a:avLst/>
          </a:prstGeom>
        </p:spPr>
      </p:pic>
      <p:sp>
        <p:nvSpPr>
          <p:cNvPr id="17" name="TextBox 16">
            <a:extLst>
              <a:ext uri="{FF2B5EF4-FFF2-40B4-BE49-F238E27FC236}">
                <a16:creationId xmlns:a16="http://schemas.microsoft.com/office/drawing/2014/main" id="{B2EF2923-9025-447A-BBF2-4BF9D74552F2}"/>
              </a:ext>
            </a:extLst>
          </p:cNvPr>
          <p:cNvSpPr txBox="1"/>
          <p:nvPr/>
        </p:nvSpPr>
        <p:spPr>
          <a:xfrm>
            <a:off x="7043936" y="1844824"/>
            <a:ext cx="576064" cy="276999"/>
          </a:xfrm>
          <a:prstGeom prst="rect">
            <a:avLst/>
          </a:prstGeom>
          <a:noFill/>
        </p:spPr>
        <p:txBody>
          <a:bodyPr wrap="square" rtlCol="0">
            <a:spAutoFit/>
          </a:bodyPr>
          <a:lstStyle/>
          <a:p>
            <a:r>
              <a:rPr lang="en-GB" sz="1200" dirty="0"/>
              <a:t>12%</a:t>
            </a:r>
          </a:p>
        </p:txBody>
      </p:sp>
      <p:graphicFrame>
        <p:nvGraphicFramePr>
          <p:cNvPr id="18" name="Chart 17">
            <a:extLst>
              <a:ext uri="{FF2B5EF4-FFF2-40B4-BE49-F238E27FC236}">
                <a16:creationId xmlns:a16="http://schemas.microsoft.com/office/drawing/2014/main" id="{0C46DB41-246D-4A6C-A49E-507281DCFFFC}"/>
              </a:ext>
            </a:extLst>
          </p:cNvPr>
          <p:cNvGraphicFramePr>
            <a:graphicFrameLocks noGrp="1"/>
          </p:cNvGraphicFramePr>
          <p:nvPr>
            <p:extLst>
              <p:ext uri="{D42A27DB-BD31-4B8C-83A1-F6EECF244321}">
                <p14:modId xmlns:p14="http://schemas.microsoft.com/office/powerpoint/2010/main" val="397443847"/>
              </p:ext>
            </p:extLst>
          </p:nvPr>
        </p:nvGraphicFramePr>
        <p:xfrm>
          <a:off x="785602" y="682184"/>
          <a:ext cx="7968245" cy="5602964"/>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a:extLst>
              <a:ext uri="{FF2B5EF4-FFF2-40B4-BE49-F238E27FC236}">
                <a16:creationId xmlns:a16="http://schemas.microsoft.com/office/drawing/2014/main" id="{010DEA4C-FAA9-4C7D-8ACE-54144F363E70}"/>
              </a:ext>
            </a:extLst>
          </p:cNvPr>
          <p:cNvSpPr txBox="1"/>
          <p:nvPr/>
        </p:nvSpPr>
        <p:spPr>
          <a:xfrm>
            <a:off x="7452320" y="3483666"/>
            <a:ext cx="480392" cy="276999"/>
          </a:xfrm>
          <a:prstGeom prst="rect">
            <a:avLst/>
          </a:prstGeom>
          <a:noFill/>
        </p:spPr>
        <p:txBody>
          <a:bodyPr wrap="square" rtlCol="0">
            <a:spAutoFit/>
          </a:bodyPr>
          <a:lstStyle/>
          <a:p>
            <a:r>
              <a:rPr lang="en-GB" sz="1200" dirty="0"/>
              <a:t>7%</a:t>
            </a:r>
          </a:p>
        </p:txBody>
      </p:sp>
    </p:spTree>
    <p:extLst>
      <p:ext uri="{BB962C8B-B14F-4D97-AF65-F5344CB8AC3E}">
        <p14:creationId xmlns:p14="http://schemas.microsoft.com/office/powerpoint/2010/main" val="440930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43"/>
            <a:ext cx="8229600" cy="850106"/>
          </a:xfrm>
        </p:spPr>
        <p:txBody>
          <a:bodyPr>
            <a:normAutofit/>
          </a:bodyPr>
          <a:lstStyle/>
          <a:p>
            <a:r>
              <a:rPr lang="en-GB" sz="3200" dirty="0"/>
              <a:t>EHCPs 0-19 year olds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8</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914400" y="1121289"/>
            <a:ext cx="8229600" cy="50405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graphicFrame>
        <p:nvGraphicFramePr>
          <p:cNvPr id="10" name="Chart 9">
            <a:extLst>
              <a:ext uri="{FF2B5EF4-FFF2-40B4-BE49-F238E27FC236}">
                <a16:creationId xmlns:a16="http://schemas.microsoft.com/office/drawing/2014/main" id="{02AEA55A-722C-49EA-99CA-94249E28D0CD}"/>
              </a:ext>
            </a:extLst>
          </p:cNvPr>
          <p:cNvGraphicFramePr>
            <a:graphicFrameLocks noGrp="1"/>
          </p:cNvGraphicFramePr>
          <p:nvPr>
            <p:extLst>
              <p:ext uri="{D42A27DB-BD31-4B8C-83A1-F6EECF244321}">
                <p14:modId xmlns:p14="http://schemas.microsoft.com/office/powerpoint/2010/main" val="3634604505"/>
              </p:ext>
            </p:extLst>
          </p:nvPr>
        </p:nvGraphicFramePr>
        <p:xfrm>
          <a:off x="699045" y="687538"/>
          <a:ext cx="7968245" cy="5408462"/>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6C068022-CE9B-4772-AB51-C33E321BFC5C}"/>
              </a:ext>
            </a:extLst>
          </p:cNvPr>
          <p:cNvPicPr>
            <a:picLocks noChangeAspect="1"/>
          </p:cNvPicPr>
          <p:nvPr/>
        </p:nvPicPr>
        <p:blipFill>
          <a:blip r:embed="rId3"/>
          <a:stretch>
            <a:fillRect/>
          </a:stretch>
        </p:blipFill>
        <p:spPr>
          <a:xfrm>
            <a:off x="3409950" y="4221088"/>
            <a:ext cx="5734050" cy="1162050"/>
          </a:xfrm>
          <a:prstGeom prst="rect">
            <a:avLst/>
          </a:prstGeom>
        </p:spPr>
      </p:pic>
    </p:spTree>
    <p:extLst>
      <p:ext uri="{BB962C8B-B14F-4D97-AF65-F5344CB8AC3E}">
        <p14:creationId xmlns:p14="http://schemas.microsoft.com/office/powerpoint/2010/main" val="309209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sz="3200" dirty="0"/>
              <a:t>EHCP Placements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9</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914400" y="1121289"/>
            <a:ext cx="8229600" cy="50405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graphicFrame>
        <p:nvGraphicFramePr>
          <p:cNvPr id="8" name="Chart 7">
            <a:extLst>
              <a:ext uri="{FF2B5EF4-FFF2-40B4-BE49-F238E27FC236}">
                <a16:creationId xmlns:a16="http://schemas.microsoft.com/office/drawing/2014/main" id="{53FCE3F5-2D8A-497F-B23A-3CC7AC4AE1C4}"/>
              </a:ext>
            </a:extLst>
          </p:cNvPr>
          <p:cNvGraphicFramePr>
            <a:graphicFrameLocks noGrp="1"/>
          </p:cNvGraphicFramePr>
          <p:nvPr>
            <p:extLst>
              <p:ext uri="{D42A27DB-BD31-4B8C-83A1-F6EECF244321}">
                <p14:modId xmlns:p14="http://schemas.microsoft.com/office/powerpoint/2010/main" val="1251370439"/>
              </p:ext>
            </p:extLst>
          </p:nvPr>
        </p:nvGraphicFramePr>
        <p:xfrm>
          <a:off x="587877" y="1107032"/>
          <a:ext cx="7968245" cy="51520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1485511"/>
      </p:ext>
    </p:extLst>
  </p:cSld>
  <p:clrMapOvr>
    <a:masterClrMapping/>
  </p:clrMapOvr>
</p:sld>
</file>

<file path=ppt/theme/theme1.xml><?xml version="1.0" encoding="utf-8"?>
<a:theme xmlns:a="http://schemas.openxmlformats.org/drawingml/2006/main" name="Office 2007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CB95C9C663FF458B26C7EB1DE24B6A" ma:contentTypeVersion="308" ma:contentTypeDescription="Create a new document." ma:contentTypeScope="" ma:versionID="a51a6ae1b23b60c5f994fdd6963dd804">
  <xsd:schema xmlns:xsd="http://www.w3.org/2001/XMLSchema" xmlns:xs="http://www.w3.org/2001/XMLSchema" xmlns:p="http://schemas.microsoft.com/office/2006/metadata/properties" xmlns:ns1="http://schemas.microsoft.com/sharepoint/v3" xmlns:ns2="http://schemas.microsoft.com/sharepoint/v3/fields" targetNamespace="http://schemas.microsoft.com/office/2006/metadata/properties" ma:root="true" ma:fieldsID="147c74f43b992672cb57bb61a03c17d5" ns1:_="" ns2:_="">
    <xsd:import namespace="http://schemas.microsoft.com/sharepoint/v3"/>
    <xsd:import namespace="http://schemas.microsoft.com/sharepoint/v3/fields"/>
    <xsd:element name="properties">
      <xsd:complexType>
        <xsd:sequence>
          <xsd:element name="documentManagement">
            <xsd:complexType>
              <xsd:all>
                <xsd:element ref="ns2:_Version" minOccurs="0"/>
                <xsd:element ref="ns1: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10"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9" ma:displayName="Subject"/>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URL xmlns="http://schemas.microsoft.com/sharepoint/v3">
      <Url xsi:nil="true"/>
      <Description xsi:nil="true"/>
    </URL>
  </documentManagement>
</p:properties>
</file>

<file path=customXml/itemProps1.xml><?xml version="1.0" encoding="utf-8"?>
<ds:datastoreItem xmlns:ds="http://schemas.openxmlformats.org/officeDocument/2006/customXml" ds:itemID="{26A221AD-22C9-4FF9-8E1B-94BC624F394C}">
  <ds:schemaRefs>
    <ds:schemaRef ds:uri="http://schemas.microsoft.com/sharepoint/v3/contenttype/forms"/>
  </ds:schemaRefs>
</ds:datastoreItem>
</file>

<file path=customXml/itemProps2.xml><?xml version="1.0" encoding="utf-8"?>
<ds:datastoreItem xmlns:ds="http://schemas.openxmlformats.org/officeDocument/2006/customXml" ds:itemID="{8FCD4727-F705-4CF3-ADC2-C50185BCB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7BE75F-9CB0-4911-974C-87294FF261EC}">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sharepoint/v3/field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3713</TotalTime>
  <Words>4780</Words>
  <Application>Microsoft Office PowerPoint</Application>
  <PresentationFormat>On-screen Show (4:3)</PresentationFormat>
  <Paragraphs>583</Paragraphs>
  <Slides>35</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ArialMT</vt:lpstr>
      <vt:lpstr>Calibri</vt:lpstr>
      <vt:lpstr>Symbol</vt:lpstr>
      <vt:lpstr>Times New Roman</vt:lpstr>
      <vt:lpstr>Office 2007 PowerPoint template</vt:lpstr>
      <vt:lpstr>High Needs Update</vt:lpstr>
      <vt:lpstr>High Needs Block Forecast Update</vt:lpstr>
      <vt:lpstr>DSG In-Year Position</vt:lpstr>
      <vt:lpstr>Impact on Related Council Budgets</vt:lpstr>
      <vt:lpstr>National Comparators</vt:lpstr>
      <vt:lpstr>DSG Deficit</vt:lpstr>
      <vt:lpstr>EHCPs 0-25 year olds</vt:lpstr>
      <vt:lpstr>EHCPs 0-19 year olds</vt:lpstr>
      <vt:lpstr>EHCP Placements</vt:lpstr>
      <vt:lpstr>EHCPs in Mainstream</vt:lpstr>
      <vt:lpstr>EHCPs in SRPs</vt:lpstr>
      <vt:lpstr>EHCPs in Special &amp; Independent</vt:lpstr>
      <vt:lpstr>DSG Deficit Recovery Plan: Background Information</vt:lpstr>
      <vt:lpstr>DFE &amp; MHCLG Guidance: DSG Deficits</vt:lpstr>
      <vt:lpstr>DFE Guidance: DSG Deficit Plans</vt:lpstr>
      <vt:lpstr>DFE Guidance: Safety Valve Agreements</vt:lpstr>
      <vt:lpstr>DFE Learning: Safety Valve Agreements</vt:lpstr>
      <vt:lpstr>DFE Guidance: Safety Valve Agreements</vt:lpstr>
      <vt:lpstr>The Schools’ Funding Forum Role</vt:lpstr>
      <vt:lpstr>Predictive Modelling: Current Trend: Number &amp; Age of EHCPs </vt:lpstr>
      <vt:lpstr>Predictive Modelling: Current Trend: Provision Types Required</vt:lpstr>
      <vt:lpstr>A Summary of Actions Being Taken</vt:lpstr>
      <vt:lpstr>High Needs Funding Formula</vt:lpstr>
      <vt:lpstr>A Summary of Actions Being Taken: Update</vt:lpstr>
      <vt:lpstr>CATIE principles</vt:lpstr>
      <vt:lpstr>PowerPoint Presentation</vt:lpstr>
      <vt:lpstr>New inclusion commissioned services</vt:lpstr>
      <vt:lpstr>New inclusion commissioned services</vt:lpstr>
      <vt:lpstr>High Needs Funding Review</vt:lpstr>
      <vt:lpstr>High Needs Funding Review Update: Exploring a different model of support</vt:lpstr>
      <vt:lpstr>Other Background Documents: For Information</vt:lpstr>
      <vt:lpstr>Update: Total Cost of High Need Placements &amp; Top Up Funding</vt:lpstr>
      <vt:lpstr>Update: Total Number of High Need Placements &amp; Top Up Funding</vt:lpstr>
      <vt:lpstr>Update: Average Cost of High Need Placements &amp; Top Up Funding</vt:lpstr>
      <vt:lpstr>Benchmarking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SFF Agenda</dc:title>
  <dc:creator>Karen Stone - ST F</dc:creator>
  <cp:lastModifiedBy>Claire Walker - ST F</cp:lastModifiedBy>
  <cp:revision>50</cp:revision>
  <dcterms:created xsi:type="dcterms:W3CDTF">2020-12-04T05:53:34Z</dcterms:created>
  <dcterms:modified xsi:type="dcterms:W3CDTF">2021-11-10T11:12:32Z</dcterms:modified>
</cp:coreProperties>
</file>