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263" r:id="rId5"/>
    <p:sldId id="264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6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EC2019-15A3-4ADE-AEFA-B7CA4C47AE8A}">
          <p14:sldIdLst>
            <p14:sldId id="256"/>
          </p14:sldIdLst>
        </p14:section>
        <p14:section name="Untitled Section" id="{B79F9332-9826-4AEA-B09C-A0AF41CBDB9E}">
          <p14:sldIdLst>
            <p14:sldId id="257"/>
            <p14:sldId id="263"/>
            <p14:sldId id="264"/>
            <p14:sldId id="265"/>
            <p14:sldId id="261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AF"/>
    <a:srgbClr val="AF00AF"/>
    <a:srgbClr val="7800B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4F66BA-EA14-46DB-88EB-B2F422761C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74FAA-982B-4964-80F6-D94F9F4696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8833C-4116-4BA5-BC0E-99CD1322F22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767A2-5826-4119-B78D-6D20E3677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8A4E3-1879-4390-A512-515B6B884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33B78-A993-4865-995C-9710902D9A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6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F4BE-E807-45C5-9901-7DE5DA31B92D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C57-FF84-4B25-972D-D8ECB66C1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170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Option Blocks slide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3519E-F894-4898-BE76-BEA495500E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Learner can move the applications up and down to show their preference order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B5BB8-BB38-4DCF-9F52-FABC448AD22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312" y="555478"/>
            <a:ext cx="7161376" cy="3170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7800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860" y="4136164"/>
            <a:ext cx="7144282" cy="144424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C4C16-4447-4424-961E-0F3E97B9CAF9}"/>
              </a:ext>
            </a:extLst>
          </p:cNvPr>
          <p:cNvSpPr/>
          <p:nvPr userDrawn="1"/>
        </p:nvSpPr>
        <p:spPr>
          <a:xfrm>
            <a:off x="991312" y="555474"/>
            <a:ext cx="7152829" cy="3170492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rgbClr val="7800AF"/>
                </a:solidFill>
              </a:ln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3A35EB-198F-4788-8F80-C70D2954D9ED}"/>
              </a:ext>
            </a:extLst>
          </p:cNvPr>
          <p:cNvSpPr/>
          <p:nvPr userDrawn="1"/>
        </p:nvSpPr>
        <p:spPr>
          <a:xfrm>
            <a:off x="991311" y="4136164"/>
            <a:ext cx="7152829" cy="1444240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6207D0DA-D6CC-42CC-B2F5-D9329613FD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5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3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7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8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6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7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3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17" y="564021"/>
            <a:ext cx="6533966" cy="717847"/>
          </a:xfrm>
          <a:ln w="38100">
            <a:noFill/>
          </a:ln>
        </p:spPr>
        <p:txBody>
          <a:bodyPr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69" y="1589518"/>
            <a:ext cx="7886700" cy="4021169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069155-8348-484B-8367-01AB511AD464}"/>
              </a:ext>
            </a:extLst>
          </p:cNvPr>
          <p:cNvSpPr/>
          <p:nvPr userDrawn="1"/>
        </p:nvSpPr>
        <p:spPr>
          <a:xfrm>
            <a:off x="1305017" y="564022"/>
            <a:ext cx="6533966" cy="717847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3D731F34-AC41-4735-BD4B-958859A0ED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5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261" y="555478"/>
            <a:ext cx="6533965" cy="722117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89517"/>
            <a:ext cx="7886700" cy="399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15D272-AB01-4BE3-A350-323BB7393E6A}"/>
              </a:ext>
            </a:extLst>
          </p:cNvPr>
          <p:cNvSpPr/>
          <p:nvPr userDrawn="1"/>
        </p:nvSpPr>
        <p:spPr>
          <a:xfrm>
            <a:off x="1287261" y="555476"/>
            <a:ext cx="6533965" cy="722117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7BFF2D41-8332-4D5B-B0AA-852CE8BF1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8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773" y="555477"/>
            <a:ext cx="6498452" cy="70075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9003"/>
            <a:ext cx="3886200" cy="392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9003"/>
            <a:ext cx="3886200" cy="3923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72DBEE-03CF-446C-9F5B-22466A8475E5}"/>
              </a:ext>
            </a:extLst>
          </p:cNvPr>
          <p:cNvSpPr/>
          <p:nvPr userDrawn="1"/>
        </p:nvSpPr>
        <p:spPr>
          <a:xfrm>
            <a:off x="1322775" y="555477"/>
            <a:ext cx="6498452" cy="700756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9C71ED30-21DC-4A6D-ACBD-CBAA47B8FE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527" y="533630"/>
            <a:ext cx="6462946" cy="71405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7C2AEA-2399-4804-8806-D7B649119274}"/>
              </a:ext>
            </a:extLst>
          </p:cNvPr>
          <p:cNvSpPr/>
          <p:nvPr userDrawn="1"/>
        </p:nvSpPr>
        <p:spPr>
          <a:xfrm>
            <a:off x="1340527" y="546931"/>
            <a:ext cx="6489577" cy="700755"/>
          </a:xfrm>
          <a:prstGeom prst="roundRect">
            <a:avLst/>
          </a:prstGeom>
          <a:noFill/>
          <a:ln w="57150">
            <a:solidFill>
              <a:srgbClr val="780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CC2F2EE4-28F7-4DBA-8A07-ABDAD204B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3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434ADD9F-7AF9-461F-B369-D938FA50F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7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P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BF495-9609-4DB5-BFFE-DC1A07BBB3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27156" r="63283" b="17417"/>
          <a:stretch/>
        </p:blipFill>
        <p:spPr bwMode="auto">
          <a:xfrm>
            <a:off x="1041666" y="807249"/>
            <a:ext cx="7235890" cy="37825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4BA27-AAEC-43F0-B243-0069D5E9FA81}"/>
              </a:ext>
            </a:extLst>
          </p:cNvPr>
          <p:cNvCxnSpPr>
            <a:cxnSpLocks/>
          </p:cNvCxnSpPr>
          <p:nvPr userDrawn="1"/>
        </p:nvCxnSpPr>
        <p:spPr>
          <a:xfrm>
            <a:off x="1811708" y="4677807"/>
            <a:ext cx="5443671" cy="0"/>
          </a:xfrm>
          <a:prstGeom prst="line">
            <a:avLst/>
          </a:prstGeom>
          <a:ln>
            <a:solidFill>
              <a:srgbClr val="643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CC46C1-A688-4ECB-A68B-D1006E1A3F7A}"/>
              </a:ext>
            </a:extLst>
          </p:cNvPr>
          <p:cNvSpPr txBox="1"/>
          <p:nvPr userDrawn="1"/>
        </p:nvSpPr>
        <p:spPr>
          <a:xfrm>
            <a:off x="3854905" y="5042262"/>
            <a:ext cx="166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7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8043E551-B252-4841-80EC-65B762D1D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49" y="5784553"/>
            <a:ext cx="806587" cy="5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0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2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312" y="533630"/>
            <a:ext cx="7161376" cy="2192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CEBAD-E691-49E1-ADA7-71758FFDDF05}"/>
              </a:ext>
            </a:extLst>
          </p:cNvPr>
          <p:cNvSpPr txBox="1"/>
          <p:nvPr userDrawn="1"/>
        </p:nvSpPr>
        <p:spPr>
          <a:xfrm>
            <a:off x="628650" y="6099971"/>
            <a:ext cx="226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80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theeducationpeople.org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33F5D03-AA70-421D-85D6-9B0A57AE0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68" y="5784553"/>
            <a:ext cx="1098585" cy="54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5F7285-D666-40BC-B0EE-8A78940168A0}"/>
              </a:ext>
            </a:extLst>
          </p:cNvPr>
          <p:cNvSpPr/>
          <p:nvPr userDrawn="1"/>
        </p:nvSpPr>
        <p:spPr>
          <a:xfrm>
            <a:off x="991312" y="533630"/>
            <a:ext cx="7161376" cy="289537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8D1802-6C69-4CDA-BCEB-AAEDA966D9DD}"/>
              </a:ext>
            </a:extLst>
          </p:cNvPr>
          <p:cNvSpPr/>
          <p:nvPr userDrawn="1"/>
        </p:nvSpPr>
        <p:spPr>
          <a:xfrm>
            <a:off x="991312" y="4161802"/>
            <a:ext cx="7101555" cy="1384419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3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7" r:id="rId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7800A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9CB4-9CD1-458C-87FE-BF233D23B2B3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8F38-84BE-4DDD-AEB1-C32BDCEBD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progress.com/search" TargetMode="External"/><Relationship Id="rId2" Type="http://schemas.openxmlformats.org/officeDocument/2006/relationships/hyperlink" Target="http://www.kentchoices.co.uk/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careersservice.direct.gov.uk/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Prospectusmail01@theeducationpeople.org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F61A-EE82-4946-9B3A-09519BB95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UCAS Progress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to Guide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1057-9426-4CFD-BA64-4491C928E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Learners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0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5888"/>
            <a:ext cx="8929688" cy="64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3850" y="1557338"/>
            <a:ext cx="4464050" cy="5032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Five steps to applying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1: 	Complete your profile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2: 	Search for courses 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3:  	Favourite the courses that interest 			you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4: 	Apply</a:t>
            </a:r>
          </a:p>
          <a:p>
            <a:pPr>
              <a:buFont typeface="Arial" pitchFamily="34" charset="0"/>
              <a:buNone/>
              <a:defRPr/>
            </a:pPr>
            <a:endParaRPr lang="en-GB" sz="2400" kern="0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Step 5: 	Track your applications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15888"/>
            <a:ext cx="89296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73450" y="842963"/>
            <a:ext cx="576263" cy="49212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Complete your profile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5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0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5905500"/>
          </a:xfrm>
        </p:spPr>
      </p:pic>
    </p:spTree>
    <p:extLst>
      <p:ext uri="{BB962C8B-B14F-4D97-AF65-F5344CB8AC3E}">
        <p14:creationId xmlns:p14="http://schemas.microsoft.com/office/powerpoint/2010/main" val="247279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5976937"/>
          </a:xfrm>
        </p:spPr>
      </p:pic>
    </p:spTree>
    <p:extLst>
      <p:ext uri="{BB962C8B-B14F-4D97-AF65-F5344CB8AC3E}">
        <p14:creationId xmlns:p14="http://schemas.microsoft.com/office/powerpoint/2010/main" val="84615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750"/>
            <a:ext cx="91090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2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71378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5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Search for courses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005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4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3600" b="1" dirty="0">
                <a:solidFill>
                  <a:srgbClr val="00B0F0"/>
                </a:solidFill>
                <a:latin typeface="Arial" charset="0"/>
                <a:cs typeface="Arial" charset="0"/>
              </a:rPr>
              <a:t>Applying for 6</a:t>
            </a:r>
            <a:r>
              <a:rPr lang="en-GB" altLang="en-US" sz="3600" b="1" baseline="30000" dirty="0">
                <a:solidFill>
                  <a:srgbClr val="00B0F0"/>
                </a:solidFill>
                <a:latin typeface="Arial" charset="0"/>
                <a:cs typeface="Arial" charset="0"/>
              </a:rPr>
              <a:t>th</a:t>
            </a:r>
            <a:r>
              <a:rPr lang="en-GB" altLang="en-US" sz="3600" b="1" dirty="0">
                <a:solidFill>
                  <a:srgbClr val="00B0F0"/>
                </a:solidFill>
                <a:latin typeface="Arial" charset="0"/>
                <a:cs typeface="Arial" charset="0"/>
              </a:rPr>
              <a:t> Forms, Colleges and Apprenticeships in Kent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3600" dirty="0">
              <a:solidFill>
                <a:srgbClr val="00B0F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www.kentchoices.co.uk</a:t>
            </a:r>
            <a:r>
              <a:rPr lang="en-GB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n-GB" altLang="en-US" sz="2400" b="1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www.UCASprogress.com/search</a:t>
            </a:r>
            <a:r>
              <a:rPr lang="en-GB" alt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9571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03151-C60C-40BB-B5F2-0D1D178CF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15000" r="19288" b="5201"/>
          <a:stretch/>
        </p:blipFill>
        <p:spPr>
          <a:xfrm>
            <a:off x="-1" y="14656"/>
            <a:ext cx="9124459" cy="6843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A43605-F619-4ED8-AB60-8631E6DB3C84}"/>
              </a:ext>
            </a:extLst>
          </p:cNvPr>
          <p:cNvSpPr/>
          <p:nvPr/>
        </p:nvSpPr>
        <p:spPr>
          <a:xfrm>
            <a:off x="19541" y="1484784"/>
            <a:ext cx="5344547" cy="4824536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7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00"/>
            <a:ext cx="8837612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7375" y="115888"/>
            <a:ext cx="3097213" cy="4333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5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3813"/>
            <a:ext cx="88566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41675" y="1169988"/>
            <a:ext cx="18002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7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Step 3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en-US" sz="32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altLang="en-US" sz="32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400" dirty="0">
                <a:latin typeface="Arial" charset="0"/>
                <a:cs typeface="Arial" charset="0"/>
              </a:rPr>
              <a:t>Favourite all the courses that interest you</a:t>
            </a:r>
          </a:p>
        </p:txBody>
      </p:sp>
    </p:spTree>
    <p:extLst>
      <p:ext uri="{BB962C8B-B14F-4D97-AF65-F5344CB8AC3E}">
        <p14:creationId xmlns:p14="http://schemas.microsoft.com/office/powerpoint/2010/main" val="3829413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3813"/>
            <a:ext cx="8770937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48488" y="1060450"/>
            <a:ext cx="18002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6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32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Start your application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2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052B2-E535-4636-9B75-1D19C6FEF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15000" r="19288" b="52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31456" y="980728"/>
            <a:ext cx="1081088" cy="4333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9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0" y="2624138"/>
            <a:ext cx="2447925" cy="431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59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6" y="476672"/>
            <a:ext cx="8861425" cy="55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5536" y="2852936"/>
            <a:ext cx="338437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05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8263"/>
            <a:ext cx="885666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75656" y="3573016"/>
            <a:ext cx="180020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Raising the Participation Age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33845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Remember what you choose to do after Year 11 is important, and you have a responsibility until you are 18 years old to stay in one of the options below: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full time education in school or college;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full time work with learning attached to it, like an apprenticeship; or,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part-time education (if you are self-employed or volunteering).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846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9011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5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0825" y="1196975"/>
            <a:ext cx="649288" cy="31369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58888" y="4044950"/>
            <a:ext cx="2449512" cy="5762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4802"/>
            <a:ext cx="8281045" cy="556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99792" y="5517232"/>
            <a:ext cx="23042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45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"/>
          <a:stretch>
            <a:fillRect/>
          </a:stretch>
        </p:blipFill>
        <p:spPr bwMode="auto">
          <a:xfrm>
            <a:off x="182563" y="115888"/>
            <a:ext cx="8785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3850" y="1773238"/>
            <a:ext cx="4032250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67944" y="443711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4581128"/>
            <a:ext cx="158417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18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5888"/>
            <a:ext cx="89233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1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0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Step 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GB" sz="28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endParaRPr lang="en-GB" sz="2800" kern="0" dirty="0">
              <a:solidFill>
                <a:srgbClr val="000000"/>
              </a:solidFill>
              <a:latin typeface="Arial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GB" sz="2400" kern="0" dirty="0">
                <a:solidFill>
                  <a:srgbClr val="000000"/>
                </a:solidFill>
                <a:latin typeface="Arial"/>
              </a:rPr>
              <a:t>Tracking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08048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228850" y="2420938"/>
            <a:ext cx="2079625" cy="165576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339975" y="2492375"/>
            <a:ext cx="2078038" cy="1657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3534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if you would like some advice or guidance:</a:t>
            </a:r>
            <a:br>
              <a:rPr lang="en-GB" dirty="0"/>
            </a:br>
            <a:endParaRPr lang="en-GB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3671888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talk to your school: they have a legal responsibility to provide you with independent, impartial careers advice;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talk to your careers teacher, teachers, family and friends;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get advice and guidance from </a:t>
            </a:r>
            <a:r>
              <a:rPr lang="en-GB" sz="7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https://nationalcareersservice.direct.gov.uk</a:t>
            </a: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; or,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7400" dirty="0">
                <a:latin typeface="Arial" panose="020B0604020202020204" pitchFamily="34" charset="0"/>
                <a:cs typeface="Arial" panose="020B0604020202020204" pitchFamily="34" charset="0"/>
              </a:rPr>
              <a:t>use kentchoices.co.uk and UCASprogress.com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44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0"/>
            <a:ext cx="871296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84663" y="908050"/>
            <a:ext cx="3240087" cy="18002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05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663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3850" y="2668588"/>
            <a:ext cx="4103688" cy="9763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779912" y="1916832"/>
            <a:ext cx="2088232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5776" y="1340768"/>
            <a:ext cx="20882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63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>
                <a:latin typeface="Arial" charset="0"/>
                <a:cs typeface="Arial" charset="0"/>
              </a:rPr>
              <a:t>What if I get stuck?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/>
              <a:t>Always ask for help. 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800" dirty="0">
                <a:latin typeface="Arial" charset="0"/>
                <a:cs typeface="Arial" charset="0"/>
                <a:hlinkClick r:id="rId2"/>
              </a:rPr>
              <a:t>Prospectusmail01@theeducationpeople.org</a:t>
            </a:r>
            <a:r>
              <a:rPr lang="en-GB" altLang="en-US" sz="2800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800" dirty="0">
                <a:latin typeface="Arial" charset="0"/>
                <a:cs typeface="Arial" charset="0"/>
              </a:rPr>
              <a:t>03000 416 401</a:t>
            </a:r>
            <a:endParaRPr lang="en-GB" altLang="en-US" sz="2800" dirty="0">
              <a:latin typeface="Arial" charset="0"/>
              <a:cs typeface="Arial" charset="0"/>
              <a:hlinkClick r:id="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altLang="en-US" sz="2800" dirty="0">
              <a:latin typeface="Arial" charset="0"/>
              <a:cs typeface="Arial" charset="0"/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2354710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www.kentchoices.co.uk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Will help you decide what you want to do and how to plan making decisions.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here for local information 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evenings and course entry requirements.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on the links to: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apprenticeship vacancies;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sources of careers help;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careers information, videos and tools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1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www.kentchoices.co.uk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Will help you decide what you want to do and how to plan making decisions.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Look here for local information 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evenings and course entry requirements.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on the links to: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apprenticeship vacancies;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sources of careers help;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careers information, videos and tools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25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>
                <a:solidFill>
                  <a:srgbClr val="00B0F0"/>
                </a:solidFill>
                <a:latin typeface="Arial" charset="0"/>
                <a:cs typeface="Arial" charset="0"/>
              </a:rPr>
              <a:t>www.UCASProgress.com/searc</a:t>
            </a:r>
            <a:r>
              <a:rPr lang="en-GB" altLang="en-US" sz="3600" dirty="0">
                <a:solidFill>
                  <a:srgbClr val="00B0F0"/>
                </a:solidFill>
                <a:latin typeface="Arial" charset="0"/>
                <a:cs typeface="Arial" charset="0"/>
              </a:rPr>
              <a:t>h</a:t>
            </a:r>
            <a:endParaRPr lang="en-GB" altLang="en-US" sz="3600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Is where you:</a:t>
            </a: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login to your personal account;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research school and college options;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apply online;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track your application;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endParaRPr lang="en-GB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Your school careers tutor will be able to monitor applications to see if you need any support.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099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" y="980728"/>
            <a:ext cx="90582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-21859" y="3140968"/>
            <a:ext cx="2836664" cy="122435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09914" y="872715"/>
            <a:ext cx="3240087" cy="12241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8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" y="980728"/>
            <a:ext cx="91535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" y="1772816"/>
            <a:ext cx="2987824" cy="122413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A5BC5-442A-4CB2-969B-A78E4DAA8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13601" r="19288" b="8000"/>
          <a:stretch/>
        </p:blipFill>
        <p:spPr>
          <a:xfrm>
            <a:off x="-661" y="-1"/>
            <a:ext cx="9125120" cy="67413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23728" y="836712"/>
            <a:ext cx="4464050" cy="50323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0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370</Words>
  <Application>Microsoft Office PowerPoint</Application>
  <PresentationFormat>On-screen Show (4:3)</PresentationFormat>
  <Paragraphs>94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Office Theme</vt:lpstr>
      <vt:lpstr>1_Office Theme</vt:lpstr>
      <vt:lpstr>UCAS Progress  How to Guide  </vt:lpstr>
      <vt:lpstr>PowerPoint Presentation</vt:lpstr>
      <vt:lpstr>Raising the Participation Age</vt:lpstr>
      <vt:lpstr>So, if you would like some advice or guidance: </vt:lpstr>
      <vt:lpstr>www.kentchoices.co.uk</vt:lpstr>
      <vt:lpstr>www.UCASProgress.com/search</vt:lpstr>
      <vt:lpstr>PowerPoint Presentation</vt:lpstr>
      <vt:lpstr>PowerPoint Presentation</vt:lpstr>
      <vt:lpstr>PowerPoint Presentation</vt:lpstr>
      <vt:lpstr>PowerPoint Presentation</vt:lpstr>
      <vt:lpstr>Five steps to applying</vt:lpstr>
      <vt:lpstr>PowerPoint Presentation</vt:lpstr>
      <vt:lpstr>Step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Step 3</vt:lpstr>
      <vt:lpstr>PowerPoint Presentation</vt:lpstr>
      <vt:lpstr>Step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I get stuck?</vt:lpstr>
      <vt:lpstr>www.kentchoices.co.uk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Barbara - CY EQS</dc:creator>
  <cp:lastModifiedBy>Lovell, Jackie - TEP</cp:lastModifiedBy>
  <cp:revision>22</cp:revision>
  <dcterms:created xsi:type="dcterms:W3CDTF">2018-08-10T08:05:03Z</dcterms:created>
  <dcterms:modified xsi:type="dcterms:W3CDTF">2018-09-25T13:03:30Z</dcterms:modified>
</cp:coreProperties>
</file>