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671" r:id="rId8"/>
    <p:sldMasterId id="2147483684" r:id="rId9"/>
    <p:sldMasterId id="2147483696" r:id="rId10"/>
  </p:sldMasterIdLst>
  <p:notesMasterIdLst>
    <p:notesMasterId r:id="rId52"/>
  </p:notesMasterIdLst>
  <p:handoutMasterIdLst>
    <p:handoutMasterId r:id="rId53"/>
  </p:handoutMasterIdLst>
  <p:sldIdLst>
    <p:sldId id="256" r:id="rId11"/>
    <p:sldId id="264" r:id="rId12"/>
    <p:sldId id="263" r:id="rId13"/>
    <p:sldId id="260" r:id="rId14"/>
    <p:sldId id="257" r:id="rId15"/>
    <p:sldId id="258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274" r:id="rId25"/>
    <p:sldId id="326" r:id="rId26"/>
    <p:sldId id="268" r:id="rId27"/>
    <p:sldId id="272" r:id="rId28"/>
    <p:sldId id="271" r:id="rId29"/>
    <p:sldId id="306" r:id="rId30"/>
    <p:sldId id="302" r:id="rId31"/>
    <p:sldId id="307" r:id="rId32"/>
    <p:sldId id="304" r:id="rId33"/>
    <p:sldId id="305" r:id="rId34"/>
    <p:sldId id="308" r:id="rId35"/>
    <p:sldId id="341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287" r:id="rId51"/>
  </p:sldIdLst>
  <p:sldSz cx="9144000" cy="6858000" type="screen4x3"/>
  <p:notesSz cx="6808788" cy="9940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42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380" autoAdjust="0"/>
  </p:normalViewPr>
  <p:slideViewPr>
    <p:cSldViewPr>
      <p:cViewPr varScale="1">
        <p:scale>
          <a:sx n="68" d="100"/>
          <a:sy n="68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2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44B4B0-404C-4E7E-91E0-8AFB3012A9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E898F-1AC0-4D5A-8E37-0B420103F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1720D-A51C-4F60-9C7D-EACE8BE97942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B0E9D-0A47-4821-BE50-7C4681DE84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7F63C-021C-4DC3-9A13-2BC10E28E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A26F-4D7B-4402-A975-5D186DD68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4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09" cy="4980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95" y="0"/>
            <a:ext cx="2951109" cy="4980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9C770-F2D9-456F-B467-9CE6D7BA3872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3" y="4784309"/>
            <a:ext cx="5445762" cy="39140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925"/>
            <a:ext cx="2951109" cy="49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95" y="9442925"/>
            <a:ext cx="2951109" cy="49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A8BC0-319A-4C3A-959F-662F694A8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9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2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A471D-4A55-4DCC-BF9B-52E0885809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3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23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42343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24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4109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2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3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15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59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63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38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7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1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259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438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4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35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451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C906-CE96-40E4-84CA-BFB19A6E43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6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7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4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6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4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3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A8BC0-319A-4C3A-959F-662F694A86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2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21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927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B25A92-4B38-42A5-9F70-C9E579BE6F41}" type="datetimeFigureOut">
              <a:rPr lang="en-GB"/>
              <a:pPr>
                <a:defRPr/>
              </a:pPr>
              <a:t>14/03/2018</a:t>
            </a:fld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70B4BF-BA15-4E02-A0CD-91A536DF2E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8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85ABCF-7536-408B-8F33-FA324581A66D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AA373F-3E6D-446B-B509-7FC2B1C06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0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7169B1-2442-48D8-9EFF-8C57811A2A8C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423D5F-3360-48E0-9A8B-97EC0F53E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6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6100A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15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28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32603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4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2906713"/>
            <a:ext cx="735426" cy="7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243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400600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400600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3" y="203180"/>
            <a:ext cx="597314" cy="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2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895351"/>
            <a:ext cx="4245868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665760"/>
            <a:ext cx="4245868" cy="4690590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00602"/>
            <a:ext cx="4247456" cy="634511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646612" y="1665760"/>
            <a:ext cx="4245868" cy="4690590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3" y="203180"/>
            <a:ext cx="597314" cy="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529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3" y="203180"/>
            <a:ext cx="597314" cy="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8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3" y="203180"/>
            <a:ext cx="597314" cy="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0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237288"/>
            <a:ext cx="860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107950" y="6199188"/>
            <a:ext cx="8964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29023A-2FE6-4286-9DC1-7452791915D3}" type="datetimeFigureOut">
              <a:rPr lang="en-GB"/>
              <a:pPr>
                <a:defRPr/>
              </a:pPr>
              <a:t>14/03/2018</a:t>
            </a:fld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26D5AF-31EA-4F4A-AB13-EB57E760A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8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273050"/>
            <a:ext cx="5194920" cy="585311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663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273050"/>
            <a:ext cx="473972" cy="5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876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74" y="4770507"/>
            <a:ext cx="597314" cy="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405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3" y="203180"/>
            <a:ext cx="597314" cy="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2209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850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5268" y="3444228"/>
            <a:ext cx="3235374" cy="39117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90000"/>
              </a:lnSpc>
              <a:buFontTx/>
              <a:buNone/>
              <a:defRPr sz="1200" b="0" baseline="0">
                <a:solidFill>
                  <a:srgbClr val="7D858B"/>
                </a:solidFill>
                <a:latin typeface="Arial"/>
                <a:cs typeface="Arial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rgbClr val="7D858B"/>
                </a:solidFill>
                <a:latin typeface="Arial"/>
                <a:cs typeface="Arial"/>
              </a:defRPr>
            </a:lvl2pPr>
            <a:lvl3pPr marL="0" indent="0">
              <a:lnSpc>
                <a:spcPct val="90000"/>
              </a:lnSpc>
              <a:buFontTx/>
              <a:buNone/>
              <a:defRPr sz="2000">
                <a:solidFill>
                  <a:srgbClr val="7D858B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D858B"/>
                </a:solidFill>
              </a:defRPr>
            </a:lvl4pPr>
            <a:lvl5pPr>
              <a:defRPr>
                <a:solidFill>
                  <a:srgbClr val="7D858B"/>
                </a:solidFill>
              </a:defRPr>
            </a:lvl5pPr>
          </a:lstStyle>
          <a:p>
            <a:pPr lvl="0"/>
            <a:r>
              <a:rPr lang="en-GB" dirty="0"/>
              <a:t>Author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6001" y="1731600"/>
            <a:ext cx="3418101" cy="936000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GB" sz="2400" baseline="0" dirty="0"/>
            </a:lvl1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6000" y="2754000"/>
            <a:ext cx="4532007" cy="604342"/>
          </a:xfrm>
          <a:prstGeom prst="rect">
            <a:avLst/>
          </a:prstGeom>
        </p:spPr>
        <p:txBody>
          <a:bodyPr lIns="0" tIns="0"/>
          <a:lstStyle>
            <a:lvl1pPr marL="342900" indent="-342900">
              <a:buNone/>
              <a:defRPr lang="en-GB" dirty="0">
                <a:solidFill>
                  <a:srgbClr val="7D858B"/>
                </a:solidFill>
              </a:defRPr>
            </a:lvl1pPr>
          </a:lstStyle>
          <a:p>
            <a:pPr marL="0" lvl="0" indent="0"/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05268" y="4191237"/>
            <a:ext cx="1843088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7D858B"/>
                </a:solidFill>
              </a:defRPr>
            </a:lvl1pPr>
          </a:lstStyle>
          <a:p>
            <a:pPr lvl="0"/>
            <a:r>
              <a:rPr lang="en-GB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774625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F6B3-EB43-4328-AA68-2DB825CF1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90BE1-1DC6-432E-8FEB-C788EBD86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9D2EA-E6DF-47E9-A13C-7A1A8BBD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EA73-098F-4D4A-9C30-B3C41057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241B-F3E7-429B-84FD-2E94F536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89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E390-BB1A-478B-869F-9D4521A6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9579-6DDA-441A-85E3-DAEB2C91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81319-A67E-4FA1-9F92-59602550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17AB-B978-420D-9737-74E03B0A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468C-AEB7-4884-94FB-5165AC52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15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BDB0-6EA2-4645-9C74-E0903E77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45D54-35FC-4F41-817C-3A11B9A89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2C182-4318-44BA-BE0D-FAFC0468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5E1F-3B79-4014-A8CC-12063445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F50B-E023-4A30-B02C-2777287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58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097F-A307-4404-90AB-85431FD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88140-AD2F-4668-8A5D-9507E3260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224F-F26C-4988-824A-47D14E340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AF79-1564-47AD-A965-95B17FFD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96830-36F5-4ED2-9C78-2B73C404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E9FD-7F30-413A-BC6B-FFF9B127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24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DC7F-E633-4DAB-AC71-786F5AAF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06DAB-FFF9-480C-A1F8-4D76DB16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31759-C811-447D-93DB-425173794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014C5-CA33-4B4B-A696-87567F610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5C7C4-FD6F-40AB-B75C-7BA76DF16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10D50-C7CF-4CC6-B8EC-033228FD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ED543-72B3-4BAC-B77E-456C1C19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193C8-73FD-46D6-8727-D39F4192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2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30D092-2A98-4A32-A23B-B0AB2D58C729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FD52F3-ACC3-4B92-9A71-43781B21E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31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78E4-9ECA-4514-AA79-F87F053D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529B3-B44F-47F6-9B45-8F7DCCC0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A6154-1A3D-4457-9064-EF37DC2C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452FF-7576-42E0-BA41-861595DF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28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A1A20-E906-4DEC-B000-78B825C4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DF8F6-E6FF-4797-86E5-70740F1C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2BC0-07D7-4D6E-B5B8-A3146ECC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39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6C31-1C05-46DD-AFE2-4792CAB3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A189F-F697-49ED-A9C3-AD4596CA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E198B-9601-449F-AEA3-2987BDA76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B3E4C-FFB6-41B1-A1F9-A029A43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D480B-76C8-48EE-959D-6DF01E4F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A8036-71C7-4F64-8DC2-7311D35A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8DAC-AFFB-4021-B938-977F6879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2FC42-8BAF-4322-BFE7-CDE49E93F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00816-69C7-4F62-9F6E-468EE2435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E27AB-73E9-418F-99C1-47EFF776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D70DD-9849-4F08-89D7-AF862516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D871-1333-4CF7-8557-6ED8845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05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CAAF-FDF9-4F85-BAD0-F8A6BA6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3F851-CE3B-40C4-A522-9CD6757A4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0CBB-5E1F-4505-9C51-8E2C190B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B2EB-455B-47C5-AB60-9ABAD762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ADD0E-865F-4DBA-92C1-8D110B2A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8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2BEEF-615B-4929-8B06-B853E609A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307BB-DD14-452D-8696-9107AE1D0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FEFD4-7172-46F8-8A09-EE6F748B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A2C42-1710-43B1-A0D4-ED0FE463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53635-29DA-4A4B-9C42-4A17A7AD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95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340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068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45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77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7E75C1-CE34-4DAB-9E69-1BEB35E984A6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3AF141-893B-4A9E-8745-796610FBE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6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77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81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90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537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415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69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5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5AD03A-5B66-49D4-B448-E8D1788F6F4F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7C9613-C59B-4DD5-93BD-9BACE434D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8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C93B09-A61A-4E04-862A-A88444130E12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B5E62F-983B-47FC-9A85-E16A81C55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DD74BB-9BEB-4C10-B6F9-306D352CE576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B188A6-8A83-4FDB-B98C-F63FA81D3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2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74C066-C95B-42B9-8954-4D7DF52D15DC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CA3655-2866-4846-B327-381D58E5B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0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633E26-90E5-47AB-972F-7BDA2A3DD98C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BE4A54-32C6-452E-9E15-DCA14E42B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D748DE-9F86-4689-A8A2-5B0C0335A331}" type="datetimeFigureOut">
              <a:rPr lang="en-GB"/>
              <a:pPr>
                <a:defRPr/>
              </a:pPr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3C746E-DD39-4331-898D-8CF3AAA1C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908050"/>
            <a:ext cx="8642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17315" y="6356350"/>
            <a:ext cx="675860" cy="4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619875"/>
            <a:ext cx="2895600" cy="203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Page </a:t>
            </a:r>
            <a:fld id="{A5564490-D8A1-43C0-AFF5-33C8276273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50825" y="6356350"/>
            <a:ext cx="7273925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15088"/>
            <a:ext cx="2895600" cy="2047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8CF498F-3004-4257-9133-91FE5AC44667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14-Mar-18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DD024-EF9D-4C42-84BB-C0CB170C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8BCB4-9396-4327-9C15-8B85C87F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E92A2-A59C-4B8F-9BAA-22161EB7E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5891-1355-4766-988A-191B0601436A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8175C-8CE8-4EC0-8AB3-18873FF43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98A7-128E-41B0-A9CE-81B44D930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3E38-9C5F-4A11-A171-3CD58D6C8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4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BA62-97AB-42AB-A8DA-B37DA275F32D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4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s://www.google.co.uk/url?url=https://about.twitter.com/press/brand-assets&amp;rct=j&amp;frm=1&amp;q=&amp;esrc=s&amp;sa=U&amp;ei=M-osVeipIsLTaI_RgLAG&amp;ved=0CBYQ9QEwAA&amp;usg=AFQjCNFm4ZCcfcNZF2o5mlOvgfLAKuLvS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www.headstartkent.org.uk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nem-tr.kentchildrenandyoungpeoplehealthservices@nhs.ne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758057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Headteacher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281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000" dirty="0">
                <a:solidFill>
                  <a:srgbClr val="4283C4"/>
                </a:solidFill>
              </a:rPr>
              <a:t>March 2018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7777" y="4688587"/>
            <a:ext cx="8271497" cy="1580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Education People will continue to deliver services on behalf of KCC as well as delivering strategic traded packages. </a:t>
            </a:r>
          </a:p>
          <a:p>
            <a:pPr marL="0" indent="0">
              <a:buNone/>
            </a:pPr>
            <a:endParaRPr lang="en-GB" sz="400" dirty="0"/>
          </a:p>
          <a:p>
            <a:pPr marL="0" indent="0">
              <a:buNone/>
            </a:pPr>
            <a:r>
              <a:rPr lang="en-GB" sz="2000" dirty="0"/>
              <a:t>Our new website will also provide you with information and the means to access all KCC services.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Which services will The Education People provide?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664" y="1268760"/>
          <a:ext cx="8229600" cy="33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115">
                <a:tc>
                  <a:txBody>
                    <a:bodyPr/>
                    <a:lstStyle/>
                    <a:p>
                      <a:r>
                        <a:rPr lang="en-GB" dirty="0"/>
                        <a:t>IN the new Company</a:t>
                      </a:r>
                    </a:p>
                  </a:txBody>
                  <a:tcPr>
                    <a:solidFill>
                      <a:srgbClr val="7800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REMAINING</a:t>
                      </a:r>
                      <a:r>
                        <a:rPr lang="en-GB" baseline="0" dirty="0"/>
                        <a:t> in KCC</a:t>
                      </a:r>
                      <a:endParaRPr lang="en-GB" dirty="0"/>
                    </a:p>
                  </a:txBody>
                  <a:tcPr>
                    <a:solidFill>
                      <a:srgbClr val="7800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n-GB" dirty="0"/>
                        <a:t>School Improvement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Early Help &amp; Preventative Services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15">
                <a:tc>
                  <a:txBody>
                    <a:bodyPr/>
                    <a:lstStyle/>
                    <a:p>
                      <a:r>
                        <a:rPr lang="en-GB" dirty="0"/>
                        <a:t>Outdoor</a:t>
                      </a:r>
                      <a:r>
                        <a:rPr lang="en-GB" baseline="0" dirty="0"/>
                        <a:t> Education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15">
                <a:tc>
                  <a:txBody>
                    <a:bodyPr/>
                    <a:lstStyle/>
                    <a:p>
                      <a:r>
                        <a:rPr lang="en-GB" dirty="0"/>
                        <a:t>Schools</a:t>
                      </a:r>
                      <a:r>
                        <a:rPr lang="en-GB" baseline="0" dirty="0"/>
                        <a:t> Financial Services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Fair Access, Admissions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15">
                <a:tc>
                  <a:txBody>
                    <a:bodyPr/>
                    <a:lstStyle/>
                    <a:p>
                      <a:r>
                        <a:rPr lang="en-GB" dirty="0"/>
                        <a:t>Early Years and Childcare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Area Education Officers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15">
                <a:tc>
                  <a:txBody>
                    <a:bodyPr/>
                    <a:lstStyle/>
                    <a:p>
                      <a:r>
                        <a:rPr lang="en-GB" dirty="0"/>
                        <a:t>Education Psychology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Provision, Planning &amp;</a:t>
                      </a:r>
                      <a:r>
                        <a:rPr lang="en-GB" baseline="0" dirty="0"/>
                        <a:t> Operations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15">
                <a:tc>
                  <a:txBody>
                    <a:bodyPr/>
                    <a:lstStyle/>
                    <a:p>
                      <a:r>
                        <a:rPr lang="en-GB" dirty="0"/>
                        <a:t>Governor</a:t>
                      </a:r>
                      <a:r>
                        <a:rPr lang="en-GB" baseline="0" dirty="0"/>
                        <a:t> Services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Academies Conversion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Skills and Employability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Community,</a:t>
                      </a:r>
                      <a:r>
                        <a:rPr lang="en-GB" baseline="0" dirty="0"/>
                        <a:t> Learning and Skills (CLS)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Education Safeguarding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6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KCC Governance Structure 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7544" y="1417638"/>
            <a:ext cx="8129674" cy="4505909"/>
            <a:chOff x="467544" y="1417638"/>
            <a:chExt cx="8129674" cy="4505909"/>
          </a:xfrm>
        </p:grpSpPr>
        <p:grpSp>
          <p:nvGrpSpPr>
            <p:cNvPr id="24" name="Group 23"/>
            <p:cNvGrpSpPr/>
            <p:nvPr/>
          </p:nvGrpSpPr>
          <p:grpSpPr>
            <a:xfrm>
              <a:off x="467544" y="1417638"/>
              <a:ext cx="8129674" cy="4505909"/>
              <a:chOff x="467544" y="1417638"/>
              <a:chExt cx="8129674" cy="45059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7692" y="1417638"/>
                <a:ext cx="1728192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prstClr val="white"/>
                    </a:solidFill>
                  </a:rPr>
                  <a:t>Cabinet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77692" y="3397858"/>
                <a:ext cx="1728192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CYPE Directorate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29420" y="2171291"/>
                <a:ext cx="2160240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CYPE Cabinet Committee</a:t>
                </a:r>
              </a:p>
            </p:txBody>
          </p:sp>
          <p:cxnSp>
            <p:nvCxnSpPr>
              <p:cNvPr id="29" name="Straight Connector 28"/>
              <p:cNvCxnSpPr>
                <a:stCxn id="26" idx="2"/>
                <a:endCxn id="27" idx="0"/>
              </p:cNvCxnSpPr>
              <p:nvPr/>
            </p:nvCxnSpPr>
            <p:spPr>
              <a:xfrm>
                <a:off x="4541788" y="1993702"/>
                <a:ext cx="0" cy="140415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28" idx="0"/>
                <a:endCxn id="26" idx="1"/>
              </p:cNvCxnSpPr>
              <p:nvPr/>
            </p:nvCxnSpPr>
            <p:spPr>
              <a:xfrm rot="5400000" flipH="1" flipV="1">
                <a:off x="2760806" y="1254405"/>
                <a:ext cx="465621" cy="1368152"/>
              </a:xfrm>
              <a:prstGeom prst="bentConnector2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/>
              <p:cNvCxnSpPr>
                <a:stCxn id="28" idx="2"/>
                <a:endCxn id="27" idx="1"/>
              </p:cNvCxnSpPr>
              <p:nvPr/>
            </p:nvCxnSpPr>
            <p:spPr>
              <a:xfrm rot="16200000" flipH="1">
                <a:off x="2524349" y="2532546"/>
                <a:ext cx="938535" cy="1368152"/>
              </a:xfrm>
              <a:prstGeom prst="bentConnector2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"/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2546177" y="4727575"/>
                <a:ext cx="1563564" cy="712788"/>
              </a:xfrm>
              <a:prstGeom prst="rect">
                <a:avLst/>
              </a:prstGeom>
              <a:solidFill>
                <a:srgbClr val="7800AF"/>
              </a:solidFill>
              <a:ln>
                <a:solidFill>
                  <a:srgbClr val="78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</a:rPr>
                  <a:t>The Education People Company Board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69780" y="4727575"/>
                <a:ext cx="1152128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</a:rPr>
                  <a:t>CYPE</a:t>
                </a:r>
              </a:p>
              <a:p>
                <a:pPr algn="ctr"/>
                <a:r>
                  <a:rPr lang="en-US" sz="1400" dirty="0">
                    <a:solidFill>
                      <a:prstClr val="white"/>
                    </a:solidFill>
                  </a:rPr>
                  <a:t>Core Services</a:t>
                </a:r>
              </a:p>
            </p:txBody>
          </p:sp>
          <p:cxnSp>
            <p:nvCxnSpPr>
              <p:cNvPr id="34" name="Elbow Connector 33"/>
              <p:cNvCxnSpPr>
                <a:cxnSpLocks/>
                <a:stCxn id="32" idx="0"/>
                <a:endCxn id="27" idx="2"/>
              </p:cNvCxnSpPr>
              <p:nvPr/>
            </p:nvCxnSpPr>
            <p:spPr>
              <a:xfrm rot="5400000" flipH="1" flipV="1">
                <a:off x="3558047" y="3743835"/>
                <a:ext cx="753653" cy="1213829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>
                <a:stCxn id="33" idx="0"/>
                <a:endCxn id="27" idx="2"/>
              </p:cNvCxnSpPr>
              <p:nvPr/>
            </p:nvCxnSpPr>
            <p:spPr>
              <a:xfrm rot="16200000" flipV="1">
                <a:off x="4416990" y="4098721"/>
                <a:ext cx="753653" cy="504056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6588224" y="2470227"/>
                <a:ext cx="2008994" cy="745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</a:rPr>
                  <a:t>Stakeholder &amp; Commissioning Board</a:t>
                </a:r>
              </a:p>
            </p:txBody>
          </p:sp>
          <p:cxnSp>
            <p:nvCxnSpPr>
              <p:cNvPr id="37" name="Elbow Connector 36"/>
              <p:cNvCxnSpPr>
                <a:stCxn id="26" idx="2"/>
                <a:endCxn id="36" idx="1"/>
              </p:cNvCxnSpPr>
              <p:nvPr/>
            </p:nvCxnSpPr>
            <p:spPr>
              <a:xfrm rot="16200000" flipH="1">
                <a:off x="5140408" y="1395082"/>
                <a:ext cx="849196" cy="2046436"/>
              </a:xfrm>
              <a:prstGeom prst="bentConnector2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892392" y="3226150"/>
                <a:ext cx="17048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Members, schools,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Govns</a:t>
                </a:r>
                <a:r>
                  <a:rPr lang="en-US" sz="1600" dirty="0">
                    <a:solidFill>
                      <a:prstClr val="black"/>
                    </a:solidFill>
                  </a:rPr>
                  <a:t> and EYs settings representation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67544" y="4600108"/>
                <a:ext cx="170482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Schools, EYs settings representation as Non Executive Directors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316327" y="4727576"/>
                <a:ext cx="1276393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prstClr val="white"/>
                    </a:solidFill>
                  </a:rPr>
                  <a:t>KCC Group services delivering to schools e.g. BSC, IL</a:t>
                </a:r>
              </a:p>
            </p:txBody>
          </p:sp>
          <p:cxnSp>
            <p:nvCxnSpPr>
              <p:cNvPr id="41" name="Elbow Connector 40"/>
              <p:cNvCxnSpPr>
                <a:stCxn id="40" idx="0"/>
                <a:endCxn id="27" idx="2"/>
              </p:cNvCxnSpPr>
              <p:nvPr/>
            </p:nvCxnSpPr>
            <p:spPr>
              <a:xfrm rot="16200000" flipV="1">
                <a:off x="5371329" y="3144381"/>
                <a:ext cx="753654" cy="2412736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3698305" y="2206229"/>
              <a:ext cx="1728192" cy="576064"/>
            </a:xfrm>
            <a:prstGeom prst="rect">
              <a:avLst/>
            </a:prstGeom>
            <a:solidFill>
              <a:srgbClr val="7830A0"/>
            </a:solidFill>
            <a:ln>
              <a:solidFill>
                <a:srgbClr val="7800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Governance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Governance Arrangements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163885"/>
            <a:ext cx="8147248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Company Board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2400" dirty="0"/>
              <a:t>Chair:  Patrick Leeson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400" dirty="0"/>
              <a:t>Three school NEDs - Headteachers from Primary, Secondary and Special schools – Primary  NED tbc, Carl Roberts (The Malling School), Neil Birch (The Beacon School)</a:t>
            </a:r>
          </a:p>
          <a:p>
            <a:endParaRPr lang="en-GB" sz="800" dirty="0"/>
          </a:p>
          <a:p>
            <a:r>
              <a:rPr lang="en-GB" sz="2400" dirty="0"/>
              <a:t>One NED from the Early Years Sector – Michelle Jones (Little Acorns Pre-School)</a:t>
            </a:r>
          </a:p>
          <a:p>
            <a:pPr marL="57150" indent="0">
              <a:buNone/>
            </a:pPr>
            <a:endParaRPr lang="en-GB" sz="800" dirty="0"/>
          </a:p>
          <a:p>
            <a:r>
              <a:rPr lang="en-GB" sz="2400" dirty="0"/>
              <a:t>Independent NED – Tina Herring </a:t>
            </a:r>
          </a:p>
          <a:p>
            <a:pPr marL="57150" indent="0">
              <a:buNone/>
            </a:pPr>
            <a:endParaRPr lang="en-GB" sz="800" dirty="0"/>
          </a:p>
          <a:p>
            <a:r>
              <a:rPr lang="en-GB" sz="2400" dirty="0"/>
              <a:t>KCC NEDs – Katie Stewart and Steve Whiting</a:t>
            </a:r>
          </a:p>
          <a:p>
            <a:endParaRPr lang="en-GB" sz="800" dirty="0"/>
          </a:p>
          <a:p>
            <a:r>
              <a:rPr lang="en-GB" sz="2400" dirty="0"/>
              <a:t>Company secretary - Gurpreet Singh</a:t>
            </a:r>
          </a:p>
        </p:txBody>
      </p:sp>
    </p:spTree>
    <p:extLst>
      <p:ext uri="{BB962C8B-B14F-4D97-AF65-F5344CB8AC3E}">
        <p14:creationId xmlns:p14="http://schemas.microsoft.com/office/powerpoint/2010/main" val="26190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4834" y="1268760"/>
            <a:ext cx="8525638" cy="4248472"/>
          </a:xfrm>
        </p:spPr>
        <p:txBody>
          <a:bodyPr>
            <a:noAutofit/>
          </a:bodyPr>
          <a:lstStyle/>
          <a:p>
            <a:r>
              <a:rPr lang="en-GB" sz="2400" dirty="0"/>
              <a:t>Contract finalised with KCC for services bought on behalf of schools by KCC</a:t>
            </a:r>
          </a:p>
          <a:p>
            <a:r>
              <a:rPr lang="en-GB" sz="2400" dirty="0"/>
              <a:t>Key performance indicators agreed</a:t>
            </a:r>
          </a:p>
          <a:p>
            <a:r>
              <a:rPr lang="en-GB" sz="2400" dirty="0"/>
              <a:t>New website for the company with improved search facilities</a:t>
            </a:r>
          </a:p>
          <a:p>
            <a:r>
              <a:rPr lang="en-GB" sz="2400" dirty="0"/>
              <a:t>Work to commence with schools on developing new services and products</a:t>
            </a:r>
          </a:p>
          <a:p>
            <a:r>
              <a:rPr lang="en-GB" sz="2400" dirty="0"/>
              <a:t>September 2018: </a:t>
            </a:r>
          </a:p>
          <a:p>
            <a:pPr lvl="1"/>
            <a:r>
              <a:rPr lang="en-GB" dirty="0"/>
              <a:t>revised ‘go live’ date and formal launch of company</a:t>
            </a:r>
          </a:p>
          <a:p>
            <a:pPr lvl="1"/>
            <a:r>
              <a:rPr lang="en-GB" dirty="0"/>
              <a:t>staff transfer into The Education People via TUPE</a:t>
            </a:r>
          </a:p>
          <a:p>
            <a:pPr lvl="1"/>
            <a:r>
              <a:rPr lang="en-GB" dirty="0"/>
              <a:t>contract between The Education People and KCC for provision of services begins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3152" y="1268760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br>
              <a:rPr lang="en-GB" sz="2400" dirty="0"/>
            </a:b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Company Values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C49398-D853-430F-BB08-1D74E740D500}"/>
              </a:ext>
            </a:extLst>
          </p:cNvPr>
          <p:cNvSpPr/>
          <p:nvPr/>
        </p:nvSpPr>
        <p:spPr>
          <a:xfrm>
            <a:off x="179518" y="1268760"/>
            <a:ext cx="4158572" cy="1800200"/>
          </a:xfrm>
          <a:prstGeom prst="roundRect">
            <a:avLst/>
          </a:prstGeom>
          <a:solidFill>
            <a:srgbClr val="7800AF"/>
          </a:solidFill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Moral Purpose</a:t>
            </a:r>
          </a:p>
          <a:p>
            <a:pPr algn="ctr"/>
            <a:r>
              <a:rPr lang="en-GB" dirty="0"/>
              <a:t>We are driven by our shared moral purpose to do all that we can, both directly and indirectly, to improve educational outcomes and life chances.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11C220-0ABA-4A30-B465-737795A8B828}"/>
              </a:ext>
            </a:extLst>
          </p:cNvPr>
          <p:cNvSpPr/>
          <p:nvPr/>
        </p:nvSpPr>
        <p:spPr>
          <a:xfrm>
            <a:off x="179518" y="3140968"/>
            <a:ext cx="4158572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800AF"/>
                </a:solidFill>
              </a:rPr>
              <a:t>People First</a:t>
            </a:r>
          </a:p>
          <a:p>
            <a:pPr algn="ctr"/>
            <a:r>
              <a:rPr lang="en-GB" dirty="0">
                <a:solidFill>
                  <a:srgbClr val="7800AF"/>
                </a:solidFill>
              </a:rPr>
              <a:t>We are committed to always putting people first</a:t>
            </a:r>
            <a:r>
              <a:rPr lang="en-GB" b="1" dirty="0">
                <a:solidFill>
                  <a:srgbClr val="7800AF"/>
                </a:solidFill>
              </a:rPr>
              <a:t>:</a:t>
            </a:r>
            <a:r>
              <a:rPr lang="en-GB" dirty="0">
                <a:solidFill>
                  <a:srgbClr val="7800AF"/>
                </a:solidFill>
              </a:rPr>
              <a:t> our staff, clients and partners, and above all, the people we serve.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D9724E-4517-4315-8D8B-AEAD90117DCC}"/>
              </a:ext>
            </a:extLst>
          </p:cNvPr>
          <p:cNvSpPr/>
          <p:nvPr/>
        </p:nvSpPr>
        <p:spPr>
          <a:xfrm>
            <a:off x="179517" y="4805045"/>
            <a:ext cx="4158573" cy="1902731"/>
          </a:xfrm>
          <a:prstGeom prst="roundRect">
            <a:avLst/>
          </a:prstGeom>
          <a:solidFill>
            <a:srgbClr val="7800AF"/>
          </a:solidFill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Stronger Together</a:t>
            </a:r>
          </a:p>
          <a:p>
            <a:pPr algn="ctr"/>
            <a:r>
              <a:rPr lang="en-GB" dirty="0"/>
              <a:t>We believe in the power of partnership and collaboration, understanding that the very best outcomes are delivered only when we work together – with each other, our clients and partners.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902C3-034F-44D1-9BF4-E65644C5E564}"/>
              </a:ext>
            </a:extLst>
          </p:cNvPr>
          <p:cNvSpPr/>
          <p:nvPr/>
        </p:nvSpPr>
        <p:spPr>
          <a:xfrm>
            <a:off x="4572001" y="1247564"/>
            <a:ext cx="4213840" cy="1698575"/>
          </a:xfrm>
          <a:prstGeom prst="roundRect">
            <a:avLst/>
          </a:prstGeom>
          <a:solidFill>
            <a:schemeClr val="bg1"/>
          </a:solidFill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800AF"/>
                </a:solidFill>
              </a:rPr>
              <a:t>Excellence</a:t>
            </a:r>
          </a:p>
          <a:p>
            <a:pPr algn="ctr"/>
            <a:r>
              <a:rPr lang="en-GB" dirty="0">
                <a:solidFill>
                  <a:srgbClr val="7800AF"/>
                </a:solidFill>
              </a:rPr>
              <a:t>We strive to excel in the delivery of high quality services that produce lasting outcomes: balancing pace, precision, practicality and cost.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5A4D75-0C8B-4995-A030-3937D67B6E36}"/>
              </a:ext>
            </a:extLst>
          </p:cNvPr>
          <p:cNvSpPr/>
          <p:nvPr/>
        </p:nvSpPr>
        <p:spPr>
          <a:xfrm>
            <a:off x="4572000" y="3032956"/>
            <a:ext cx="4234190" cy="1800200"/>
          </a:xfrm>
          <a:prstGeom prst="roundRect">
            <a:avLst/>
          </a:prstGeom>
          <a:solidFill>
            <a:srgbClr val="7800AF"/>
          </a:solidFill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Spirit of Innovation</a:t>
            </a:r>
          </a:p>
          <a:p>
            <a:pPr algn="ctr"/>
            <a:r>
              <a:rPr lang="en-GB" dirty="0"/>
              <a:t>We have a restless curiosity; we embrace every opportunity to learn, to challenge the status quo, and to seek to set new standards for outcomes and delivery.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F1E0AA-707E-40F8-B957-FFF6C28C07EB}"/>
              </a:ext>
            </a:extLst>
          </p:cNvPr>
          <p:cNvSpPr/>
          <p:nvPr/>
        </p:nvSpPr>
        <p:spPr>
          <a:xfrm>
            <a:off x="4572000" y="4907576"/>
            <a:ext cx="4234190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800AF"/>
                </a:solidFill>
              </a:rPr>
              <a:t>Integrity</a:t>
            </a:r>
          </a:p>
          <a:p>
            <a:pPr algn="ctr"/>
            <a:r>
              <a:rPr lang="en-GB" dirty="0">
                <a:solidFill>
                  <a:srgbClr val="7800AF"/>
                </a:solidFill>
              </a:rPr>
              <a:t>We expect the highest standards of professionalism and integrity of ourselves and others, acting at all times within the ethical framework of our values.</a:t>
            </a:r>
          </a:p>
        </p:txBody>
      </p:sp>
    </p:spTree>
    <p:extLst>
      <p:ext uri="{BB962C8B-B14F-4D97-AF65-F5344CB8AC3E}">
        <p14:creationId xmlns:p14="http://schemas.microsoft.com/office/powerpoint/2010/main" val="199929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F85FC978-76FC-45A6-98B3-C30338DD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685682"/>
            <a:ext cx="8642350" cy="951230"/>
          </a:xfrm>
        </p:spPr>
        <p:txBody>
          <a:bodyPr>
            <a:normAutofit/>
          </a:bodyPr>
          <a:lstStyle/>
          <a:p>
            <a:r>
              <a:rPr lang="en-GB" dirty="0"/>
              <a:t>The Education Commissioning Plan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E21565-736B-4955-9E88-D1E9B512DABB}"/>
              </a:ext>
            </a:extLst>
          </p:cNvPr>
          <p:cNvSpPr txBox="1"/>
          <p:nvPr/>
        </p:nvSpPr>
        <p:spPr>
          <a:xfrm>
            <a:off x="328612" y="2823319"/>
            <a:ext cx="848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Issues &amp; challenges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25DFBCC0-0251-497B-B901-46C9B3C05246}"/>
              </a:ext>
            </a:extLst>
          </p:cNvPr>
          <p:cNvSpPr txBox="1">
            <a:spLocks/>
          </p:cNvSpPr>
          <p:nvPr/>
        </p:nvSpPr>
        <p:spPr bwMode="auto">
          <a:xfrm>
            <a:off x="1007603" y="3573016"/>
            <a:ext cx="712879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98989"/>
                </a:solidFill>
              </a:rPr>
              <a:t>Keith Abbott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98989"/>
                </a:solidFill>
              </a:rPr>
              <a:t>Director, Education Planning &amp; Access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07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9671-C3EB-4F26-BF5E-AD8EE552A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FF9CDE-3099-4FC2-BBB4-95DACC96F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57023"/>
              </p:ext>
            </p:extLst>
          </p:nvPr>
        </p:nvGraphicFramePr>
        <p:xfrm>
          <a:off x="395536" y="908721"/>
          <a:ext cx="8352929" cy="3566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5930">
                  <a:extLst>
                    <a:ext uri="{9D8B030D-6E8A-4147-A177-3AD203B41FA5}">
                      <a16:colId xmlns:a16="http://schemas.microsoft.com/office/drawing/2014/main" val="4101507078"/>
                    </a:ext>
                  </a:extLst>
                </a:gridCol>
                <a:gridCol w="2167631">
                  <a:extLst>
                    <a:ext uri="{9D8B030D-6E8A-4147-A177-3AD203B41FA5}">
                      <a16:colId xmlns:a16="http://schemas.microsoft.com/office/drawing/2014/main" val="2368424082"/>
                    </a:ext>
                  </a:extLst>
                </a:gridCol>
                <a:gridCol w="2119684">
                  <a:extLst>
                    <a:ext uri="{9D8B030D-6E8A-4147-A177-3AD203B41FA5}">
                      <a16:colId xmlns:a16="http://schemas.microsoft.com/office/drawing/2014/main" val="2718907396"/>
                    </a:ext>
                  </a:extLst>
                </a:gridCol>
                <a:gridCol w="2119684">
                  <a:extLst>
                    <a:ext uri="{9D8B030D-6E8A-4147-A177-3AD203B41FA5}">
                      <a16:colId xmlns:a16="http://schemas.microsoft.com/office/drawing/2014/main" val="2221543562"/>
                    </a:ext>
                  </a:extLst>
                </a:gridCol>
              </a:tblGrid>
              <a:tr h="836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by 2018-19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by 2019-20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by 2020-21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between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2021-22 and 2023-24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31761911"/>
                  </a:ext>
                </a:extLst>
              </a:tr>
              <a:tr h="2155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Primary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1.1FE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 Year 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400 Year 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Primary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6.67FE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 Year 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22.3FE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330 Year 7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Primary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18.8FE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120 Year 7 places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Primary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43.4FE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33FE permanent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90 Year 7 places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980336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B8A8592-F258-435D-9398-175D6AFF9C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4679812"/>
            <a:ext cx="8948275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/>
            <a:r>
              <a:rPr lang="en-GB" altLang="en-US" sz="1600" dirty="0">
                <a:ea typeface="Times New Roman" panose="02020603050405020304" pitchFamily="18" charset="0"/>
              </a:rPr>
              <a:t>Total of 70FE* Primary places across the planned period, 60 temporary Year R places.</a:t>
            </a:r>
            <a:endParaRPr lang="en-GB" altLang="en-US" sz="1200" dirty="0"/>
          </a:p>
          <a:p>
            <a:pPr algn="l" defTabSz="685800"/>
            <a:r>
              <a:rPr lang="en-GB" altLang="en-US" sz="1600" dirty="0">
                <a:ea typeface="Times New Roman" panose="02020603050405020304" pitchFamily="18" charset="0"/>
              </a:rPr>
              <a:t>Total of 82FE* Secondary places across the planned period and 940 temporary Year 7 places.</a:t>
            </a:r>
            <a:endParaRPr lang="en-GB" altLang="en-US" sz="1200" dirty="0"/>
          </a:p>
          <a:p>
            <a:pPr algn="l" defTabSz="685800"/>
            <a:r>
              <a:rPr lang="en-GB" altLang="en-US" sz="1100" dirty="0">
                <a:ea typeface="Times New Roman" panose="02020603050405020304" pitchFamily="18" charset="0"/>
              </a:rPr>
              <a:t>*All figures rounded to the nearest 0.5FE</a:t>
            </a:r>
            <a:endParaRPr lang="en-GB" altLang="en-US" sz="1200" dirty="0"/>
          </a:p>
          <a:p>
            <a:pPr algn="l" defTabSz="685800"/>
            <a:endParaRPr lang="en-GB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17435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758057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Integration of Children’s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604" y="3573016"/>
            <a:ext cx="7128792" cy="194421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Sarah Hammond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Interim Director, Specialist Children’s Services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and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solidFill>
                  <a:srgbClr val="898989"/>
                </a:solidFill>
              </a:rPr>
              <a:t>Stuart</a:t>
            </a:r>
            <a:r>
              <a:rPr lang="en-GB" dirty="0"/>
              <a:t> Collins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Interim Director, Early Help and Preventative Services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451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6EE11-AD92-425C-ABE6-913930E76CD3}"/>
              </a:ext>
            </a:extLst>
          </p:cNvPr>
          <p:cNvCxnSpPr>
            <a:cxnSpLocks/>
          </p:cNvCxnSpPr>
          <p:nvPr/>
        </p:nvCxnSpPr>
        <p:spPr>
          <a:xfrm>
            <a:off x="4572000" y="1268760"/>
            <a:ext cx="0" cy="48889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704BA5-678D-4A15-8FC7-58A2516E7842}"/>
              </a:ext>
            </a:extLst>
          </p:cNvPr>
          <p:cNvCxnSpPr/>
          <p:nvPr/>
        </p:nvCxnSpPr>
        <p:spPr>
          <a:xfrm flipV="1">
            <a:off x="0" y="3637870"/>
            <a:ext cx="9148763" cy="381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67">
            <a:extLst>
              <a:ext uri="{FF2B5EF4-FFF2-40B4-BE49-F238E27FC236}">
                <a16:creationId xmlns:a16="http://schemas.microsoft.com/office/drawing/2014/main" id="{20120A67-EE3F-4118-A128-CB8FFD26F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1" y="1124744"/>
            <a:ext cx="3698515" cy="11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dirty="0">
                <a:solidFill>
                  <a:srgbClr val="C00000"/>
                </a:solidFill>
                <a:latin typeface="+mn-lt"/>
                <a:ea typeface="Calibri" pitchFamily="34" charset="0"/>
                <a:cs typeface="Arial" charset="0"/>
              </a:rPr>
              <a:t>Integrating Support Services for Adolescents at Risk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chemeClr val="accent1"/>
              </a:solidFill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84D9B6-6FBA-4F9D-8BAC-062BF2C561A3}"/>
              </a:ext>
            </a:extLst>
          </p:cNvPr>
          <p:cNvSpPr/>
          <p:nvPr/>
        </p:nvSpPr>
        <p:spPr>
          <a:xfrm>
            <a:off x="4731072" y="4563357"/>
            <a:ext cx="4239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Right assessment, right child, right time, right place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Manage step up and step down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Remove need for repeat assessments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Reduce re-referrals </a:t>
            </a: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5DA1158-0599-47D2-9B53-25B0CE85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04" y="3843596"/>
            <a:ext cx="35586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+mn-lt"/>
                <a:ea typeface="Calibri" pitchFamily="34" charset="0"/>
                <a:cs typeface="Arial" charset="0"/>
              </a:rPr>
              <a:t>Fostering Placement Stability</a:t>
            </a:r>
          </a:p>
        </p:txBody>
      </p:sp>
      <p:sp>
        <p:nvSpPr>
          <p:cNvPr id="15" name="Rectangle 67">
            <a:extLst>
              <a:ext uri="{FF2B5EF4-FFF2-40B4-BE49-F238E27FC236}">
                <a16:creationId xmlns:a16="http://schemas.microsoft.com/office/drawing/2014/main" id="{C6FEB2F7-5FAE-4585-B6C5-9DB394EEA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909" y="3836513"/>
            <a:ext cx="3768779" cy="7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dirty="0">
                <a:solidFill>
                  <a:srgbClr val="C00000"/>
                </a:solidFill>
                <a:latin typeface="+mn-lt"/>
                <a:ea typeface="Calibri" pitchFamily="34" charset="0"/>
                <a:cs typeface="Arial" charset="0"/>
              </a:rPr>
              <a:t>Integrated Early Help Unit and Social Work Team</a:t>
            </a:r>
          </a:p>
        </p:txBody>
      </p:sp>
      <p:sp>
        <p:nvSpPr>
          <p:cNvPr id="16" name="Rectangle 67">
            <a:extLst>
              <a:ext uri="{FF2B5EF4-FFF2-40B4-BE49-F238E27FC236}">
                <a16:creationId xmlns:a16="http://schemas.microsoft.com/office/drawing/2014/main" id="{AED90C6F-A354-4103-B479-A9EEF4B1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772" y="1124744"/>
            <a:ext cx="3810584" cy="11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dirty="0">
                <a:solidFill>
                  <a:srgbClr val="C00000"/>
                </a:solidFill>
                <a:latin typeface="+mn-lt"/>
                <a:ea typeface="Calibri" pitchFamily="34" charset="0"/>
                <a:cs typeface="Arial" charset="0"/>
              </a:rPr>
              <a:t>Develop Integrated Team Around High Needs Schools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chemeClr val="accent1"/>
              </a:solidFill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90491-C5DC-4C10-B258-F7BA9C992256}"/>
              </a:ext>
            </a:extLst>
          </p:cNvPr>
          <p:cNvSpPr/>
          <p:nvPr/>
        </p:nvSpPr>
        <p:spPr>
          <a:xfrm>
            <a:off x="272694" y="1888438"/>
            <a:ext cx="405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i="1" dirty="0">
                <a:latin typeface="+mn-lt"/>
              </a:rPr>
              <a:t>Reduce new adolescent entries to care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i="1" dirty="0">
                <a:latin typeface="+mn-lt"/>
              </a:rPr>
              <a:t>Increase numbers of adolescents staying with families and returning home earlier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i="1" dirty="0">
                <a:latin typeface="+mn-lt"/>
              </a:rPr>
              <a:t>Reduce adolescent remands to criminal justice system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24F186-A85D-4431-A264-5E8A23BBE344}"/>
              </a:ext>
            </a:extLst>
          </p:cNvPr>
          <p:cNvSpPr/>
          <p:nvPr/>
        </p:nvSpPr>
        <p:spPr>
          <a:xfrm>
            <a:off x="173069" y="4499773"/>
            <a:ext cx="4059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latin typeface="+mn-lt"/>
              </a:rPr>
              <a:t>Reduce frequency of placement moves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latin typeface="+mn-lt"/>
              </a:rPr>
              <a:t>Reduce use of high cost placements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latin typeface="+mn-lt"/>
              </a:rPr>
              <a:t>Improve use of outdoor education opportunities and youth hubs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E60C01-CD08-4F21-9A24-3CB52F3F2081}"/>
              </a:ext>
            </a:extLst>
          </p:cNvPr>
          <p:cNvSpPr/>
          <p:nvPr/>
        </p:nvSpPr>
        <p:spPr>
          <a:xfrm>
            <a:off x="4800722" y="1870168"/>
            <a:ext cx="4252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Ensure vulnerable children and young people get maximum benefit from universal services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Reduce the need for intensive services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Support schools to provide Early Help to pupils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i="1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D9A00E-61EB-4F75-96B1-8F7D9DCADF32}"/>
              </a:ext>
            </a:extLst>
          </p:cNvPr>
          <p:cNvGrpSpPr>
            <a:grpSpLocks noChangeAspect="1"/>
          </p:cNvGrpSpPr>
          <p:nvPr/>
        </p:nvGrpSpPr>
        <p:grpSpPr>
          <a:xfrm>
            <a:off x="119259" y="1126268"/>
            <a:ext cx="582136" cy="582136"/>
            <a:chOff x="1984375" y="3683000"/>
            <a:chExt cx="612775" cy="61277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929D9C-E100-454E-B817-E99471CC9D21}"/>
                </a:ext>
              </a:extLst>
            </p:cNvPr>
            <p:cNvSpPr/>
            <p:nvPr/>
          </p:nvSpPr>
          <p:spPr bwMode="auto">
            <a:xfrm>
              <a:off x="1984375" y="3683000"/>
              <a:ext cx="612775" cy="61277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882D2D-B03F-4FE7-A637-74DDE0958A72}"/>
                </a:ext>
              </a:extLst>
            </p:cNvPr>
            <p:cNvGrpSpPr/>
            <p:nvPr/>
          </p:nvGrpSpPr>
          <p:grpSpPr bwMode="auto">
            <a:xfrm>
              <a:off x="2149556" y="3790660"/>
              <a:ext cx="282412" cy="396843"/>
              <a:chOff x="10499725" y="2767013"/>
              <a:chExt cx="903288" cy="1268412"/>
            </a:xfrm>
            <a:solidFill>
              <a:schemeClr val="bg1"/>
            </a:solidFill>
            <a:effectLst/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344A5B42-6C18-4C50-9C1C-CF14F3A97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9725" y="2767013"/>
                <a:ext cx="903288" cy="898525"/>
              </a:xfrm>
              <a:custGeom>
                <a:avLst/>
                <a:gdLst>
                  <a:gd name="T0" fmla="*/ 68 w 136"/>
                  <a:gd name="T1" fmla="*/ 0 h 136"/>
                  <a:gd name="T2" fmla="*/ 0 w 136"/>
                  <a:gd name="T3" fmla="*/ 68 h 136"/>
                  <a:gd name="T4" fmla="*/ 64 w 136"/>
                  <a:gd name="T5" fmla="*/ 136 h 136"/>
                  <a:gd name="T6" fmla="*/ 64 w 136"/>
                  <a:gd name="T7" fmla="*/ 102 h 136"/>
                  <a:gd name="T8" fmla="*/ 59 w 136"/>
                  <a:gd name="T9" fmla="*/ 107 h 136"/>
                  <a:gd name="T10" fmla="*/ 53 w 136"/>
                  <a:gd name="T11" fmla="*/ 107 h 136"/>
                  <a:gd name="T12" fmla="*/ 41 w 136"/>
                  <a:gd name="T13" fmla="*/ 95 h 136"/>
                  <a:gd name="T14" fmla="*/ 41 w 136"/>
                  <a:gd name="T15" fmla="*/ 89 h 136"/>
                  <a:gd name="T16" fmla="*/ 47 w 136"/>
                  <a:gd name="T17" fmla="*/ 89 h 136"/>
                  <a:gd name="T18" fmla="*/ 56 w 136"/>
                  <a:gd name="T19" fmla="*/ 98 h 136"/>
                  <a:gd name="T20" fmla="*/ 65 w 136"/>
                  <a:gd name="T21" fmla="*/ 89 h 136"/>
                  <a:gd name="T22" fmla="*/ 66 w 136"/>
                  <a:gd name="T23" fmla="*/ 88 h 136"/>
                  <a:gd name="T24" fmla="*/ 70 w 136"/>
                  <a:gd name="T25" fmla="*/ 88 h 136"/>
                  <a:gd name="T26" fmla="*/ 71 w 136"/>
                  <a:gd name="T27" fmla="*/ 89 h 136"/>
                  <a:gd name="T28" fmla="*/ 80 w 136"/>
                  <a:gd name="T29" fmla="*/ 98 h 136"/>
                  <a:gd name="T30" fmla="*/ 89 w 136"/>
                  <a:gd name="T31" fmla="*/ 89 h 136"/>
                  <a:gd name="T32" fmla="*/ 95 w 136"/>
                  <a:gd name="T33" fmla="*/ 89 h 136"/>
                  <a:gd name="T34" fmla="*/ 95 w 136"/>
                  <a:gd name="T35" fmla="*/ 95 h 136"/>
                  <a:gd name="T36" fmla="*/ 83 w 136"/>
                  <a:gd name="T37" fmla="*/ 107 h 136"/>
                  <a:gd name="T38" fmla="*/ 80 w 136"/>
                  <a:gd name="T39" fmla="*/ 108 h 136"/>
                  <a:gd name="T40" fmla="*/ 77 w 136"/>
                  <a:gd name="T41" fmla="*/ 107 h 136"/>
                  <a:gd name="T42" fmla="*/ 72 w 136"/>
                  <a:gd name="T43" fmla="*/ 102 h 136"/>
                  <a:gd name="T44" fmla="*/ 72 w 136"/>
                  <a:gd name="T45" fmla="*/ 136 h 136"/>
                  <a:gd name="T46" fmla="*/ 136 w 136"/>
                  <a:gd name="T47" fmla="*/ 68 h 136"/>
                  <a:gd name="T48" fmla="*/ 68 w 136"/>
                  <a:gd name="T4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36">
                    <a:moveTo>
                      <a:pt x="68" y="0"/>
                    </a:moveTo>
                    <a:cubicBezTo>
                      <a:pt x="31" y="0"/>
                      <a:pt x="0" y="31"/>
                      <a:pt x="0" y="68"/>
                    </a:cubicBezTo>
                    <a:cubicBezTo>
                      <a:pt x="0" y="104"/>
                      <a:pt x="28" y="134"/>
                      <a:pt x="64" y="136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7" y="108"/>
                      <a:pt x="55" y="108"/>
                      <a:pt x="53" y="107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0" y="93"/>
                      <a:pt x="40" y="91"/>
                      <a:pt x="41" y="89"/>
                    </a:cubicBezTo>
                    <a:cubicBezTo>
                      <a:pt x="43" y="88"/>
                      <a:pt x="45" y="88"/>
                      <a:pt x="47" y="89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6" y="89"/>
                      <a:pt x="66" y="89"/>
                      <a:pt x="66" y="88"/>
                    </a:cubicBezTo>
                    <a:cubicBezTo>
                      <a:pt x="67" y="88"/>
                      <a:pt x="69" y="88"/>
                      <a:pt x="70" y="88"/>
                    </a:cubicBezTo>
                    <a:cubicBezTo>
                      <a:pt x="70" y="89"/>
                      <a:pt x="70" y="89"/>
                      <a:pt x="71" y="89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8"/>
                      <a:pt x="93" y="88"/>
                      <a:pt x="95" y="89"/>
                    </a:cubicBezTo>
                    <a:cubicBezTo>
                      <a:pt x="96" y="91"/>
                      <a:pt x="96" y="93"/>
                      <a:pt x="95" y="95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2" y="108"/>
                      <a:pt x="81" y="108"/>
                      <a:pt x="80" y="108"/>
                    </a:cubicBezTo>
                    <a:cubicBezTo>
                      <a:pt x="79" y="108"/>
                      <a:pt x="78" y="108"/>
                      <a:pt x="77" y="107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108" y="134"/>
                      <a:pt x="136" y="104"/>
                      <a:pt x="136" y="68"/>
                    </a:cubicBezTo>
                    <a:cubicBezTo>
                      <a:pt x="136" y="31"/>
                      <a:pt x="105" y="0"/>
                      <a:pt x="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D9F40009-0355-437A-A8A1-F4DF2877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717925"/>
                <a:ext cx="319088" cy="53975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5A863802-1EDF-4C8E-BB9D-16E6E78CC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824288"/>
                <a:ext cx="319088" cy="52387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CC0A212F-8297-4291-BA50-FCE44DB62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929063"/>
                <a:ext cx="319088" cy="106362"/>
              </a:xfrm>
              <a:custGeom>
                <a:avLst/>
                <a:gdLst>
                  <a:gd name="T0" fmla="*/ 44 w 48"/>
                  <a:gd name="T1" fmla="*/ 0 h 16"/>
                  <a:gd name="T2" fmla="*/ 4 w 48"/>
                  <a:gd name="T3" fmla="*/ 0 h 16"/>
                  <a:gd name="T4" fmla="*/ 0 w 48"/>
                  <a:gd name="T5" fmla="*/ 4 h 16"/>
                  <a:gd name="T6" fmla="*/ 4 w 48"/>
                  <a:gd name="T7" fmla="*/ 8 h 16"/>
                  <a:gd name="T8" fmla="*/ 20 w 48"/>
                  <a:gd name="T9" fmla="*/ 8 h 16"/>
                  <a:gd name="T10" fmla="*/ 20 w 48"/>
                  <a:gd name="T11" fmla="*/ 12 h 16"/>
                  <a:gd name="T12" fmla="*/ 24 w 48"/>
                  <a:gd name="T13" fmla="*/ 16 h 16"/>
                  <a:gd name="T14" fmla="*/ 28 w 48"/>
                  <a:gd name="T15" fmla="*/ 12 h 16"/>
                  <a:gd name="T16" fmla="*/ 28 w 48"/>
                  <a:gd name="T17" fmla="*/ 8 h 16"/>
                  <a:gd name="T18" fmla="*/ 44 w 48"/>
                  <a:gd name="T19" fmla="*/ 8 h 16"/>
                  <a:gd name="T20" fmla="*/ 48 w 48"/>
                  <a:gd name="T21" fmla="*/ 4 h 16"/>
                  <a:gd name="T22" fmla="*/ 44 w 4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16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22" y="16"/>
                      <a:pt x="24" y="16"/>
                    </a:cubicBezTo>
                    <a:cubicBezTo>
                      <a:pt x="26" y="16"/>
                      <a:pt x="28" y="14"/>
                      <a:pt x="28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EA4B84-8408-4174-B416-459DE62D8097}"/>
              </a:ext>
            </a:extLst>
          </p:cNvPr>
          <p:cNvGrpSpPr>
            <a:grpSpLocks noChangeAspect="1"/>
          </p:cNvGrpSpPr>
          <p:nvPr/>
        </p:nvGrpSpPr>
        <p:grpSpPr>
          <a:xfrm>
            <a:off x="4702773" y="1127791"/>
            <a:ext cx="582136" cy="582136"/>
            <a:chOff x="1984375" y="3683000"/>
            <a:chExt cx="612775" cy="6127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D74BA05-ACFE-420B-B0AD-FA428B4CFFC1}"/>
                </a:ext>
              </a:extLst>
            </p:cNvPr>
            <p:cNvSpPr/>
            <p:nvPr/>
          </p:nvSpPr>
          <p:spPr bwMode="auto">
            <a:xfrm>
              <a:off x="1984375" y="3683000"/>
              <a:ext cx="612775" cy="61277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E72A8D-2B42-4B5E-B804-E70AD1728AAF}"/>
                </a:ext>
              </a:extLst>
            </p:cNvPr>
            <p:cNvGrpSpPr/>
            <p:nvPr/>
          </p:nvGrpSpPr>
          <p:grpSpPr bwMode="auto">
            <a:xfrm>
              <a:off x="2149556" y="3790660"/>
              <a:ext cx="282412" cy="396843"/>
              <a:chOff x="10499725" y="2767013"/>
              <a:chExt cx="903288" cy="1268412"/>
            </a:xfrm>
            <a:solidFill>
              <a:schemeClr val="bg1"/>
            </a:solidFill>
            <a:effectLst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72725B06-ECDE-4B03-9EEE-9EC53B965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9725" y="2767013"/>
                <a:ext cx="903288" cy="898525"/>
              </a:xfrm>
              <a:custGeom>
                <a:avLst/>
                <a:gdLst>
                  <a:gd name="T0" fmla="*/ 68 w 136"/>
                  <a:gd name="T1" fmla="*/ 0 h 136"/>
                  <a:gd name="T2" fmla="*/ 0 w 136"/>
                  <a:gd name="T3" fmla="*/ 68 h 136"/>
                  <a:gd name="T4" fmla="*/ 64 w 136"/>
                  <a:gd name="T5" fmla="*/ 136 h 136"/>
                  <a:gd name="T6" fmla="*/ 64 w 136"/>
                  <a:gd name="T7" fmla="*/ 102 h 136"/>
                  <a:gd name="T8" fmla="*/ 59 w 136"/>
                  <a:gd name="T9" fmla="*/ 107 h 136"/>
                  <a:gd name="T10" fmla="*/ 53 w 136"/>
                  <a:gd name="T11" fmla="*/ 107 h 136"/>
                  <a:gd name="T12" fmla="*/ 41 w 136"/>
                  <a:gd name="T13" fmla="*/ 95 h 136"/>
                  <a:gd name="T14" fmla="*/ 41 w 136"/>
                  <a:gd name="T15" fmla="*/ 89 h 136"/>
                  <a:gd name="T16" fmla="*/ 47 w 136"/>
                  <a:gd name="T17" fmla="*/ 89 h 136"/>
                  <a:gd name="T18" fmla="*/ 56 w 136"/>
                  <a:gd name="T19" fmla="*/ 98 h 136"/>
                  <a:gd name="T20" fmla="*/ 65 w 136"/>
                  <a:gd name="T21" fmla="*/ 89 h 136"/>
                  <a:gd name="T22" fmla="*/ 66 w 136"/>
                  <a:gd name="T23" fmla="*/ 88 h 136"/>
                  <a:gd name="T24" fmla="*/ 70 w 136"/>
                  <a:gd name="T25" fmla="*/ 88 h 136"/>
                  <a:gd name="T26" fmla="*/ 71 w 136"/>
                  <a:gd name="T27" fmla="*/ 89 h 136"/>
                  <a:gd name="T28" fmla="*/ 80 w 136"/>
                  <a:gd name="T29" fmla="*/ 98 h 136"/>
                  <a:gd name="T30" fmla="*/ 89 w 136"/>
                  <a:gd name="T31" fmla="*/ 89 h 136"/>
                  <a:gd name="T32" fmla="*/ 95 w 136"/>
                  <a:gd name="T33" fmla="*/ 89 h 136"/>
                  <a:gd name="T34" fmla="*/ 95 w 136"/>
                  <a:gd name="T35" fmla="*/ 95 h 136"/>
                  <a:gd name="T36" fmla="*/ 83 w 136"/>
                  <a:gd name="T37" fmla="*/ 107 h 136"/>
                  <a:gd name="T38" fmla="*/ 80 w 136"/>
                  <a:gd name="T39" fmla="*/ 108 h 136"/>
                  <a:gd name="T40" fmla="*/ 77 w 136"/>
                  <a:gd name="T41" fmla="*/ 107 h 136"/>
                  <a:gd name="T42" fmla="*/ 72 w 136"/>
                  <a:gd name="T43" fmla="*/ 102 h 136"/>
                  <a:gd name="T44" fmla="*/ 72 w 136"/>
                  <a:gd name="T45" fmla="*/ 136 h 136"/>
                  <a:gd name="T46" fmla="*/ 136 w 136"/>
                  <a:gd name="T47" fmla="*/ 68 h 136"/>
                  <a:gd name="T48" fmla="*/ 68 w 136"/>
                  <a:gd name="T4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36">
                    <a:moveTo>
                      <a:pt x="68" y="0"/>
                    </a:moveTo>
                    <a:cubicBezTo>
                      <a:pt x="31" y="0"/>
                      <a:pt x="0" y="31"/>
                      <a:pt x="0" y="68"/>
                    </a:cubicBezTo>
                    <a:cubicBezTo>
                      <a:pt x="0" y="104"/>
                      <a:pt x="28" y="134"/>
                      <a:pt x="64" y="136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7" y="108"/>
                      <a:pt x="55" y="108"/>
                      <a:pt x="53" y="107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0" y="93"/>
                      <a:pt x="40" y="91"/>
                      <a:pt x="41" y="89"/>
                    </a:cubicBezTo>
                    <a:cubicBezTo>
                      <a:pt x="43" y="88"/>
                      <a:pt x="45" y="88"/>
                      <a:pt x="47" y="89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6" y="89"/>
                      <a:pt x="66" y="89"/>
                      <a:pt x="66" y="88"/>
                    </a:cubicBezTo>
                    <a:cubicBezTo>
                      <a:pt x="67" y="88"/>
                      <a:pt x="69" y="88"/>
                      <a:pt x="70" y="88"/>
                    </a:cubicBezTo>
                    <a:cubicBezTo>
                      <a:pt x="70" y="89"/>
                      <a:pt x="70" y="89"/>
                      <a:pt x="71" y="89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8"/>
                      <a:pt x="93" y="88"/>
                      <a:pt x="95" y="89"/>
                    </a:cubicBezTo>
                    <a:cubicBezTo>
                      <a:pt x="96" y="91"/>
                      <a:pt x="96" y="93"/>
                      <a:pt x="95" y="95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2" y="108"/>
                      <a:pt x="81" y="108"/>
                      <a:pt x="80" y="108"/>
                    </a:cubicBezTo>
                    <a:cubicBezTo>
                      <a:pt x="79" y="108"/>
                      <a:pt x="78" y="108"/>
                      <a:pt x="77" y="107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108" y="134"/>
                      <a:pt x="136" y="104"/>
                      <a:pt x="136" y="68"/>
                    </a:cubicBezTo>
                    <a:cubicBezTo>
                      <a:pt x="136" y="31"/>
                      <a:pt x="105" y="0"/>
                      <a:pt x="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DEE781B3-735B-4DDA-B63C-0A318E2F5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717925"/>
                <a:ext cx="319088" cy="53975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6DB79728-E734-4B4E-A53B-4FD76D38E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824288"/>
                <a:ext cx="319088" cy="52387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B2EA38B4-5338-4423-9CD0-078C7CF12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929063"/>
                <a:ext cx="319088" cy="106362"/>
              </a:xfrm>
              <a:custGeom>
                <a:avLst/>
                <a:gdLst>
                  <a:gd name="T0" fmla="*/ 44 w 48"/>
                  <a:gd name="T1" fmla="*/ 0 h 16"/>
                  <a:gd name="T2" fmla="*/ 4 w 48"/>
                  <a:gd name="T3" fmla="*/ 0 h 16"/>
                  <a:gd name="T4" fmla="*/ 0 w 48"/>
                  <a:gd name="T5" fmla="*/ 4 h 16"/>
                  <a:gd name="T6" fmla="*/ 4 w 48"/>
                  <a:gd name="T7" fmla="*/ 8 h 16"/>
                  <a:gd name="T8" fmla="*/ 20 w 48"/>
                  <a:gd name="T9" fmla="*/ 8 h 16"/>
                  <a:gd name="T10" fmla="*/ 20 w 48"/>
                  <a:gd name="T11" fmla="*/ 12 h 16"/>
                  <a:gd name="T12" fmla="*/ 24 w 48"/>
                  <a:gd name="T13" fmla="*/ 16 h 16"/>
                  <a:gd name="T14" fmla="*/ 28 w 48"/>
                  <a:gd name="T15" fmla="*/ 12 h 16"/>
                  <a:gd name="T16" fmla="*/ 28 w 48"/>
                  <a:gd name="T17" fmla="*/ 8 h 16"/>
                  <a:gd name="T18" fmla="*/ 44 w 48"/>
                  <a:gd name="T19" fmla="*/ 8 h 16"/>
                  <a:gd name="T20" fmla="*/ 48 w 48"/>
                  <a:gd name="T21" fmla="*/ 4 h 16"/>
                  <a:gd name="T22" fmla="*/ 44 w 4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16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22" y="16"/>
                      <a:pt x="24" y="16"/>
                    </a:cubicBezTo>
                    <a:cubicBezTo>
                      <a:pt x="26" y="16"/>
                      <a:pt x="28" y="14"/>
                      <a:pt x="28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EDE6A0-BC05-4863-B8F5-6CFA8BA5D949}"/>
              </a:ext>
            </a:extLst>
          </p:cNvPr>
          <p:cNvGrpSpPr>
            <a:grpSpLocks noChangeAspect="1"/>
          </p:cNvGrpSpPr>
          <p:nvPr/>
        </p:nvGrpSpPr>
        <p:grpSpPr>
          <a:xfrm>
            <a:off x="71871" y="3778400"/>
            <a:ext cx="582136" cy="582136"/>
            <a:chOff x="1984375" y="3683000"/>
            <a:chExt cx="612775" cy="61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910E18C-838A-401B-A211-7A72642F3672}"/>
                </a:ext>
              </a:extLst>
            </p:cNvPr>
            <p:cNvSpPr/>
            <p:nvPr/>
          </p:nvSpPr>
          <p:spPr bwMode="auto">
            <a:xfrm>
              <a:off x="1984375" y="3683000"/>
              <a:ext cx="612775" cy="61277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068460E-D5AD-40AC-AE00-60249A41E2E5}"/>
                </a:ext>
              </a:extLst>
            </p:cNvPr>
            <p:cNvGrpSpPr/>
            <p:nvPr/>
          </p:nvGrpSpPr>
          <p:grpSpPr bwMode="auto">
            <a:xfrm>
              <a:off x="2149556" y="3790660"/>
              <a:ext cx="282412" cy="396843"/>
              <a:chOff x="10499725" y="2767013"/>
              <a:chExt cx="903288" cy="1268412"/>
            </a:xfrm>
            <a:solidFill>
              <a:schemeClr val="bg1"/>
            </a:solidFill>
            <a:effectLst/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78EBE997-9C70-4533-A478-4E29E380C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9725" y="2767013"/>
                <a:ext cx="903288" cy="898525"/>
              </a:xfrm>
              <a:custGeom>
                <a:avLst/>
                <a:gdLst>
                  <a:gd name="T0" fmla="*/ 68 w 136"/>
                  <a:gd name="T1" fmla="*/ 0 h 136"/>
                  <a:gd name="T2" fmla="*/ 0 w 136"/>
                  <a:gd name="T3" fmla="*/ 68 h 136"/>
                  <a:gd name="T4" fmla="*/ 64 w 136"/>
                  <a:gd name="T5" fmla="*/ 136 h 136"/>
                  <a:gd name="T6" fmla="*/ 64 w 136"/>
                  <a:gd name="T7" fmla="*/ 102 h 136"/>
                  <a:gd name="T8" fmla="*/ 59 w 136"/>
                  <a:gd name="T9" fmla="*/ 107 h 136"/>
                  <a:gd name="T10" fmla="*/ 53 w 136"/>
                  <a:gd name="T11" fmla="*/ 107 h 136"/>
                  <a:gd name="T12" fmla="*/ 41 w 136"/>
                  <a:gd name="T13" fmla="*/ 95 h 136"/>
                  <a:gd name="T14" fmla="*/ 41 w 136"/>
                  <a:gd name="T15" fmla="*/ 89 h 136"/>
                  <a:gd name="T16" fmla="*/ 47 w 136"/>
                  <a:gd name="T17" fmla="*/ 89 h 136"/>
                  <a:gd name="T18" fmla="*/ 56 w 136"/>
                  <a:gd name="T19" fmla="*/ 98 h 136"/>
                  <a:gd name="T20" fmla="*/ 65 w 136"/>
                  <a:gd name="T21" fmla="*/ 89 h 136"/>
                  <a:gd name="T22" fmla="*/ 66 w 136"/>
                  <a:gd name="T23" fmla="*/ 88 h 136"/>
                  <a:gd name="T24" fmla="*/ 70 w 136"/>
                  <a:gd name="T25" fmla="*/ 88 h 136"/>
                  <a:gd name="T26" fmla="*/ 71 w 136"/>
                  <a:gd name="T27" fmla="*/ 89 h 136"/>
                  <a:gd name="T28" fmla="*/ 80 w 136"/>
                  <a:gd name="T29" fmla="*/ 98 h 136"/>
                  <a:gd name="T30" fmla="*/ 89 w 136"/>
                  <a:gd name="T31" fmla="*/ 89 h 136"/>
                  <a:gd name="T32" fmla="*/ 95 w 136"/>
                  <a:gd name="T33" fmla="*/ 89 h 136"/>
                  <a:gd name="T34" fmla="*/ 95 w 136"/>
                  <a:gd name="T35" fmla="*/ 95 h 136"/>
                  <a:gd name="T36" fmla="*/ 83 w 136"/>
                  <a:gd name="T37" fmla="*/ 107 h 136"/>
                  <a:gd name="T38" fmla="*/ 80 w 136"/>
                  <a:gd name="T39" fmla="*/ 108 h 136"/>
                  <a:gd name="T40" fmla="*/ 77 w 136"/>
                  <a:gd name="T41" fmla="*/ 107 h 136"/>
                  <a:gd name="T42" fmla="*/ 72 w 136"/>
                  <a:gd name="T43" fmla="*/ 102 h 136"/>
                  <a:gd name="T44" fmla="*/ 72 w 136"/>
                  <a:gd name="T45" fmla="*/ 136 h 136"/>
                  <a:gd name="T46" fmla="*/ 136 w 136"/>
                  <a:gd name="T47" fmla="*/ 68 h 136"/>
                  <a:gd name="T48" fmla="*/ 68 w 136"/>
                  <a:gd name="T4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36">
                    <a:moveTo>
                      <a:pt x="68" y="0"/>
                    </a:moveTo>
                    <a:cubicBezTo>
                      <a:pt x="31" y="0"/>
                      <a:pt x="0" y="31"/>
                      <a:pt x="0" y="68"/>
                    </a:cubicBezTo>
                    <a:cubicBezTo>
                      <a:pt x="0" y="104"/>
                      <a:pt x="28" y="134"/>
                      <a:pt x="64" y="136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7" y="108"/>
                      <a:pt x="55" y="108"/>
                      <a:pt x="53" y="107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0" y="93"/>
                      <a:pt x="40" y="91"/>
                      <a:pt x="41" y="89"/>
                    </a:cubicBezTo>
                    <a:cubicBezTo>
                      <a:pt x="43" y="88"/>
                      <a:pt x="45" y="88"/>
                      <a:pt x="47" y="89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6" y="89"/>
                      <a:pt x="66" y="89"/>
                      <a:pt x="66" y="88"/>
                    </a:cubicBezTo>
                    <a:cubicBezTo>
                      <a:pt x="67" y="88"/>
                      <a:pt x="69" y="88"/>
                      <a:pt x="70" y="88"/>
                    </a:cubicBezTo>
                    <a:cubicBezTo>
                      <a:pt x="70" y="89"/>
                      <a:pt x="70" y="89"/>
                      <a:pt x="71" y="89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8"/>
                      <a:pt x="93" y="88"/>
                      <a:pt x="95" y="89"/>
                    </a:cubicBezTo>
                    <a:cubicBezTo>
                      <a:pt x="96" y="91"/>
                      <a:pt x="96" y="93"/>
                      <a:pt x="95" y="95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2" y="108"/>
                      <a:pt x="81" y="108"/>
                      <a:pt x="80" y="108"/>
                    </a:cubicBezTo>
                    <a:cubicBezTo>
                      <a:pt x="79" y="108"/>
                      <a:pt x="78" y="108"/>
                      <a:pt x="77" y="107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108" y="134"/>
                      <a:pt x="136" y="104"/>
                      <a:pt x="136" y="68"/>
                    </a:cubicBezTo>
                    <a:cubicBezTo>
                      <a:pt x="136" y="31"/>
                      <a:pt x="105" y="0"/>
                      <a:pt x="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A21B5914-5160-4E8B-8E92-F1F4D7B65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717925"/>
                <a:ext cx="319088" cy="53975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6A7F0E5D-3EAC-43CB-8D31-7B7D99417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824288"/>
                <a:ext cx="319088" cy="52387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3344A837-14DA-4E0A-B768-A38824E98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929063"/>
                <a:ext cx="319088" cy="106362"/>
              </a:xfrm>
              <a:custGeom>
                <a:avLst/>
                <a:gdLst>
                  <a:gd name="T0" fmla="*/ 44 w 48"/>
                  <a:gd name="T1" fmla="*/ 0 h 16"/>
                  <a:gd name="T2" fmla="*/ 4 w 48"/>
                  <a:gd name="T3" fmla="*/ 0 h 16"/>
                  <a:gd name="T4" fmla="*/ 0 w 48"/>
                  <a:gd name="T5" fmla="*/ 4 h 16"/>
                  <a:gd name="T6" fmla="*/ 4 w 48"/>
                  <a:gd name="T7" fmla="*/ 8 h 16"/>
                  <a:gd name="T8" fmla="*/ 20 w 48"/>
                  <a:gd name="T9" fmla="*/ 8 h 16"/>
                  <a:gd name="T10" fmla="*/ 20 w 48"/>
                  <a:gd name="T11" fmla="*/ 12 h 16"/>
                  <a:gd name="T12" fmla="*/ 24 w 48"/>
                  <a:gd name="T13" fmla="*/ 16 h 16"/>
                  <a:gd name="T14" fmla="*/ 28 w 48"/>
                  <a:gd name="T15" fmla="*/ 12 h 16"/>
                  <a:gd name="T16" fmla="*/ 28 w 48"/>
                  <a:gd name="T17" fmla="*/ 8 h 16"/>
                  <a:gd name="T18" fmla="*/ 44 w 48"/>
                  <a:gd name="T19" fmla="*/ 8 h 16"/>
                  <a:gd name="T20" fmla="*/ 48 w 48"/>
                  <a:gd name="T21" fmla="*/ 4 h 16"/>
                  <a:gd name="T22" fmla="*/ 44 w 4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16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22" y="16"/>
                      <a:pt x="24" y="16"/>
                    </a:cubicBezTo>
                    <a:cubicBezTo>
                      <a:pt x="26" y="16"/>
                      <a:pt x="28" y="14"/>
                      <a:pt x="28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7F7539-24CE-4850-8F14-2C7F3B9BE76A}"/>
              </a:ext>
            </a:extLst>
          </p:cNvPr>
          <p:cNvGrpSpPr>
            <a:grpSpLocks noChangeAspect="1"/>
          </p:cNvGrpSpPr>
          <p:nvPr/>
        </p:nvGrpSpPr>
        <p:grpSpPr>
          <a:xfrm>
            <a:off x="4655385" y="3796458"/>
            <a:ext cx="582136" cy="582136"/>
            <a:chOff x="1984375" y="3683000"/>
            <a:chExt cx="612775" cy="61277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9ADF166-F230-448A-BF51-410BE210D0BC}"/>
                </a:ext>
              </a:extLst>
            </p:cNvPr>
            <p:cNvSpPr/>
            <p:nvPr/>
          </p:nvSpPr>
          <p:spPr bwMode="auto">
            <a:xfrm>
              <a:off x="1984375" y="3683000"/>
              <a:ext cx="612775" cy="61277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4B8383-FF9B-48A4-984B-48648E088313}"/>
                </a:ext>
              </a:extLst>
            </p:cNvPr>
            <p:cNvGrpSpPr/>
            <p:nvPr/>
          </p:nvGrpSpPr>
          <p:grpSpPr bwMode="auto">
            <a:xfrm>
              <a:off x="2149556" y="3790660"/>
              <a:ext cx="282412" cy="396843"/>
              <a:chOff x="10499725" y="2767013"/>
              <a:chExt cx="903288" cy="1268412"/>
            </a:xfrm>
            <a:solidFill>
              <a:schemeClr val="bg1"/>
            </a:solidFill>
            <a:effectLst/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0246D90-5344-4642-AA49-7A189FB98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9725" y="2767013"/>
                <a:ext cx="903288" cy="898525"/>
              </a:xfrm>
              <a:custGeom>
                <a:avLst/>
                <a:gdLst>
                  <a:gd name="T0" fmla="*/ 68 w 136"/>
                  <a:gd name="T1" fmla="*/ 0 h 136"/>
                  <a:gd name="T2" fmla="*/ 0 w 136"/>
                  <a:gd name="T3" fmla="*/ 68 h 136"/>
                  <a:gd name="T4" fmla="*/ 64 w 136"/>
                  <a:gd name="T5" fmla="*/ 136 h 136"/>
                  <a:gd name="T6" fmla="*/ 64 w 136"/>
                  <a:gd name="T7" fmla="*/ 102 h 136"/>
                  <a:gd name="T8" fmla="*/ 59 w 136"/>
                  <a:gd name="T9" fmla="*/ 107 h 136"/>
                  <a:gd name="T10" fmla="*/ 53 w 136"/>
                  <a:gd name="T11" fmla="*/ 107 h 136"/>
                  <a:gd name="T12" fmla="*/ 41 w 136"/>
                  <a:gd name="T13" fmla="*/ 95 h 136"/>
                  <a:gd name="T14" fmla="*/ 41 w 136"/>
                  <a:gd name="T15" fmla="*/ 89 h 136"/>
                  <a:gd name="T16" fmla="*/ 47 w 136"/>
                  <a:gd name="T17" fmla="*/ 89 h 136"/>
                  <a:gd name="T18" fmla="*/ 56 w 136"/>
                  <a:gd name="T19" fmla="*/ 98 h 136"/>
                  <a:gd name="T20" fmla="*/ 65 w 136"/>
                  <a:gd name="T21" fmla="*/ 89 h 136"/>
                  <a:gd name="T22" fmla="*/ 66 w 136"/>
                  <a:gd name="T23" fmla="*/ 88 h 136"/>
                  <a:gd name="T24" fmla="*/ 70 w 136"/>
                  <a:gd name="T25" fmla="*/ 88 h 136"/>
                  <a:gd name="T26" fmla="*/ 71 w 136"/>
                  <a:gd name="T27" fmla="*/ 89 h 136"/>
                  <a:gd name="T28" fmla="*/ 80 w 136"/>
                  <a:gd name="T29" fmla="*/ 98 h 136"/>
                  <a:gd name="T30" fmla="*/ 89 w 136"/>
                  <a:gd name="T31" fmla="*/ 89 h 136"/>
                  <a:gd name="T32" fmla="*/ 95 w 136"/>
                  <a:gd name="T33" fmla="*/ 89 h 136"/>
                  <a:gd name="T34" fmla="*/ 95 w 136"/>
                  <a:gd name="T35" fmla="*/ 95 h 136"/>
                  <a:gd name="T36" fmla="*/ 83 w 136"/>
                  <a:gd name="T37" fmla="*/ 107 h 136"/>
                  <a:gd name="T38" fmla="*/ 80 w 136"/>
                  <a:gd name="T39" fmla="*/ 108 h 136"/>
                  <a:gd name="T40" fmla="*/ 77 w 136"/>
                  <a:gd name="T41" fmla="*/ 107 h 136"/>
                  <a:gd name="T42" fmla="*/ 72 w 136"/>
                  <a:gd name="T43" fmla="*/ 102 h 136"/>
                  <a:gd name="T44" fmla="*/ 72 w 136"/>
                  <a:gd name="T45" fmla="*/ 136 h 136"/>
                  <a:gd name="T46" fmla="*/ 136 w 136"/>
                  <a:gd name="T47" fmla="*/ 68 h 136"/>
                  <a:gd name="T48" fmla="*/ 68 w 136"/>
                  <a:gd name="T4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36">
                    <a:moveTo>
                      <a:pt x="68" y="0"/>
                    </a:moveTo>
                    <a:cubicBezTo>
                      <a:pt x="31" y="0"/>
                      <a:pt x="0" y="31"/>
                      <a:pt x="0" y="68"/>
                    </a:cubicBezTo>
                    <a:cubicBezTo>
                      <a:pt x="0" y="104"/>
                      <a:pt x="28" y="134"/>
                      <a:pt x="64" y="136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7" y="108"/>
                      <a:pt x="55" y="108"/>
                      <a:pt x="53" y="107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0" y="93"/>
                      <a:pt x="40" y="91"/>
                      <a:pt x="41" y="89"/>
                    </a:cubicBezTo>
                    <a:cubicBezTo>
                      <a:pt x="43" y="88"/>
                      <a:pt x="45" y="88"/>
                      <a:pt x="47" y="89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6" y="89"/>
                      <a:pt x="66" y="89"/>
                      <a:pt x="66" y="88"/>
                    </a:cubicBezTo>
                    <a:cubicBezTo>
                      <a:pt x="67" y="88"/>
                      <a:pt x="69" y="88"/>
                      <a:pt x="70" y="88"/>
                    </a:cubicBezTo>
                    <a:cubicBezTo>
                      <a:pt x="70" y="89"/>
                      <a:pt x="70" y="89"/>
                      <a:pt x="71" y="89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8"/>
                      <a:pt x="93" y="88"/>
                      <a:pt x="95" y="89"/>
                    </a:cubicBezTo>
                    <a:cubicBezTo>
                      <a:pt x="96" y="91"/>
                      <a:pt x="96" y="93"/>
                      <a:pt x="95" y="95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2" y="108"/>
                      <a:pt x="81" y="108"/>
                      <a:pt x="80" y="108"/>
                    </a:cubicBezTo>
                    <a:cubicBezTo>
                      <a:pt x="79" y="108"/>
                      <a:pt x="78" y="108"/>
                      <a:pt x="77" y="107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108" y="134"/>
                      <a:pt x="136" y="104"/>
                      <a:pt x="136" y="68"/>
                    </a:cubicBezTo>
                    <a:cubicBezTo>
                      <a:pt x="136" y="31"/>
                      <a:pt x="105" y="0"/>
                      <a:pt x="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E0DD9D71-4444-440E-B94F-C5C769B6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717925"/>
                <a:ext cx="319088" cy="53975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732F6548-CAE7-4A64-BFBD-198D1E5F6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824288"/>
                <a:ext cx="319088" cy="52387"/>
              </a:xfrm>
              <a:custGeom>
                <a:avLst/>
                <a:gdLst>
                  <a:gd name="T0" fmla="*/ 44 w 48"/>
                  <a:gd name="T1" fmla="*/ 0 h 8"/>
                  <a:gd name="T2" fmla="*/ 4 w 48"/>
                  <a:gd name="T3" fmla="*/ 0 h 8"/>
                  <a:gd name="T4" fmla="*/ 0 w 48"/>
                  <a:gd name="T5" fmla="*/ 4 h 8"/>
                  <a:gd name="T6" fmla="*/ 4 w 48"/>
                  <a:gd name="T7" fmla="*/ 8 h 8"/>
                  <a:gd name="T8" fmla="*/ 44 w 48"/>
                  <a:gd name="T9" fmla="*/ 8 h 8"/>
                  <a:gd name="T10" fmla="*/ 48 w 48"/>
                  <a:gd name="T11" fmla="*/ 4 h 8"/>
                  <a:gd name="T12" fmla="*/ 44 w 4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B39539D4-5716-4CC0-995F-E8B1E9F7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1825" y="3929063"/>
                <a:ext cx="319088" cy="106362"/>
              </a:xfrm>
              <a:custGeom>
                <a:avLst/>
                <a:gdLst>
                  <a:gd name="T0" fmla="*/ 44 w 48"/>
                  <a:gd name="T1" fmla="*/ 0 h 16"/>
                  <a:gd name="T2" fmla="*/ 4 w 48"/>
                  <a:gd name="T3" fmla="*/ 0 h 16"/>
                  <a:gd name="T4" fmla="*/ 0 w 48"/>
                  <a:gd name="T5" fmla="*/ 4 h 16"/>
                  <a:gd name="T6" fmla="*/ 4 w 48"/>
                  <a:gd name="T7" fmla="*/ 8 h 16"/>
                  <a:gd name="T8" fmla="*/ 20 w 48"/>
                  <a:gd name="T9" fmla="*/ 8 h 16"/>
                  <a:gd name="T10" fmla="*/ 20 w 48"/>
                  <a:gd name="T11" fmla="*/ 12 h 16"/>
                  <a:gd name="T12" fmla="*/ 24 w 48"/>
                  <a:gd name="T13" fmla="*/ 16 h 16"/>
                  <a:gd name="T14" fmla="*/ 28 w 48"/>
                  <a:gd name="T15" fmla="*/ 12 h 16"/>
                  <a:gd name="T16" fmla="*/ 28 w 48"/>
                  <a:gd name="T17" fmla="*/ 8 h 16"/>
                  <a:gd name="T18" fmla="*/ 44 w 48"/>
                  <a:gd name="T19" fmla="*/ 8 h 16"/>
                  <a:gd name="T20" fmla="*/ 48 w 48"/>
                  <a:gd name="T21" fmla="*/ 4 h 16"/>
                  <a:gd name="T22" fmla="*/ 44 w 48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16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22" y="16"/>
                      <a:pt x="24" y="16"/>
                    </a:cubicBezTo>
                    <a:cubicBezTo>
                      <a:pt x="26" y="16"/>
                      <a:pt x="28" y="14"/>
                      <a:pt x="28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6B73A5BD-A34A-41BF-8333-058558C91709}"/>
              </a:ext>
            </a:extLst>
          </p:cNvPr>
          <p:cNvSpPr txBox="1">
            <a:spLocks/>
          </p:cNvSpPr>
          <p:nvPr/>
        </p:nvSpPr>
        <p:spPr bwMode="auto">
          <a:xfrm>
            <a:off x="250825" y="127000"/>
            <a:ext cx="8642350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283C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dirty="0"/>
              <a:t>Children &amp; Young People’s Service</a:t>
            </a:r>
            <a:br>
              <a:rPr lang="en-GB" sz="3200" dirty="0"/>
            </a:br>
            <a:r>
              <a:rPr lang="en-GB" sz="3200" dirty="0"/>
              <a:t>Integration Programme</a:t>
            </a:r>
          </a:p>
        </p:txBody>
      </p:sp>
    </p:spTree>
    <p:extLst>
      <p:ext uri="{BB962C8B-B14F-4D97-AF65-F5344CB8AC3E}">
        <p14:creationId xmlns:p14="http://schemas.microsoft.com/office/powerpoint/2010/main" val="277329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338080-7E74-444B-9EBD-93B90DCAA335}"/>
              </a:ext>
            </a:extLst>
          </p:cNvPr>
          <p:cNvSpPr/>
          <p:nvPr/>
        </p:nvSpPr>
        <p:spPr>
          <a:xfrm>
            <a:off x="3523039" y="5517232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kern="0" dirty="0">
                <a:solidFill>
                  <a:srgbClr val="971D5B"/>
                </a:solidFill>
                <a:latin typeface="Gulim" panose="020B0600000101010101" pitchFamily="34" charset="-127"/>
                <a:ea typeface="Gulim" panose="020B0600000101010101" pitchFamily="34" charset="-127"/>
                <a:cs typeface="Calibri"/>
              </a:rPr>
              <a:t>@HeadStartKent</a:t>
            </a:r>
            <a:endParaRPr lang="en-GB" b="1" kern="0" dirty="0">
              <a:solidFill>
                <a:srgbClr val="971D5B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3" name="Picture 2" descr="https://encrypted-tbn2.gstatic.com/images?q=tbn:ANd9GcT06mGM9YNDvhTYLMshTvyNOFtlIkpzoKZfdZO2qRziaAj3qHhMdAOsig">
            <a:hlinkClick r:id="rId2"/>
            <a:extLst>
              <a:ext uri="{FF2B5EF4-FFF2-40B4-BE49-F238E27FC236}">
                <a16:creationId xmlns:a16="http://schemas.microsoft.com/office/drawing/2014/main" id="{A7130F9E-95DE-412F-9C86-49D06531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89240"/>
            <a:ext cx="36686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E009814-5FF5-4A31-8857-E273171A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" y="5085184"/>
            <a:ext cx="6873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D41B881-1598-4C5D-A220-755B723C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5581207" cy="41999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2800" b="1" dirty="0">
                <a:latin typeface="+mn-lt"/>
                <a:ea typeface="Gulim" panose="020B0600000101010101" pitchFamily="34" charset="-127"/>
                <a:cs typeface="Arial" panose="020B0604020202020204" pitchFamily="34" charset="0"/>
                <a:hlinkClick r:id="rId5"/>
              </a:rPr>
              <a:t>www.HeadStartKent.org.uk</a:t>
            </a:r>
            <a:endParaRPr lang="en-GB" sz="2800" b="1" dirty="0">
              <a:latin typeface="+mn-lt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000000"/>
                </a:solidFill>
                <a:latin typeface="+mn-lt"/>
                <a:ea typeface="Gulim" panose="020B0600000101010101" pitchFamily="34" charset="-127"/>
                <a:cs typeface="Arial" panose="020B0604020202020204" pitchFamily="34" charset="0"/>
              </a:rPr>
              <a:t>Contains accessible resources services, activities and tools for Young People, parents and staff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000000"/>
                </a:solidFill>
                <a:latin typeface="+mn-lt"/>
                <a:ea typeface="Gulim" panose="020B0600000101010101" pitchFamily="34" charset="-127"/>
                <a:cs typeface="Arial" panose="020B0604020202020204" pitchFamily="34" charset="0"/>
              </a:rPr>
              <a:t>Resilience Toolkit for schools operational  and being improved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000000"/>
                </a:solidFill>
                <a:latin typeface="+mn-lt"/>
                <a:ea typeface="Gulim" panose="020B0600000101010101" pitchFamily="34" charset="-127"/>
                <a:cs typeface="Arial" panose="020B0604020202020204" pitchFamily="34" charset="0"/>
              </a:rPr>
              <a:t>Quality Mark being developed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000000"/>
                </a:solidFill>
                <a:latin typeface="+mn-lt"/>
                <a:ea typeface="Gulim" panose="020B0600000101010101" pitchFamily="34" charset="-127"/>
                <a:cs typeface="Arial" panose="020B0604020202020204" pitchFamily="34" charset="0"/>
              </a:rPr>
              <a:t>Advice for all staff schools and communities  schools on how to access resources, use the toolkits, signposting for young people, etc.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E3105-B130-4CD8-9F41-F7DAC4A98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1181100" cy="8001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2F4CC6-7E1A-436D-A849-1B986F22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9" y="548680"/>
            <a:ext cx="2944692" cy="100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673E3DE-A567-4C8E-AB71-B6E2470BC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9" y="1553609"/>
            <a:ext cx="2944692" cy="38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6E37832-EAE9-4BDC-B551-A6FAA26BC48F}"/>
              </a:ext>
            </a:extLst>
          </p:cNvPr>
          <p:cNvSpPr txBox="1">
            <a:spLocks/>
          </p:cNvSpPr>
          <p:nvPr/>
        </p:nvSpPr>
        <p:spPr bwMode="auto">
          <a:xfrm>
            <a:off x="250825" y="-171400"/>
            <a:ext cx="8642350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283C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283C4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dirty="0"/>
              <a:t>HeadStart Resilience Hub</a:t>
            </a:r>
          </a:p>
        </p:txBody>
      </p:sp>
    </p:spTree>
    <p:extLst>
      <p:ext uri="{BB962C8B-B14F-4D97-AF65-F5344CB8AC3E}">
        <p14:creationId xmlns:p14="http://schemas.microsoft.com/office/powerpoint/2010/main" val="31062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08A3-15BB-46FB-BF2B-08DB74DA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Agenda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2F53-1538-403F-B296-7C40F6A7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sz="2800" dirty="0"/>
              <a:t>Introduction and Overview to cover: </a:t>
            </a:r>
          </a:p>
          <a:p>
            <a:pPr lvl="1"/>
            <a:r>
              <a:rPr lang="en-GB" dirty="0"/>
              <a:t>The Education People Update</a:t>
            </a:r>
          </a:p>
          <a:p>
            <a:pPr lvl="1"/>
            <a:r>
              <a:rPr lang="en-GB" dirty="0"/>
              <a:t>The Kent Commissioning Plan </a:t>
            </a:r>
          </a:p>
          <a:p>
            <a:pPr lvl="1"/>
            <a:r>
              <a:rPr lang="en-GB" dirty="0"/>
              <a:t>Integration of Children Services </a:t>
            </a:r>
          </a:p>
          <a:p>
            <a:pPr lvl="1"/>
            <a:r>
              <a:rPr lang="en-GB" dirty="0"/>
              <a:t>The Front Door </a:t>
            </a:r>
          </a:p>
          <a:p>
            <a:r>
              <a:rPr lang="en-GB" sz="2800" dirty="0">
                <a:ea typeface="Times New Roman" panose="02020603050405020304" pitchFamily="18" charset="0"/>
              </a:rPr>
              <a:t>Children and Young People’s Mental Health Service</a:t>
            </a:r>
            <a:endParaRPr lang="en-GB" sz="2800" dirty="0"/>
          </a:p>
          <a:p>
            <a:r>
              <a:rPr lang="en-GB" sz="2800" dirty="0"/>
              <a:t>Focus on High Needs Funding with table discussions to agree a way forward</a:t>
            </a:r>
          </a:p>
        </p:txBody>
      </p:sp>
    </p:spTree>
    <p:extLst>
      <p:ext uri="{BB962C8B-B14F-4D97-AF65-F5344CB8AC3E}">
        <p14:creationId xmlns:p14="http://schemas.microsoft.com/office/powerpoint/2010/main" val="115159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758057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The Front Door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604" y="3573016"/>
            <a:ext cx="7128792" cy="19442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Penny Ademuyiwa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Assistant Director – Front Door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Specialist Children’s Services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28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85356" y="-171400"/>
            <a:ext cx="6101953" cy="1022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2700" b="1" dirty="0">
                <a:solidFill>
                  <a:srgbClr val="4283C4"/>
                </a:solidFill>
                <a:cs typeface="Arial" charset="0"/>
              </a:rPr>
              <a:t>Integrated Front Door </a:t>
            </a:r>
          </a:p>
        </p:txBody>
      </p:sp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latin typeface="Calibri" pitchFamily="34" charset="0"/>
                <a:ea typeface="ＭＳ Ｐゴシック"/>
                <a:cs typeface="ＭＳ Ｐゴシック"/>
              </a:rPr>
              <a:t>March 2018</a:t>
            </a: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8531" y="6292989"/>
            <a:ext cx="2895600" cy="365125"/>
          </a:xfrm>
          <a:noFill/>
        </p:spPr>
        <p:txBody>
          <a:bodyPr/>
          <a:lstStyle/>
          <a:p>
            <a:pPr>
              <a:buFont typeface="Calibri" pitchFamily="34" charset="0"/>
              <a:buNone/>
            </a:pPr>
            <a:r>
              <a:rPr lang="en-GB" dirty="0">
                <a:latin typeface="Calibri" pitchFamily="34" charset="0"/>
                <a:ea typeface="ＭＳ Ｐゴシック"/>
                <a:cs typeface="Lucida Sans Unicode" pitchFamily="34" charset="0"/>
              </a:rPr>
              <a:t>Penny Ademuyiwa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6713" y="2038460"/>
            <a:ext cx="7999292" cy="297061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2250" dirty="0">
              <a:solidFill>
                <a:srgbClr val="000000"/>
              </a:solidFill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9428" y="5980063"/>
            <a:ext cx="645319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886612" y="5880238"/>
            <a:ext cx="74298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20D588F-EC51-4DDE-AAEC-B7F0B4AF88B4}"/>
              </a:ext>
            </a:extLst>
          </p:cNvPr>
          <p:cNvSpPr/>
          <p:nvPr/>
        </p:nvSpPr>
        <p:spPr>
          <a:xfrm>
            <a:off x="711663" y="594628"/>
            <a:ext cx="772067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Development of a single integrated team</a:t>
            </a:r>
            <a:r>
              <a:rPr lang="en-GB" sz="2000" dirty="0"/>
              <a:t> that will be responsible for dealing with all Requests for Support at an intensive level and above –</a:t>
            </a:r>
            <a:r>
              <a:rPr lang="en-GB" sz="2000" b="1" dirty="0"/>
              <a:t> June 2018</a:t>
            </a:r>
          </a:p>
          <a:p>
            <a:endParaRPr lang="en-GB" sz="2000" dirty="0"/>
          </a:p>
          <a:p>
            <a:r>
              <a:rPr lang="en-GB" sz="2000" dirty="0"/>
              <a:t>A </a:t>
            </a:r>
            <a:r>
              <a:rPr lang="en-GB" sz="2000" b="1" dirty="0"/>
              <a:t>single ‘Request for Support’</a:t>
            </a:r>
            <a:r>
              <a:rPr lang="en-GB" sz="2000" dirty="0"/>
              <a:t> form to replace the IAR (Interagency Referral Form), EHN (Early Help Notification) and DAN (Domestic Abuse Notification) –</a:t>
            </a:r>
            <a:r>
              <a:rPr lang="en-GB" sz="2000" b="1" dirty="0"/>
              <a:t> June 2018</a:t>
            </a:r>
          </a:p>
          <a:p>
            <a:endParaRPr lang="en-GB" sz="2000" dirty="0"/>
          </a:p>
          <a:p>
            <a:r>
              <a:rPr lang="en-GB" sz="2000" dirty="0"/>
              <a:t>Updating of the </a:t>
            </a:r>
            <a:r>
              <a:rPr lang="en-GB" sz="2000" b="1" dirty="0"/>
              <a:t>Kent and Medway Threshold Document -  June 2018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Development of a </a:t>
            </a:r>
            <a:r>
              <a:rPr lang="en-GB" sz="2000" b="1" dirty="0"/>
              <a:t>multi skilled workforce </a:t>
            </a:r>
            <a:r>
              <a:rPr lang="en-GB" sz="2000" dirty="0"/>
              <a:t>that has written processes, an agreed methodology and sufficient training to work flexibly - </a:t>
            </a:r>
            <a:r>
              <a:rPr lang="en-GB" sz="2000" b="1" dirty="0"/>
              <a:t>ongoing</a:t>
            </a:r>
          </a:p>
          <a:p>
            <a:endParaRPr lang="en-GB" sz="2000" dirty="0"/>
          </a:p>
          <a:p>
            <a:r>
              <a:rPr lang="en-GB" sz="2000" dirty="0"/>
              <a:t>Strengthening of  the management team and use of </a:t>
            </a:r>
            <a:r>
              <a:rPr lang="en-GB" sz="2000" b="1" dirty="0"/>
              <a:t>Team Managers for all decision making - complete</a:t>
            </a:r>
            <a:endParaRPr lang="en-GB" sz="2000" dirty="0"/>
          </a:p>
          <a:p>
            <a:endParaRPr lang="en-GB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64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1568AB-FEEC-4072-93AB-AA001A63FD8F}"/>
              </a:ext>
            </a:extLst>
          </p:cNvPr>
          <p:cNvGrpSpPr/>
          <p:nvPr/>
        </p:nvGrpSpPr>
        <p:grpSpPr>
          <a:xfrm>
            <a:off x="380934" y="333392"/>
            <a:ext cx="8655561" cy="5615888"/>
            <a:chOff x="380934" y="333392"/>
            <a:chExt cx="8655561" cy="56158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B5CBDC-1AD9-4138-8E8C-25601CC81A4D}"/>
                </a:ext>
              </a:extLst>
            </p:cNvPr>
            <p:cNvSpPr/>
            <p:nvPr/>
          </p:nvSpPr>
          <p:spPr>
            <a:xfrm>
              <a:off x="7030773" y="2283564"/>
              <a:ext cx="351529" cy="270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1529" y="0"/>
                  </a:moveTo>
                  <a:lnTo>
                    <a:pt x="351529" y="93638"/>
                  </a:lnTo>
                  <a:lnTo>
                    <a:pt x="0" y="93638"/>
                  </a:lnTo>
                  <a:lnTo>
                    <a:pt x="0" y="270162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70B3DF-1E61-4F40-BD1C-E56CFCE7B6F0}"/>
                </a:ext>
              </a:extLst>
            </p:cNvPr>
            <p:cNvSpPr/>
            <p:nvPr/>
          </p:nvSpPr>
          <p:spPr>
            <a:xfrm>
              <a:off x="4246913" y="1089924"/>
              <a:ext cx="313539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0583"/>
                  </a:lnTo>
                  <a:lnTo>
                    <a:pt x="3135390" y="260583"/>
                  </a:lnTo>
                  <a:lnTo>
                    <a:pt x="313539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ACA3D6-1535-43D8-86A7-9CA2046C9CD6}"/>
                </a:ext>
              </a:extLst>
            </p:cNvPr>
            <p:cNvSpPr/>
            <p:nvPr/>
          </p:nvSpPr>
          <p:spPr>
            <a:xfrm>
              <a:off x="5181305" y="2283564"/>
              <a:ext cx="91440" cy="4929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78" y="0"/>
                  </a:moveTo>
                  <a:lnTo>
                    <a:pt x="45778" y="316459"/>
                  </a:lnTo>
                  <a:lnTo>
                    <a:pt x="45720" y="316459"/>
                  </a:lnTo>
                  <a:lnTo>
                    <a:pt x="45720" y="492984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5483-A58A-4940-9BCB-8908A168BC1B}"/>
                </a:ext>
              </a:extLst>
            </p:cNvPr>
            <p:cNvSpPr/>
            <p:nvPr/>
          </p:nvSpPr>
          <p:spPr>
            <a:xfrm>
              <a:off x="4246913" y="1089924"/>
              <a:ext cx="980171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0583"/>
                  </a:lnTo>
                  <a:lnTo>
                    <a:pt x="980171" y="260583"/>
                  </a:lnTo>
                  <a:lnTo>
                    <a:pt x="980171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089E068-A701-417F-B2C1-EA03FEF52FF3}"/>
                </a:ext>
              </a:extLst>
            </p:cNvPr>
            <p:cNvSpPr/>
            <p:nvPr/>
          </p:nvSpPr>
          <p:spPr>
            <a:xfrm>
              <a:off x="3026144" y="4670844"/>
              <a:ext cx="9144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1509F4-C5E7-47D6-B3FE-D26733C6E42C}"/>
                </a:ext>
              </a:extLst>
            </p:cNvPr>
            <p:cNvSpPr/>
            <p:nvPr/>
          </p:nvSpPr>
          <p:spPr>
            <a:xfrm>
              <a:off x="3026144" y="3477204"/>
              <a:ext cx="9144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FA494C-EB09-4616-9EB0-B074E2560156}"/>
                </a:ext>
              </a:extLst>
            </p:cNvPr>
            <p:cNvSpPr/>
            <p:nvPr/>
          </p:nvSpPr>
          <p:spPr>
            <a:xfrm>
              <a:off x="3026144" y="2283564"/>
              <a:ext cx="9144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DCB8DF-6649-49D7-A884-27CC08939B46}"/>
                </a:ext>
              </a:extLst>
            </p:cNvPr>
            <p:cNvSpPr/>
            <p:nvPr/>
          </p:nvSpPr>
          <p:spPr>
            <a:xfrm>
              <a:off x="3071864" y="1089924"/>
              <a:ext cx="1175048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75048" y="0"/>
                  </a:moveTo>
                  <a:lnTo>
                    <a:pt x="1175048" y="260583"/>
                  </a:lnTo>
                  <a:lnTo>
                    <a:pt x="0" y="260583"/>
                  </a:lnTo>
                  <a:lnTo>
                    <a:pt x="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4220A9-8B55-4C77-A494-29D87DB7F59A}"/>
                </a:ext>
              </a:extLst>
            </p:cNvPr>
            <p:cNvSpPr/>
            <p:nvPr/>
          </p:nvSpPr>
          <p:spPr>
            <a:xfrm>
              <a:off x="1065802" y="4670844"/>
              <a:ext cx="9144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515624-6270-405C-89AE-0205CBE4241A}"/>
                </a:ext>
              </a:extLst>
            </p:cNvPr>
            <p:cNvSpPr/>
            <p:nvPr/>
          </p:nvSpPr>
          <p:spPr>
            <a:xfrm>
              <a:off x="1065802" y="3477204"/>
              <a:ext cx="9144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06C716-1B53-489C-8124-8FA70012CB25}"/>
                </a:ext>
              </a:extLst>
            </p:cNvPr>
            <p:cNvSpPr/>
            <p:nvPr/>
          </p:nvSpPr>
          <p:spPr>
            <a:xfrm>
              <a:off x="1065802" y="2283564"/>
              <a:ext cx="9144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20D3E6-1DE0-4624-AD71-8ADD517A0B9C}"/>
                </a:ext>
              </a:extLst>
            </p:cNvPr>
            <p:cNvSpPr/>
            <p:nvPr/>
          </p:nvSpPr>
          <p:spPr>
            <a:xfrm>
              <a:off x="1111522" y="1089924"/>
              <a:ext cx="3135390" cy="4371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35390" y="0"/>
                  </a:moveTo>
                  <a:lnTo>
                    <a:pt x="3135390" y="260583"/>
                  </a:lnTo>
                  <a:lnTo>
                    <a:pt x="0" y="260583"/>
                  </a:lnTo>
                  <a:lnTo>
                    <a:pt x="0" y="43710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93B4C9-896A-4E9F-89C1-532625E9B2C9}"/>
                </a:ext>
              </a:extLst>
            </p:cNvPr>
            <p:cNvSpPr/>
            <p:nvPr/>
          </p:nvSpPr>
          <p:spPr>
            <a:xfrm>
              <a:off x="3516325" y="33339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Penny Ademuyiwa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7B45EC-0FE2-4B60-A154-DA44A7B9310F}"/>
                </a:ext>
              </a:extLst>
            </p:cNvPr>
            <p:cNvSpPr/>
            <p:nvPr/>
          </p:nvSpPr>
          <p:spPr>
            <a:xfrm>
              <a:off x="3808560" y="921806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Assistant Director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362D1A-384F-408C-BEF4-65D0655A25FE}"/>
                </a:ext>
              </a:extLst>
            </p:cNvPr>
            <p:cNvSpPr/>
            <p:nvPr/>
          </p:nvSpPr>
          <p:spPr>
            <a:xfrm>
              <a:off x="380934" y="152703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Bryony </a:t>
              </a:r>
              <a:r>
                <a:rPr lang="en-GB" sz="1300" kern="1200" dirty="0" err="1"/>
                <a:t>Khadaroo</a:t>
              </a:r>
              <a:endParaRPr lang="en-GB" sz="13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939728-2C8B-4467-A203-B453383C3F77}"/>
                </a:ext>
              </a:extLst>
            </p:cNvPr>
            <p:cNvSpPr/>
            <p:nvPr/>
          </p:nvSpPr>
          <p:spPr>
            <a:xfrm>
              <a:off x="673169" y="2115446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Service Manager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1AFCDC-04B5-40FA-844A-22FF6E0E7CFA}"/>
                </a:ext>
              </a:extLst>
            </p:cNvPr>
            <p:cNvSpPr/>
            <p:nvPr/>
          </p:nvSpPr>
          <p:spPr>
            <a:xfrm>
              <a:off x="380934" y="272067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14413"/>
                <a:satOff val="-1584"/>
                <a:lumOff val="-1070"/>
                <a:alphaOff val="0"/>
              </a:schemeClr>
            </a:fillRef>
            <a:effectRef idx="2">
              <a:schemeClr val="accent5">
                <a:hueOff val="-614413"/>
                <a:satOff val="-1584"/>
                <a:lumOff val="-10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Jacqui </a:t>
              </a:r>
              <a:r>
                <a:rPr lang="en-GB" sz="1300" kern="1200" dirty="0" err="1"/>
                <a:t>Everingham</a:t>
              </a:r>
              <a:endParaRPr lang="en-GB" sz="13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DEF09A-1567-4EDF-ADD1-10BAD20CAF63}"/>
                </a:ext>
              </a:extLst>
            </p:cNvPr>
            <p:cNvSpPr/>
            <p:nvPr/>
          </p:nvSpPr>
          <p:spPr>
            <a:xfrm>
              <a:off x="673169" y="3309086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614413"/>
                <a:satOff val="-1584"/>
                <a:lumOff val="-10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anchor="ctr" anchorCtr="0">
              <a:noAutofit/>
            </a:bodyPr>
            <a:lstStyle/>
            <a:p>
              <a:pPr marL="0" lvl="0" indent="0" algn="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 dirty="0"/>
                <a:t>Front Door Team Manager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6E0B743-7C8B-4F51-82C1-A48E44CC6D17}"/>
                </a:ext>
              </a:extLst>
            </p:cNvPr>
            <p:cNvSpPr/>
            <p:nvPr/>
          </p:nvSpPr>
          <p:spPr>
            <a:xfrm>
              <a:off x="380934" y="391431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228826"/>
                <a:satOff val="-3167"/>
                <a:lumOff val="-2139"/>
                <a:alphaOff val="0"/>
              </a:schemeClr>
            </a:fillRef>
            <a:effectRef idx="2">
              <a:schemeClr val="accent5">
                <a:hueOff val="-1228826"/>
                <a:satOff val="-3167"/>
                <a:lumOff val="-21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Matt Baber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AB9201C-6B27-496F-ABD1-5C904DEA90E0}"/>
                </a:ext>
              </a:extLst>
            </p:cNvPr>
            <p:cNvSpPr/>
            <p:nvPr/>
          </p:nvSpPr>
          <p:spPr>
            <a:xfrm>
              <a:off x="673169" y="4502726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1228826"/>
                <a:satOff val="-3167"/>
                <a:lumOff val="-213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anchor="ctr" anchorCtr="0">
              <a:noAutofit/>
            </a:bodyPr>
            <a:lstStyle/>
            <a:p>
              <a:pPr marL="0" lvl="0" indent="0" algn="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 dirty="0"/>
                <a:t>Front Door Team Manager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3E92263-82D0-4E96-91D6-7116D9063245}"/>
                </a:ext>
              </a:extLst>
            </p:cNvPr>
            <p:cNvSpPr/>
            <p:nvPr/>
          </p:nvSpPr>
          <p:spPr>
            <a:xfrm>
              <a:off x="380934" y="5107951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843239"/>
                <a:satOff val="-4751"/>
                <a:lumOff val="-3209"/>
                <a:alphaOff val="0"/>
              </a:schemeClr>
            </a:fillRef>
            <a:effectRef idx="2">
              <a:schemeClr val="accent5">
                <a:hueOff val="-1843239"/>
                <a:satOff val="-4751"/>
                <a:lumOff val="-32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Alex Stringer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55DB111-5563-491A-AF33-FE7AAF3C520C}"/>
                </a:ext>
              </a:extLst>
            </p:cNvPr>
            <p:cNvSpPr/>
            <p:nvPr/>
          </p:nvSpPr>
          <p:spPr>
            <a:xfrm>
              <a:off x="673169" y="5696365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1843239"/>
                <a:satOff val="-4751"/>
                <a:lumOff val="-320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anchor="ctr" anchorCtr="0">
              <a:noAutofit/>
            </a:bodyPr>
            <a:lstStyle/>
            <a:p>
              <a:pPr marL="0" lvl="0" indent="0" algn="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 dirty="0"/>
                <a:t>Front Door Team Manager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007218A-2682-4109-80CE-AFE03C247546}"/>
                </a:ext>
              </a:extLst>
            </p:cNvPr>
            <p:cNvSpPr/>
            <p:nvPr/>
          </p:nvSpPr>
          <p:spPr>
            <a:xfrm>
              <a:off x="2341276" y="152703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57652"/>
                <a:satOff val="-6334"/>
                <a:lumOff val="-4278"/>
                <a:alphaOff val="0"/>
              </a:schemeClr>
            </a:fillRef>
            <a:effectRef idx="2">
              <a:schemeClr val="accent5">
                <a:hueOff val="-2457652"/>
                <a:satOff val="-6334"/>
                <a:lumOff val="-42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Lesley Gould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F006B6-9540-4CE1-8174-A533EB369CBA}"/>
                </a:ext>
              </a:extLst>
            </p:cNvPr>
            <p:cNvSpPr/>
            <p:nvPr/>
          </p:nvSpPr>
          <p:spPr>
            <a:xfrm>
              <a:off x="2633512" y="2115446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2457652"/>
                <a:satOff val="-6334"/>
                <a:lumOff val="-42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Service Manager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98ABD1-CDB9-4564-A8C9-64FBBC5B513A}"/>
                </a:ext>
              </a:extLst>
            </p:cNvPr>
            <p:cNvSpPr/>
            <p:nvPr/>
          </p:nvSpPr>
          <p:spPr>
            <a:xfrm>
              <a:off x="2341276" y="272067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072065"/>
                <a:satOff val="-7918"/>
                <a:lumOff val="-5348"/>
                <a:alphaOff val="0"/>
              </a:schemeClr>
            </a:fillRef>
            <a:effectRef idx="2">
              <a:schemeClr val="accent5">
                <a:hueOff val="-3072065"/>
                <a:satOff val="-7918"/>
                <a:lumOff val="-53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Louise </a:t>
              </a:r>
              <a:r>
                <a:rPr lang="en-GB" sz="1300" kern="1200" dirty="0" err="1"/>
                <a:t>Whyatt</a:t>
              </a:r>
              <a:endParaRPr lang="en-GB" sz="1300" kern="120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A88BA7-B865-4B2D-948E-3509CEDC9C6E}"/>
                </a:ext>
              </a:extLst>
            </p:cNvPr>
            <p:cNvSpPr/>
            <p:nvPr/>
          </p:nvSpPr>
          <p:spPr>
            <a:xfrm>
              <a:off x="2633512" y="3309086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3072065"/>
                <a:satOff val="-7918"/>
                <a:lumOff val="-53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anchor="ctr" anchorCtr="0">
              <a:noAutofit/>
            </a:bodyPr>
            <a:lstStyle/>
            <a:p>
              <a:pPr marL="0" lvl="0" indent="0" algn="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 dirty="0"/>
                <a:t>Front Door Team Manager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8C894B2-DC49-4E5B-9F9B-389BCB4D6A1F}"/>
                </a:ext>
              </a:extLst>
            </p:cNvPr>
            <p:cNvSpPr/>
            <p:nvPr/>
          </p:nvSpPr>
          <p:spPr>
            <a:xfrm>
              <a:off x="2341276" y="391431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86478"/>
                <a:satOff val="-9501"/>
                <a:lumOff val="-6417"/>
                <a:alphaOff val="0"/>
              </a:schemeClr>
            </a:fillRef>
            <a:effectRef idx="2">
              <a:schemeClr val="accent5">
                <a:hueOff val="-3686478"/>
                <a:satOff val="-9501"/>
                <a:lumOff val="-64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Sheila Langsmead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5E9E83-6903-4525-B608-B8775474D1EA}"/>
                </a:ext>
              </a:extLst>
            </p:cNvPr>
            <p:cNvSpPr/>
            <p:nvPr/>
          </p:nvSpPr>
          <p:spPr>
            <a:xfrm>
              <a:off x="2894603" y="4480769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3686478"/>
                <a:satOff val="-9501"/>
                <a:lumOff val="-64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anchor="ctr" anchorCtr="0">
              <a:noAutofit/>
            </a:bodyPr>
            <a:lstStyle/>
            <a:p>
              <a:pPr marL="0" lvl="0" indent="0" algn="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 dirty="0"/>
                <a:t>Front Door Team Manager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5A5ED1-F655-4F35-A668-E165B85340A3}"/>
                </a:ext>
              </a:extLst>
            </p:cNvPr>
            <p:cNvSpPr/>
            <p:nvPr/>
          </p:nvSpPr>
          <p:spPr>
            <a:xfrm>
              <a:off x="2341276" y="5107951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300891"/>
                <a:satOff val="-11085"/>
                <a:lumOff val="-7487"/>
                <a:alphaOff val="0"/>
              </a:schemeClr>
            </a:fillRef>
            <a:effectRef idx="2">
              <a:schemeClr val="accent5">
                <a:hueOff val="-4300891"/>
                <a:satOff val="-11085"/>
                <a:lumOff val="-74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Beverley Taylor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B60D93-ED54-4B8A-8BE7-4B46532C42B7}"/>
                </a:ext>
              </a:extLst>
            </p:cNvPr>
            <p:cNvSpPr/>
            <p:nvPr/>
          </p:nvSpPr>
          <p:spPr>
            <a:xfrm>
              <a:off x="2633512" y="5696365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4300891"/>
                <a:satOff val="-11085"/>
                <a:lumOff val="-748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anchor="ctr" anchorCtr="0">
              <a:noAutofit/>
            </a:bodyPr>
            <a:lstStyle/>
            <a:p>
              <a:pPr marL="0" lvl="0" indent="0" algn="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 dirty="0"/>
                <a:t>Front Door Team Manager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4B31A6-67F2-4BF7-996E-15C8DC71D014}"/>
                </a:ext>
              </a:extLst>
            </p:cNvPr>
            <p:cNvSpPr/>
            <p:nvPr/>
          </p:nvSpPr>
          <p:spPr>
            <a:xfrm>
              <a:off x="4496496" y="152703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15304"/>
                <a:satOff val="-12668"/>
                <a:lumOff val="-8556"/>
                <a:alphaOff val="0"/>
              </a:schemeClr>
            </a:fillRef>
            <a:effectRef idx="2">
              <a:schemeClr val="accent5">
                <a:hueOff val="-4915304"/>
                <a:satOff val="-12668"/>
                <a:lumOff val="-85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Dave Mackins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A696B5-1B28-4BA0-8733-36E58589994C}"/>
                </a:ext>
              </a:extLst>
            </p:cNvPr>
            <p:cNvSpPr/>
            <p:nvPr/>
          </p:nvSpPr>
          <p:spPr>
            <a:xfrm>
              <a:off x="4788731" y="2115446"/>
              <a:ext cx="1315058" cy="252177"/>
            </a:xfrm>
            <a:custGeom>
              <a:avLst/>
              <a:gdLst>
                <a:gd name="connsiteX0" fmla="*/ 0 w 1315058"/>
                <a:gd name="connsiteY0" fmla="*/ 0 h 252177"/>
                <a:gd name="connsiteX1" fmla="*/ 1315058 w 1315058"/>
                <a:gd name="connsiteY1" fmla="*/ 0 h 252177"/>
                <a:gd name="connsiteX2" fmla="*/ 1315058 w 1315058"/>
                <a:gd name="connsiteY2" fmla="*/ 252177 h 252177"/>
                <a:gd name="connsiteX3" fmla="*/ 0 w 1315058"/>
                <a:gd name="connsiteY3" fmla="*/ 252177 h 252177"/>
                <a:gd name="connsiteX4" fmla="*/ 0 w 1315058"/>
                <a:gd name="connsiteY4" fmla="*/ 0 h 2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252177">
                  <a:moveTo>
                    <a:pt x="0" y="0"/>
                  </a:moveTo>
                  <a:lnTo>
                    <a:pt x="1315058" y="0"/>
                  </a:lnTo>
                  <a:lnTo>
                    <a:pt x="1315058" y="252177"/>
                  </a:lnTo>
                  <a:lnTo>
                    <a:pt x="0" y="2521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4915304"/>
                <a:satOff val="-12668"/>
                <a:lumOff val="-85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5080" rIns="20320" bIns="5080" numCol="1" spcCol="1270" anchor="ctr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800" kern="1200" dirty="0"/>
                <a:t>Business and Admin Manager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F076A74-C7BE-4801-A016-FEB3A170E7E6}"/>
                </a:ext>
              </a:extLst>
            </p:cNvPr>
            <p:cNvSpPr/>
            <p:nvPr/>
          </p:nvSpPr>
          <p:spPr>
            <a:xfrm>
              <a:off x="4496437" y="2776548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529717"/>
                <a:satOff val="-14252"/>
                <a:lumOff val="-9626"/>
                <a:alphaOff val="0"/>
              </a:schemeClr>
            </a:fillRef>
            <a:effectRef idx="2">
              <a:schemeClr val="accent5">
                <a:hueOff val="-5529717"/>
                <a:satOff val="-14252"/>
                <a:lumOff val="-96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Integrated Administration Team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04D548E-B9F5-42A9-9D80-EC229F57505F}"/>
                </a:ext>
              </a:extLst>
            </p:cNvPr>
            <p:cNvSpPr/>
            <p:nvPr/>
          </p:nvSpPr>
          <p:spPr>
            <a:xfrm>
              <a:off x="4319976" y="4414785"/>
              <a:ext cx="1997048" cy="1534495"/>
            </a:xfrm>
            <a:custGeom>
              <a:avLst/>
              <a:gdLst>
                <a:gd name="connsiteX0" fmla="*/ 0 w 1997047"/>
                <a:gd name="connsiteY0" fmla="*/ 0 h 1534494"/>
                <a:gd name="connsiteX1" fmla="*/ 1997047 w 1997047"/>
                <a:gd name="connsiteY1" fmla="*/ 0 h 1534494"/>
                <a:gd name="connsiteX2" fmla="*/ 1997047 w 1997047"/>
                <a:gd name="connsiteY2" fmla="*/ 1534494 h 1534494"/>
                <a:gd name="connsiteX3" fmla="*/ 0 w 1997047"/>
                <a:gd name="connsiteY3" fmla="*/ 1534494 h 1534494"/>
                <a:gd name="connsiteX4" fmla="*/ 0 w 1997047"/>
                <a:gd name="connsiteY4" fmla="*/ 0 h 153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7047" h="1534494">
                  <a:moveTo>
                    <a:pt x="1997047" y="0"/>
                  </a:moveTo>
                  <a:lnTo>
                    <a:pt x="0" y="0"/>
                  </a:lnTo>
                  <a:lnTo>
                    <a:pt x="0" y="1534494"/>
                  </a:lnTo>
                  <a:lnTo>
                    <a:pt x="1997047" y="1534494"/>
                  </a:lnTo>
                  <a:lnTo>
                    <a:pt x="1997047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5529717"/>
                <a:satOff val="-14252"/>
                <a:lumOff val="-962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1" tIns="6985" rIns="27940" bIns="698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b="1" kern="1200" dirty="0"/>
                <a:t>Integrated Front Door teams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/>
                <a:t>Team Manager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/>
                <a:t>Senior Practitioner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/>
                <a:t>Contact Assessment officer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/>
                <a:t>EH Triage Officer 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BAFD4CB-2BEE-46CB-BD59-6B4F6206072B}"/>
                </a:ext>
              </a:extLst>
            </p:cNvPr>
            <p:cNvSpPr/>
            <p:nvPr/>
          </p:nvSpPr>
          <p:spPr>
            <a:xfrm>
              <a:off x="6651715" y="1527032"/>
              <a:ext cx="1461176" cy="756532"/>
            </a:xfrm>
            <a:custGeom>
              <a:avLst/>
              <a:gdLst>
                <a:gd name="connsiteX0" fmla="*/ 0 w 1461176"/>
                <a:gd name="connsiteY0" fmla="*/ 0 h 756532"/>
                <a:gd name="connsiteX1" fmla="*/ 1461176 w 1461176"/>
                <a:gd name="connsiteY1" fmla="*/ 0 h 756532"/>
                <a:gd name="connsiteX2" fmla="*/ 1461176 w 1461176"/>
                <a:gd name="connsiteY2" fmla="*/ 756532 h 756532"/>
                <a:gd name="connsiteX3" fmla="*/ 0 w 1461176"/>
                <a:gd name="connsiteY3" fmla="*/ 756532 h 756532"/>
                <a:gd name="connsiteX4" fmla="*/ 0 w 1461176"/>
                <a:gd name="connsiteY4" fmla="*/ 0 h 7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756532">
                  <a:moveTo>
                    <a:pt x="0" y="0"/>
                  </a:moveTo>
                  <a:lnTo>
                    <a:pt x="1461176" y="0"/>
                  </a:lnTo>
                  <a:lnTo>
                    <a:pt x="1461176" y="756532"/>
                  </a:lnTo>
                  <a:lnTo>
                    <a:pt x="0" y="756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6144130"/>
                <a:satOff val="-15835"/>
                <a:lumOff val="-106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Out of Hours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0E989E-ADC9-45AE-B2AF-5E99E1783CE3}"/>
                </a:ext>
              </a:extLst>
            </p:cNvPr>
            <p:cNvSpPr/>
            <p:nvPr/>
          </p:nvSpPr>
          <p:spPr>
            <a:xfrm>
              <a:off x="7721437" y="2204864"/>
              <a:ext cx="1315058" cy="1001141"/>
            </a:xfrm>
            <a:custGeom>
              <a:avLst/>
              <a:gdLst>
                <a:gd name="connsiteX0" fmla="*/ 0 w 1315058"/>
                <a:gd name="connsiteY0" fmla="*/ 0 h 1001141"/>
                <a:gd name="connsiteX1" fmla="*/ 1315058 w 1315058"/>
                <a:gd name="connsiteY1" fmla="*/ 0 h 1001141"/>
                <a:gd name="connsiteX2" fmla="*/ 1315058 w 1315058"/>
                <a:gd name="connsiteY2" fmla="*/ 1001141 h 1001141"/>
                <a:gd name="connsiteX3" fmla="*/ 0 w 1315058"/>
                <a:gd name="connsiteY3" fmla="*/ 1001141 h 1001141"/>
                <a:gd name="connsiteX4" fmla="*/ 0 w 1315058"/>
                <a:gd name="connsiteY4" fmla="*/ 0 h 100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058" h="1001141">
                  <a:moveTo>
                    <a:pt x="0" y="0"/>
                  </a:moveTo>
                  <a:lnTo>
                    <a:pt x="1315058" y="0"/>
                  </a:lnTo>
                  <a:lnTo>
                    <a:pt x="1315058" y="1001141"/>
                  </a:lnTo>
                  <a:lnTo>
                    <a:pt x="0" y="100114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6144130"/>
                <a:satOff val="-15835"/>
                <a:lumOff val="-1069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3048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/>
                <a:t>Out of Hours </a:t>
              </a:r>
              <a:r>
                <a:rPr lang="en-GB" sz="1200" kern="1200" dirty="0"/>
                <a:t>cover Kent and Medway Children and Adult safegu</a:t>
              </a:r>
              <a:r>
                <a:rPr lang="en-GB" sz="1600" kern="1200" dirty="0"/>
                <a:t>arding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007C04F-482C-4299-A4ED-0870FEE5F21E}"/>
                </a:ext>
              </a:extLst>
            </p:cNvPr>
            <p:cNvSpPr/>
            <p:nvPr/>
          </p:nvSpPr>
          <p:spPr>
            <a:xfrm>
              <a:off x="6300185" y="2553727"/>
              <a:ext cx="1461176" cy="1825580"/>
            </a:xfrm>
            <a:custGeom>
              <a:avLst/>
              <a:gdLst>
                <a:gd name="connsiteX0" fmla="*/ 0 w 1461176"/>
                <a:gd name="connsiteY0" fmla="*/ 0 h 1825580"/>
                <a:gd name="connsiteX1" fmla="*/ 1461176 w 1461176"/>
                <a:gd name="connsiteY1" fmla="*/ 0 h 1825580"/>
                <a:gd name="connsiteX2" fmla="*/ 1461176 w 1461176"/>
                <a:gd name="connsiteY2" fmla="*/ 1825580 h 1825580"/>
                <a:gd name="connsiteX3" fmla="*/ 0 w 1461176"/>
                <a:gd name="connsiteY3" fmla="*/ 1825580 h 1825580"/>
                <a:gd name="connsiteX4" fmla="*/ 0 w 1461176"/>
                <a:gd name="connsiteY4" fmla="*/ 0 h 182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76" h="1825580">
                  <a:moveTo>
                    <a:pt x="0" y="0"/>
                  </a:moveTo>
                  <a:lnTo>
                    <a:pt x="1461176" y="0"/>
                  </a:lnTo>
                  <a:lnTo>
                    <a:pt x="1461176" y="1825580"/>
                  </a:lnTo>
                  <a:lnTo>
                    <a:pt x="0" y="1825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67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4x team managers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Jo Stevens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Maggie O’Donoghue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Mary Law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Sandy Phillips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69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77758" y="254154"/>
            <a:ext cx="6101953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2700" b="1" dirty="0">
                <a:solidFill>
                  <a:srgbClr val="4283C4"/>
                </a:solidFill>
                <a:cs typeface="Arial" charset="0"/>
              </a:rPr>
              <a:t>Integrated Front Door </a:t>
            </a:r>
          </a:p>
        </p:txBody>
      </p:sp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latin typeface="Calibri" pitchFamily="34" charset="0"/>
                <a:ea typeface="ＭＳ Ｐゴシック"/>
                <a:cs typeface="ＭＳ Ｐゴシック"/>
              </a:rPr>
              <a:t>March 2018</a:t>
            </a: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r>
              <a:rPr lang="en-GB" dirty="0">
                <a:latin typeface="Calibri" pitchFamily="34" charset="0"/>
                <a:ea typeface="ＭＳ Ｐゴシック"/>
                <a:cs typeface="Lucida Sans Unicode" pitchFamily="34" charset="0"/>
              </a:rPr>
              <a:t>Penny Ademuyiwa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1481" y="1784752"/>
            <a:ext cx="7999292" cy="371189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95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95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95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95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95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95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1950" dirty="0">
              <a:solidFill>
                <a:srgbClr val="000000"/>
              </a:solidFill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870" y="5211366"/>
            <a:ext cx="645319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899592" y="5880238"/>
            <a:ext cx="69847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7132BA-8189-4951-BE32-5E134F110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87647"/>
              </p:ext>
            </p:extLst>
          </p:nvPr>
        </p:nvGraphicFramePr>
        <p:xfrm>
          <a:off x="154755" y="1281336"/>
          <a:ext cx="8583372" cy="232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834">
                  <a:extLst>
                    <a:ext uri="{9D8B030D-6E8A-4147-A177-3AD203B41FA5}">
                      <a16:colId xmlns:a16="http://schemas.microsoft.com/office/drawing/2014/main" val="3286421862"/>
                    </a:ext>
                  </a:extLst>
                </a:gridCol>
                <a:gridCol w="5780538">
                  <a:extLst>
                    <a:ext uri="{9D8B030D-6E8A-4147-A177-3AD203B41FA5}">
                      <a16:colId xmlns:a16="http://schemas.microsoft.com/office/drawing/2014/main" val="2692419024"/>
                    </a:ext>
                  </a:extLst>
                </a:gridCol>
              </a:tblGrid>
              <a:tr h="708902">
                <a:tc>
                  <a:txBody>
                    <a:bodyPr/>
                    <a:lstStyle/>
                    <a:p>
                      <a:r>
                        <a:rPr lang="en-GB" sz="1400" dirty="0"/>
                        <a:t>Referrals for Support to be made for work at an Intensive level and Above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36068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Level 4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Specialist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Children at risk of significant harm, removal from home, serious or lasting impairment. Youth Justice to prevent Youth offending and work with offenders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03542642"/>
                  </a:ext>
                </a:extLst>
              </a:tr>
              <a:tr h="69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Level 3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Intensive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Vulnerable children with multiple or complex needs. Services will be provided by Early Help units and/or CIN services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186602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A21CA5-3AC5-4076-8B51-0B56DD2FC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18712"/>
              </p:ext>
            </p:extLst>
          </p:nvPr>
        </p:nvGraphicFramePr>
        <p:xfrm>
          <a:off x="154755" y="3510543"/>
          <a:ext cx="8583372" cy="22513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2774">
                  <a:extLst>
                    <a:ext uri="{9D8B030D-6E8A-4147-A177-3AD203B41FA5}">
                      <a16:colId xmlns:a16="http://schemas.microsoft.com/office/drawing/2014/main" val="2891542463"/>
                    </a:ext>
                  </a:extLst>
                </a:gridCol>
                <a:gridCol w="5770598">
                  <a:extLst>
                    <a:ext uri="{9D8B030D-6E8A-4147-A177-3AD203B41FA5}">
                      <a16:colId xmlns:a16="http://schemas.microsoft.com/office/drawing/2014/main" val="3215026816"/>
                    </a:ext>
                  </a:extLst>
                </a:gridCol>
              </a:tblGrid>
              <a:tr h="1042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Accessed through Children’s Centres, Youth Hubs, Outdoor Education to support prevention of escalation and wellbeing for all.</a:t>
                      </a: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74970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defRPr/>
                      </a:pPr>
                      <a:r>
                        <a:rPr lang="en-GB" sz="1400" i="0" dirty="0">
                          <a:solidFill>
                            <a:srgbClr val="000000"/>
                          </a:solidFill>
                        </a:rPr>
                        <a:t>Level 2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</a:rPr>
                        <a:t>Additional</a:t>
                      </a:r>
                      <a:endParaRPr lang="en-GB" sz="1400" b="1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Support needed to improve education, parenting, behaviour, health and emotional needs.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2324810"/>
                  </a:ext>
                </a:extLst>
              </a:tr>
              <a:tr h="620678">
                <a:tc>
                  <a:txBody>
                    <a:bodyPr/>
                    <a:lstStyle/>
                    <a:p>
                      <a:r>
                        <a:rPr lang="en-GB" sz="1400" dirty="0"/>
                        <a:t>Level 1 </a:t>
                      </a:r>
                      <a:r>
                        <a:rPr lang="en-GB" sz="1400" b="1" dirty="0"/>
                        <a:t>Open Access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Universal needs around parenting, health and education.</a:t>
                      </a: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002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81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815122" y="279025"/>
            <a:ext cx="6101953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2700" b="1" dirty="0">
                <a:solidFill>
                  <a:srgbClr val="4283C4"/>
                </a:solidFill>
                <a:cs typeface="Arial" charset="0"/>
              </a:rPr>
              <a:t>Communicating with the Front Door </a:t>
            </a:r>
          </a:p>
        </p:txBody>
      </p:sp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latin typeface="Calibri" pitchFamily="34" charset="0"/>
                <a:ea typeface="ＭＳ Ｐゴシック"/>
                <a:cs typeface="ＭＳ Ｐゴシック"/>
              </a:rPr>
              <a:t>March 2018</a:t>
            </a: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r>
              <a:rPr lang="en-GB" dirty="0">
                <a:latin typeface="Calibri" pitchFamily="34" charset="0"/>
                <a:ea typeface="ＭＳ Ｐゴシック"/>
                <a:cs typeface="Lucida Sans Unicode" pitchFamily="34" charset="0"/>
              </a:rPr>
              <a:t>Penny Ademuyiwa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2354" y="1812337"/>
            <a:ext cx="7999292" cy="297061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n-GB" sz="2250" dirty="0">
              <a:solidFill>
                <a:srgbClr val="000000"/>
              </a:solidFill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7155" y="6023012"/>
            <a:ext cx="645319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827584" y="5880238"/>
            <a:ext cx="75748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23F79F8-43A0-4A32-975A-055FA7DCF3DE}"/>
              </a:ext>
            </a:extLst>
          </p:cNvPr>
          <p:cNvSpPr/>
          <p:nvPr/>
        </p:nvSpPr>
        <p:spPr>
          <a:xfrm>
            <a:off x="997821" y="1189039"/>
            <a:ext cx="74046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Request for Support </a:t>
            </a:r>
            <a:r>
              <a:rPr lang="en-GB" sz="2000" dirty="0"/>
              <a:t>at Intensive level and above</a:t>
            </a:r>
          </a:p>
          <a:p>
            <a:endParaRPr lang="en-GB" sz="2000" dirty="0"/>
          </a:p>
          <a:p>
            <a:r>
              <a:rPr lang="en-GB" sz="2000" dirty="0"/>
              <a:t>Participation in </a:t>
            </a:r>
            <a:r>
              <a:rPr lang="en-GB" sz="2000" b="1" dirty="0"/>
              <a:t>Strategy Discussions</a:t>
            </a:r>
          </a:p>
          <a:p>
            <a:endParaRPr lang="en-GB" sz="2000" dirty="0"/>
          </a:p>
          <a:p>
            <a:r>
              <a:rPr lang="en-GB" sz="2000" b="1" dirty="0"/>
              <a:t>Agency checks  </a:t>
            </a:r>
          </a:p>
          <a:p>
            <a:endParaRPr lang="en-GB" sz="2000" dirty="0"/>
          </a:p>
          <a:p>
            <a:r>
              <a:rPr lang="en-GB" sz="2000" b="1" dirty="0"/>
              <a:t>Feedback </a:t>
            </a:r>
            <a:r>
              <a:rPr lang="en-GB" sz="2000" dirty="0"/>
              <a:t>regarding referrals </a:t>
            </a:r>
          </a:p>
          <a:p>
            <a:endParaRPr lang="en-GB" sz="2000" dirty="0"/>
          </a:p>
          <a:p>
            <a:r>
              <a:rPr lang="en-GB" sz="2000" b="1" dirty="0"/>
              <a:t>Out of Hours service </a:t>
            </a:r>
            <a:r>
              <a:rPr lang="en-GB" sz="2000" dirty="0"/>
              <a:t>– outside of office hours for new and urgent work</a:t>
            </a:r>
          </a:p>
        </p:txBody>
      </p:sp>
    </p:spTree>
    <p:extLst>
      <p:ext uri="{BB962C8B-B14F-4D97-AF65-F5344CB8AC3E}">
        <p14:creationId xmlns:p14="http://schemas.microsoft.com/office/powerpoint/2010/main" val="532155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F85FC978-76FC-45A6-98B3-C30338DD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340768"/>
            <a:ext cx="8642350" cy="1296144"/>
          </a:xfrm>
        </p:spPr>
        <p:txBody>
          <a:bodyPr>
            <a:normAutofit/>
          </a:bodyPr>
          <a:lstStyle/>
          <a:p>
            <a:r>
              <a:rPr lang="en-GB" dirty="0"/>
              <a:t>Children and Young People’s Mental Health Services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E21565-736B-4955-9E88-D1E9B512DABB}"/>
              </a:ext>
            </a:extLst>
          </p:cNvPr>
          <p:cNvSpPr txBox="1"/>
          <p:nvPr/>
        </p:nvSpPr>
        <p:spPr>
          <a:xfrm>
            <a:off x="484187" y="2835024"/>
            <a:ext cx="848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25DFBCC0-0251-497B-B901-46C9B3C05246}"/>
              </a:ext>
            </a:extLst>
          </p:cNvPr>
          <p:cNvSpPr txBox="1">
            <a:spLocks/>
          </p:cNvSpPr>
          <p:nvPr/>
        </p:nvSpPr>
        <p:spPr bwMode="auto">
          <a:xfrm>
            <a:off x="1007603" y="3573016"/>
            <a:ext cx="712879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 Ana Mendes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Consultant Clinical Psychologist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NELFT NHS Foundation Trust </a:t>
            </a: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GB" dirty="0"/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en-GB" dirty="0"/>
          </a:p>
          <a:p>
            <a:pPr lvl="0" algn="ctr" fontAlgn="auto">
              <a:spcAft>
                <a:spcPts val="0"/>
              </a:spcAft>
              <a:buNone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5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1AF1-07C7-4F4A-81D8-4131D01B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Single Point of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B35B-F557-40FB-B7E7-26932FF0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417638"/>
            <a:ext cx="8712968" cy="4274343"/>
          </a:xfrm>
        </p:spPr>
        <p:txBody>
          <a:bodyPr/>
          <a:lstStyle/>
          <a:p>
            <a:r>
              <a:rPr lang="en-GB" sz="2400" dirty="0"/>
              <a:t>The Single Point of Access for Children and Young People’s Mental Health Interventions is: 	</a:t>
            </a:r>
            <a:r>
              <a:rPr lang="en-GB" sz="2400" b="1" dirty="0"/>
              <a:t>0300 123 4496</a:t>
            </a:r>
          </a:p>
          <a:p>
            <a:r>
              <a:rPr lang="en-GB" sz="2400" dirty="0"/>
              <a:t>From </a:t>
            </a:r>
            <a:r>
              <a:rPr lang="en-GB" sz="2400" b="1" dirty="0"/>
              <a:t>1 February 2018</a:t>
            </a:r>
            <a:r>
              <a:rPr lang="en-GB" sz="2400" dirty="0"/>
              <a:t> referrals and general enquiries/correspondence should to be sent to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sz="2400" u="sng" dirty="0">
                <a:hlinkClick r:id="rId2"/>
              </a:rPr>
              <a:t>nem-tr.kentchildrenandyoungpeoplehealthservices@nhs.net</a:t>
            </a:r>
            <a:endParaRPr lang="en-GB" sz="2400" u="sng" dirty="0"/>
          </a:p>
          <a:p>
            <a:r>
              <a:rPr lang="en-GB" sz="2400" b="1" dirty="0"/>
              <a:t>Post:</a:t>
            </a:r>
            <a:r>
              <a:rPr lang="en-GB" sz="2400" dirty="0"/>
              <a:t> Foster Street Clinic, Foster Street, Maidstone, Kent ME15 6NH</a:t>
            </a:r>
          </a:p>
          <a:p>
            <a:r>
              <a:rPr lang="en-GB" sz="2400" b="1" dirty="0"/>
              <a:t>Operating Times: </a:t>
            </a:r>
            <a:r>
              <a:rPr lang="en-GB" sz="2400" dirty="0"/>
              <a:t>Monday to Friday: 8am to 8pm</a:t>
            </a:r>
            <a:br>
              <a:rPr lang="en-GB" sz="2400" dirty="0"/>
            </a:br>
            <a:r>
              <a:rPr lang="en-GB" sz="2400" dirty="0"/>
              <a:t>Saturday: 8am to 12noon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451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36731" cy="3298378"/>
          </a:xfrm>
        </p:spPr>
        <p:txBody>
          <a:bodyPr>
            <a:normAutofit/>
          </a:bodyPr>
          <a:lstStyle/>
          <a:p>
            <a:br>
              <a:rPr lang="en-GB" b="1" dirty="0"/>
            </a:br>
            <a:r>
              <a:rPr lang="en-US" sz="6000" b="1" dirty="0"/>
              <a:t>High Needs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6262" y="4149080"/>
            <a:ext cx="8027988" cy="1460149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Matt Dunkley CBE</a:t>
            </a:r>
          </a:p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March 2018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6399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High Needs Block (HNB) funding do we receive?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980728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7F0599-1017-4AD2-A3C5-007FA8580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68269"/>
              </p:ext>
            </p:extLst>
          </p:nvPr>
        </p:nvGraphicFramePr>
        <p:xfrm>
          <a:off x="678593" y="1294856"/>
          <a:ext cx="7921695" cy="4582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5320">
                  <a:extLst>
                    <a:ext uri="{9D8B030D-6E8A-4147-A177-3AD203B41FA5}">
                      <a16:colId xmlns:a16="http://schemas.microsoft.com/office/drawing/2014/main" val="339188091"/>
                    </a:ext>
                  </a:extLst>
                </a:gridCol>
                <a:gridCol w="2674689">
                  <a:extLst>
                    <a:ext uri="{9D8B030D-6E8A-4147-A177-3AD203B41FA5}">
                      <a16:colId xmlns:a16="http://schemas.microsoft.com/office/drawing/2014/main" val="4273145926"/>
                    </a:ext>
                  </a:extLst>
                </a:gridCol>
                <a:gridCol w="961686">
                  <a:extLst>
                    <a:ext uri="{9D8B030D-6E8A-4147-A177-3AD203B41FA5}">
                      <a16:colId xmlns:a16="http://schemas.microsoft.com/office/drawing/2014/main" val="2902529985"/>
                    </a:ext>
                  </a:extLst>
                </a:gridCol>
              </a:tblGrid>
              <a:tr h="3649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Source: Annual </a:t>
                      </a:r>
                      <a:r>
                        <a:rPr lang="en-GB" sz="2400" u="none" strike="noStrike" dirty="0" err="1">
                          <a:effectLst/>
                          <a:latin typeface="+mj-lt"/>
                        </a:rPr>
                        <a:t>DfE</a:t>
                      </a: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 Published DSG HNB Block totals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027079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£m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6486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2013-14 (1</a:t>
                      </a:r>
                      <a:r>
                        <a:rPr lang="en-GB" sz="2400" u="none" strike="noStrike" baseline="30000" dirty="0">
                          <a:effectLst/>
                          <a:latin typeface="+mj-lt"/>
                        </a:rPr>
                        <a:t>st</a:t>
                      </a:r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 year of HNB)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140.000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712570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2014-15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147.434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161618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2015-16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149.263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679641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2016-17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150.526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416266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2017-18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189.672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77616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i="1" u="none" strike="noStrike" dirty="0">
                          <a:effectLst/>
                          <a:latin typeface="+mj-lt"/>
                        </a:rPr>
                        <a:t>2018-19 - provisional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  <a:latin typeface="+mj-lt"/>
                        </a:rPr>
                        <a:t>197.613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898647"/>
                  </a:ext>
                </a:extLst>
              </a:tr>
              <a:tr h="460503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i="1" u="none" strike="noStrike" dirty="0">
                          <a:effectLst/>
                          <a:latin typeface="+mj-lt"/>
                        </a:rPr>
                        <a:t>plus: 0.5% Schools Block transfer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  <a:latin typeface="+mj-lt"/>
                        </a:rPr>
                        <a:t>4.410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500379"/>
                  </a:ext>
                </a:extLst>
              </a:tr>
              <a:tr h="364939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2018-19 Revised Total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202.023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389003"/>
                  </a:ext>
                </a:extLst>
              </a:tr>
              <a:tr h="276020"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386580"/>
                  </a:ext>
                </a:extLst>
              </a:tr>
              <a:tr h="460503"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2623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3B03E8-BA7D-45D5-8352-56D377EC17FB}"/>
              </a:ext>
            </a:extLst>
          </p:cNvPr>
          <p:cNvSpPr txBox="1"/>
          <p:nvPr/>
        </p:nvSpPr>
        <p:spPr>
          <a:xfrm>
            <a:off x="739659" y="5202101"/>
            <a:ext cx="77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HNB has increased by £62m (+44%) since 2013-14</a:t>
            </a:r>
          </a:p>
        </p:txBody>
      </p:sp>
    </p:spTree>
    <p:extLst>
      <p:ext uri="{BB962C8B-B14F-4D97-AF65-F5344CB8AC3E}">
        <p14:creationId xmlns:p14="http://schemas.microsoft.com/office/powerpoint/2010/main" val="1091044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has it increased by £62m?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980728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BF27903-0E58-40B1-9595-6D79ECBB429B}"/>
              </a:ext>
            </a:extLst>
          </p:cNvPr>
          <p:cNvGrpSpPr/>
          <p:nvPr/>
        </p:nvGrpSpPr>
        <p:grpSpPr>
          <a:xfrm>
            <a:off x="313202" y="1115651"/>
            <a:ext cx="8479462" cy="4347872"/>
            <a:chOff x="323528" y="1232564"/>
            <a:chExt cx="8479462" cy="434787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2E9BEAB-7469-4A8E-A9D5-3446D31F18E3}"/>
                </a:ext>
              </a:extLst>
            </p:cNvPr>
            <p:cNvGrpSpPr/>
            <p:nvPr/>
          </p:nvGrpSpPr>
          <p:grpSpPr>
            <a:xfrm>
              <a:off x="2339752" y="3031064"/>
              <a:ext cx="4447014" cy="2501485"/>
              <a:chOff x="2339752" y="3031064"/>
              <a:chExt cx="4447014" cy="250148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B1309B6-8FE8-40C2-B515-782E0E7A40FD}"/>
                  </a:ext>
                </a:extLst>
              </p:cNvPr>
              <p:cNvGrpSpPr/>
              <p:nvPr/>
            </p:nvGrpSpPr>
            <p:grpSpPr>
              <a:xfrm>
                <a:off x="3538717" y="3588333"/>
                <a:ext cx="2016224" cy="1944216"/>
                <a:chOff x="3538717" y="3588333"/>
                <a:chExt cx="2016224" cy="1944216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56C1C32-5DF5-44DF-BD48-1303BA596B36}"/>
                    </a:ext>
                  </a:extLst>
                </p:cNvPr>
                <p:cNvSpPr/>
                <p:nvPr/>
              </p:nvSpPr>
              <p:spPr>
                <a:xfrm>
                  <a:off x="3538717" y="3588333"/>
                  <a:ext cx="2016224" cy="194421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454C86-565C-4D8B-AF08-89FA402E35D4}"/>
                    </a:ext>
                  </a:extLst>
                </p:cNvPr>
                <p:cNvSpPr txBox="1"/>
                <p:nvPr/>
              </p:nvSpPr>
              <p:spPr>
                <a:xfrm>
                  <a:off x="3870176" y="4206498"/>
                  <a:ext cx="14401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£62m</a:t>
                  </a:r>
                </a:p>
              </p:txBody>
            </p:sp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FA44012-3492-408F-B1FB-0C25A408E8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39752" y="4536740"/>
                <a:ext cx="1198965" cy="0"/>
              </a:xfrm>
              <a:prstGeom prst="straightConnector1">
                <a:avLst/>
              </a:prstGeom>
              <a:ln w="4762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D8A704D-3A49-47A9-BC51-3A31CD73EC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38717" y="3031064"/>
                <a:ext cx="457219" cy="689579"/>
              </a:xfrm>
              <a:prstGeom prst="straightConnector1">
                <a:avLst/>
              </a:prstGeom>
              <a:ln w="4762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A953A78-C851-445D-9FA4-8E452842DD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4048" y="3100761"/>
                <a:ext cx="484085" cy="619882"/>
              </a:xfrm>
              <a:prstGeom prst="straightConnector1">
                <a:avLst/>
              </a:prstGeom>
              <a:ln w="4762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84F29E6-9D0B-4157-8B25-C231811C297A}"/>
                  </a:ext>
                </a:extLst>
              </p:cNvPr>
              <p:cNvCxnSpPr>
                <a:cxnSpLocks/>
                <a:stCxn id="14" idx="6"/>
                <a:endCxn id="11" idx="2"/>
              </p:cNvCxnSpPr>
              <p:nvPr/>
            </p:nvCxnSpPr>
            <p:spPr>
              <a:xfrm>
                <a:off x="5554941" y="4560441"/>
                <a:ext cx="1231825" cy="47887"/>
              </a:xfrm>
              <a:prstGeom prst="straightConnector1">
                <a:avLst/>
              </a:prstGeom>
              <a:ln w="4762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1D93CFF-645D-4AE3-9FC8-0BAA47935A78}"/>
                </a:ext>
              </a:extLst>
            </p:cNvPr>
            <p:cNvGrpSpPr/>
            <p:nvPr/>
          </p:nvGrpSpPr>
          <p:grpSpPr>
            <a:xfrm>
              <a:off x="323528" y="3518993"/>
              <a:ext cx="2016224" cy="1944216"/>
              <a:chOff x="323528" y="3518993"/>
              <a:chExt cx="2016224" cy="194421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4C923FC-D497-4243-9297-1AC137C0ACC2}"/>
                  </a:ext>
                </a:extLst>
              </p:cNvPr>
              <p:cNvGrpSpPr/>
              <p:nvPr/>
            </p:nvGrpSpPr>
            <p:grpSpPr>
              <a:xfrm>
                <a:off x="323528" y="3518993"/>
                <a:ext cx="2016224" cy="1944216"/>
                <a:chOff x="323528" y="3518993"/>
                <a:chExt cx="2016224" cy="1944216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003C83F-7709-4684-AE71-1610913CE0E7}"/>
                    </a:ext>
                  </a:extLst>
                </p:cNvPr>
                <p:cNvSpPr/>
                <p:nvPr/>
              </p:nvSpPr>
              <p:spPr>
                <a:xfrm>
                  <a:off x="323528" y="3518993"/>
                  <a:ext cx="2016224" cy="194421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9C79B56-DCD1-4241-BAAA-BE40956B6D0E}"/>
                    </a:ext>
                  </a:extLst>
                </p:cNvPr>
                <p:cNvSpPr txBox="1"/>
                <p:nvPr/>
              </p:nvSpPr>
              <p:spPr>
                <a:xfrm>
                  <a:off x="683568" y="4107984"/>
                  <a:ext cx="14401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£22m</a:t>
                  </a: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45A1EF-DB12-490B-845D-C35E3FC9F9F3}"/>
                  </a:ext>
                </a:extLst>
              </p:cNvPr>
              <p:cNvSpPr txBox="1"/>
              <p:nvPr/>
            </p:nvSpPr>
            <p:spPr>
              <a:xfrm>
                <a:off x="566849" y="3867944"/>
                <a:ext cx="162332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DfE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 increases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274686-25D2-4DC2-B73B-B3D881E0330E}"/>
                </a:ext>
              </a:extLst>
            </p:cNvPr>
            <p:cNvGrpSpPr/>
            <p:nvPr/>
          </p:nvGrpSpPr>
          <p:grpSpPr>
            <a:xfrm>
              <a:off x="5004048" y="1277564"/>
              <a:ext cx="2016224" cy="1944216"/>
              <a:chOff x="5004048" y="1277564"/>
              <a:chExt cx="2016224" cy="194421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96CB0A7-5C02-4EE8-8864-45C134122827}"/>
                  </a:ext>
                </a:extLst>
              </p:cNvPr>
              <p:cNvGrpSpPr/>
              <p:nvPr/>
            </p:nvGrpSpPr>
            <p:grpSpPr>
              <a:xfrm>
                <a:off x="5004048" y="1277564"/>
                <a:ext cx="2016224" cy="1944216"/>
                <a:chOff x="5004048" y="1277564"/>
                <a:chExt cx="2016224" cy="194421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2FE779E-2901-4046-B6D0-19CD15A4DD5E}"/>
                    </a:ext>
                  </a:extLst>
                </p:cNvPr>
                <p:cNvSpPr/>
                <p:nvPr/>
              </p:nvSpPr>
              <p:spPr>
                <a:xfrm>
                  <a:off x="5004048" y="1277564"/>
                  <a:ext cx="2016224" cy="194421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779F4C-14EE-4432-BFD1-48F404E4AB75}"/>
                    </a:ext>
                  </a:extLst>
                </p:cNvPr>
                <p:cNvSpPr txBox="1"/>
                <p:nvPr/>
              </p:nvSpPr>
              <p:spPr>
                <a:xfrm>
                  <a:off x="5310336" y="1850729"/>
                  <a:ext cx="14401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£28m</a:t>
                  </a: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49DC9B7-90C4-471A-AD75-D3A849533139}"/>
                  </a:ext>
                </a:extLst>
              </p:cNvPr>
              <p:cNvSpPr txBox="1"/>
              <p:nvPr/>
            </p:nvSpPr>
            <p:spPr>
              <a:xfrm>
                <a:off x="5246090" y="1386917"/>
                <a:ext cx="162332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Tfr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 from Schools Block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F68274E-399F-4A90-B760-DB82FCA4D6A4}"/>
                </a:ext>
              </a:extLst>
            </p:cNvPr>
            <p:cNvGrpSpPr/>
            <p:nvPr/>
          </p:nvGrpSpPr>
          <p:grpSpPr>
            <a:xfrm>
              <a:off x="1958110" y="1232564"/>
              <a:ext cx="2037826" cy="2047739"/>
              <a:chOff x="1958110" y="1232564"/>
              <a:chExt cx="2037826" cy="204773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F4BB965-139D-407E-938B-95E80204E7E6}"/>
                  </a:ext>
                </a:extLst>
              </p:cNvPr>
              <p:cNvGrpSpPr/>
              <p:nvPr/>
            </p:nvGrpSpPr>
            <p:grpSpPr>
              <a:xfrm>
                <a:off x="1979712" y="1232564"/>
                <a:ext cx="2016224" cy="1944216"/>
                <a:chOff x="1979712" y="1232564"/>
                <a:chExt cx="2016224" cy="1944216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FF65FA6-CCBA-44C6-A468-F8722C276B9E}"/>
                    </a:ext>
                  </a:extLst>
                </p:cNvPr>
                <p:cNvSpPr/>
                <p:nvPr/>
              </p:nvSpPr>
              <p:spPr>
                <a:xfrm>
                  <a:off x="1979712" y="1232564"/>
                  <a:ext cx="2016224" cy="194421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6F347C3-DB69-4389-BEFB-BACB1A8ABCD3}"/>
                    </a:ext>
                  </a:extLst>
                </p:cNvPr>
                <p:cNvSpPr txBox="1"/>
                <p:nvPr/>
              </p:nvSpPr>
              <p:spPr>
                <a:xfrm>
                  <a:off x="2319468" y="1849343"/>
                  <a:ext cx="14401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£15m</a:t>
                  </a: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9ED540-E81A-4BD3-88F9-4E1CFBD7096B}"/>
                  </a:ext>
                </a:extLst>
              </p:cNvPr>
              <p:cNvSpPr txBox="1"/>
              <p:nvPr/>
            </p:nvSpPr>
            <p:spPr>
              <a:xfrm>
                <a:off x="2227886" y="1336087"/>
                <a:ext cx="162332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Tfr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 from Notional SEN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E3DEC55-1FBE-4191-BBFF-059368A82183}"/>
                  </a:ext>
                </a:extLst>
              </p:cNvPr>
              <p:cNvSpPr txBox="1"/>
              <p:nvPr/>
            </p:nvSpPr>
            <p:spPr>
              <a:xfrm>
                <a:off x="1958110" y="2295418"/>
                <a:ext cx="203782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for mainstream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(legislation)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5ED2488-6869-4C22-ABF5-90D5E641CF6B}"/>
                </a:ext>
              </a:extLst>
            </p:cNvPr>
            <p:cNvGrpSpPr/>
            <p:nvPr/>
          </p:nvGrpSpPr>
          <p:grpSpPr>
            <a:xfrm>
              <a:off x="6786766" y="3636220"/>
              <a:ext cx="2016224" cy="1944216"/>
              <a:chOff x="6786766" y="3636220"/>
              <a:chExt cx="2016224" cy="19442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437B8AF-A204-4DC9-AA04-C4070C69F574}"/>
                  </a:ext>
                </a:extLst>
              </p:cNvPr>
              <p:cNvGrpSpPr/>
              <p:nvPr/>
            </p:nvGrpSpPr>
            <p:grpSpPr>
              <a:xfrm>
                <a:off x="6786766" y="3636220"/>
                <a:ext cx="2016224" cy="1944216"/>
                <a:chOff x="6786766" y="3636220"/>
                <a:chExt cx="2016224" cy="194421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E4C77CF-814C-4B15-96DC-052046E88AE5}"/>
                    </a:ext>
                  </a:extLst>
                </p:cNvPr>
                <p:cNvSpPr/>
                <p:nvPr/>
              </p:nvSpPr>
              <p:spPr>
                <a:xfrm>
                  <a:off x="6786766" y="3636220"/>
                  <a:ext cx="2016224" cy="194421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1A3F9A4-B9F5-4F9B-A9D5-F482DD8EFB22}"/>
                    </a:ext>
                  </a:extLst>
                </p:cNvPr>
                <p:cNvSpPr txBox="1"/>
                <p:nvPr/>
              </p:nvSpPr>
              <p:spPr>
                <a:xfrm>
                  <a:off x="7074798" y="4254385"/>
                  <a:ext cx="14401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-£3m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D78D2C-B89E-4D5B-9E60-8C33E1F70C53}"/>
                  </a:ext>
                </a:extLst>
              </p:cNvPr>
              <p:cNvSpPr txBox="1"/>
              <p:nvPr/>
            </p:nvSpPr>
            <p:spPr>
              <a:xfrm>
                <a:off x="6980926" y="3761942"/>
                <a:ext cx="162332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Technical adjustments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5E3716E-B8C4-43F1-897D-E7EF355DD16A}"/>
                  </a:ext>
                </a:extLst>
              </p:cNvPr>
              <p:cNvSpPr txBox="1"/>
              <p:nvPr/>
            </p:nvSpPr>
            <p:spPr>
              <a:xfrm>
                <a:off x="7020272" y="4721273"/>
                <a:ext cx="162332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for SRPs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12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758057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Priorities for the Year Ahead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5841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Matt Dunkley CBE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Corporate Director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908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fund?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980728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The majority is passed directly to schools, early years providers and post 16 institutions for the support of individual pupils with SEND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Pupil Referral Units and Alternative Provision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Some statutory services provided by the LA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81709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648" y="-86162"/>
            <a:ext cx="8433774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Needs pupils/students numbers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980728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4389D1-58B3-493A-B487-2AA04FA810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8" y="949253"/>
          <a:ext cx="8433774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310">
                  <a:extLst>
                    <a:ext uri="{9D8B030D-6E8A-4147-A177-3AD203B41FA5}">
                      <a16:colId xmlns:a16="http://schemas.microsoft.com/office/drawing/2014/main" val="408148974"/>
                    </a:ext>
                  </a:extLst>
                </a:gridCol>
                <a:gridCol w="1287517">
                  <a:extLst>
                    <a:ext uri="{9D8B030D-6E8A-4147-A177-3AD203B41FA5}">
                      <a16:colId xmlns:a16="http://schemas.microsoft.com/office/drawing/2014/main" val="897793733"/>
                    </a:ext>
                  </a:extLst>
                </a:gridCol>
                <a:gridCol w="1291315">
                  <a:extLst>
                    <a:ext uri="{9D8B030D-6E8A-4147-A177-3AD203B41FA5}">
                      <a16:colId xmlns:a16="http://schemas.microsoft.com/office/drawing/2014/main" val="2064031503"/>
                    </a:ext>
                  </a:extLst>
                </a:gridCol>
                <a:gridCol w="1291315">
                  <a:extLst>
                    <a:ext uri="{9D8B030D-6E8A-4147-A177-3AD203B41FA5}">
                      <a16:colId xmlns:a16="http://schemas.microsoft.com/office/drawing/2014/main" val="703056028"/>
                    </a:ext>
                  </a:extLst>
                </a:gridCol>
                <a:gridCol w="1291315">
                  <a:extLst>
                    <a:ext uri="{9D8B030D-6E8A-4147-A177-3AD203B41FA5}">
                      <a16:colId xmlns:a16="http://schemas.microsoft.com/office/drawing/2014/main" val="1939112481"/>
                    </a:ext>
                  </a:extLst>
                </a:gridCol>
                <a:gridCol w="1128002">
                  <a:extLst>
                    <a:ext uri="{9D8B030D-6E8A-4147-A177-3AD203B41FA5}">
                      <a16:colId xmlns:a16="http://schemas.microsoft.com/office/drawing/2014/main" val="1177058766"/>
                    </a:ext>
                  </a:extLst>
                </a:gridCol>
              </a:tblGrid>
              <a:tr h="18334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2013-14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2014-15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2015-16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2016-17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2017-18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408634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Actual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Actual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Actual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Actual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Latest Forecast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077663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Special Schools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3,272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3,349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3,572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3,649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3,844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292479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Resource Provision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874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884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865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24912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Mainstream Schools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802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1,475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2,222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2,644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74144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Independent - pre 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458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491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562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706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667429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Independent - post 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06410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Independent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545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562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585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623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776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375366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OLA Maintained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897875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FE Colleges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462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765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21189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SPI and CCP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256759"/>
                  </a:ext>
                </a:extLst>
              </a:tr>
              <a:tr h="183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TOTALS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5,980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6,213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7,224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8,296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9,149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404586"/>
                  </a:ext>
                </a:extLst>
              </a:tr>
              <a:tr h="18334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715489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Year on year increase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233</a:t>
                      </a:r>
                      <a:endParaRPr lang="en-GB" sz="18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1,011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1,072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852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901800"/>
                  </a:ext>
                </a:extLst>
              </a:tr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Year on year increase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3.9%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16.3%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14.8%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10.3%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1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296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-153315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we spent on High Needs?</a:t>
            </a: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29D5EC-6814-404E-B893-CEE77C338A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6236" y="779288"/>
          <a:ext cx="8372230" cy="4674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6568">
                  <a:extLst>
                    <a:ext uri="{9D8B030D-6E8A-4147-A177-3AD203B41FA5}">
                      <a16:colId xmlns:a16="http://schemas.microsoft.com/office/drawing/2014/main" val="116124941"/>
                    </a:ext>
                  </a:extLst>
                </a:gridCol>
                <a:gridCol w="1198256">
                  <a:extLst>
                    <a:ext uri="{9D8B030D-6E8A-4147-A177-3AD203B41FA5}">
                      <a16:colId xmlns:a16="http://schemas.microsoft.com/office/drawing/2014/main" val="2005859244"/>
                    </a:ext>
                  </a:extLst>
                </a:gridCol>
                <a:gridCol w="1198256">
                  <a:extLst>
                    <a:ext uri="{9D8B030D-6E8A-4147-A177-3AD203B41FA5}">
                      <a16:colId xmlns:a16="http://schemas.microsoft.com/office/drawing/2014/main" val="1363357516"/>
                    </a:ext>
                  </a:extLst>
                </a:gridCol>
                <a:gridCol w="1198256">
                  <a:extLst>
                    <a:ext uri="{9D8B030D-6E8A-4147-A177-3AD203B41FA5}">
                      <a16:colId xmlns:a16="http://schemas.microsoft.com/office/drawing/2014/main" val="1244631314"/>
                    </a:ext>
                  </a:extLst>
                </a:gridCol>
                <a:gridCol w="1198256">
                  <a:extLst>
                    <a:ext uri="{9D8B030D-6E8A-4147-A177-3AD203B41FA5}">
                      <a16:colId xmlns:a16="http://schemas.microsoft.com/office/drawing/2014/main" val="4081401983"/>
                    </a:ext>
                  </a:extLst>
                </a:gridCol>
                <a:gridCol w="1042638">
                  <a:extLst>
                    <a:ext uri="{9D8B030D-6E8A-4147-A177-3AD203B41FA5}">
                      <a16:colId xmlns:a16="http://schemas.microsoft.com/office/drawing/2014/main" val="3646113558"/>
                    </a:ext>
                  </a:extLst>
                </a:gridCol>
              </a:tblGrid>
              <a:tr h="186729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2013-14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2014-15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2015-16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2016-17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2017-18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37429"/>
                  </a:ext>
                </a:extLst>
              </a:tr>
              <a:tr h="560188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Actual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+mn-lt"/>
                        </a:rPr>
                        <a:t>Actual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+mn-lt"/>
                        </a:rPr>
                        <a:t>Actual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+mn-lt"/>
                        </a:rPr>
                        <a:t>Actual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>
                          <a:effectLst/>
                          <a:latin typeface="+mn-lt"/>
                        </a:rPr>
                        <a:t>Latest Forecast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698367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£'000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£'000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£'000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£'000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£'000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837913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737105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Special Schools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67,048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68,543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68,118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70,460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72,194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765233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Resource Provision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13,118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14,919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15,274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16,009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15,393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54484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Mainstream Schools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8,755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8,899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14,398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23,797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23,000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380374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Independent - pre 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17,581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19,840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22,588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24,384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29,065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056443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Independent - post 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4,000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5,359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4,281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4,561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5,427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57101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Independent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23,581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25,199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26,869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28,945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34,492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94392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OLA Maintained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2,295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2,531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2,661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3,160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4,005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876474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FE Colleges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3,168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5,464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6,885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8,327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8,894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682820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SPI and CCP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366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975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27398"/>
                  </a:ext>
                </a:extLst>
              </a:tr>
              <a:tr h="1867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TOTALS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117,965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125,555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134,205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151,063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158,953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235711"/>
                  </a:ext>
                </a:extLst>
              </a:tr>
              <a:tr h="1867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Year on year increase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7,590</a:t>
                      </a:r>
                      <a:endParaRPr lang="en-GB" sz="18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8,650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16,858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7,890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364245"/>
                  </a:ext>
                </a:extLst>
              </a:tr>
              <a:tr h="1778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Year on year increase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6.4%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GB" sz="18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12.6%</a:t>
                      </a:r>
                      <a:endParaRPr lang="en-GB" sz="18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5.2%</a:t>
                      </a:r>
                      <a:endParaRPr lang="en-GB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32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3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772" y="0"/>
            <a:ext cx="8712968" cy="114141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of the problem we face </a:t>
            </a:r>
            <a:endParaRPr lang="en-GB" sz="3600" b="1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00B840-AD5F-43B8-B5EA-02479E3E48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3587" y="1268760"/>
          <a:ext cx="741682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412975982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46656112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88675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2017-18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2018-19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06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Budget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£154m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£154m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319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Increase from </a:t>
                      </a:r>
                      <a:r>
                        <a:rPr lang="en-GB" dirty="0" err="1"/>
                        <a:t>DfE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£3m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48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Transfer from Schools Block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84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Revised Budget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£154m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£162m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92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29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Forecast Expenditure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£159m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up to £170m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14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Overspend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£5m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£8m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71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4395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76CBFB8-DFC1-4A60-8E84-0B439C31A106}"/>
              </a:ext>
            </a:extLst>
          </p:cNvPr>
          <p:cNvSpPr txBox="1"/>
          <p:nvPr/>
        </p:nvSpPr>
        <p:spPr>
          <a:xfrm>
            <a:off x="107504" y="5156223"/>
            <a:ext cx="8839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no longer have a DSG reserve - must reduce costs to remain within budget</a:t>
            </a:r>
          </a:p>
        </p:txBody>
      </p:sp>
    </p:spTree>
    <p:extLst>
      <p:ext uri="{BB962C8B-B14F-4D97-AF65-F5344CB8AC3E}">
        <p14:creationId xmlns:p14="http://schemas.microsoft.com/office/powerpoint/2010/main" val="3934955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outlook for High Needs Block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980728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funding now calculated on a National Funding Formula basis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Kent is a floor funded LA – attracting approx. £15m floor funding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increases for overall population growth 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increases for inflation (until the floor funding has been eroded)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DfE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likely to stop transfers from Schools Block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79559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schools have told us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9024" y="884313"/>
            <a:ext cx="8677472" cy="4877538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2018-19 High Needs Funding must: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be fair and equitable; hold schools accountable for public funds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be preceded by ‘assess, plan, do and review’ using normally available resources (core standards)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be specific to individuals within the context of *guidance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target greatest need and agree longer term funding for highest levels of SEN needs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recognise schools are different; % HNF pupils will vary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not be seen as part of the budget for forecasting and schools should not set HNF income target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*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Education Endowment Best Use of TAs guidance about group interventions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779578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49524"/>
            <a:ext cx="8480747" cy="114141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arrangements from April 2018-19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340768"/>
            <a:ext cx="8784976" cy="4398161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Schools have been notified of amounts for any pupils that are presently in receipt of high needs funding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Pupils subject to an EHCP or SEN Support with severe and complex needs 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Stream-lined application and reapplication process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After the actual costs of provision are agreed, need specific, graduated top up funding will be paid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Higher levels of funding outside of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the rates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may be agreed in exceptional circumstances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0861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49524"/>
            <a:ext cx="8480747" cy="114141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 Term</a:t>
            </a:r>
            <a:b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all do to make a difference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768" y="1212659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Reviewing what we do now and how we do it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Evaluating the impact of what we are doing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Looking at the totality of resource e.g. cross over with pupil premium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Managing demand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Ensuring good quality universal provision;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. ASD friendly schools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Developing capacity; workforce development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Reviewing often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400" dirty="0">
                <a:latin typeface="Calibri"/>
              </a:rPr>
              <a:t>Engaging with parents and carers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Engage with other professionals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Health)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381554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all do to make a difference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063892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 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Increased impact for the same cost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Embed the Mainstream Core Standards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Embed best practice approaches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Utilise Provision Mapping to achieve better value for money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How well are interventions running and what is the impact?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Reducing costs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Economies of scale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District collaborations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88561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249" y="76008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context of where we are 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980728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We have a joint responsibility to provide the most effective ways to meet the needs of all of Kent’s children and young people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The amount of funding we are set to receive is effectively capped –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DfE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will not change this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GB" sz="2400" dirty="0">
                <a:latin typeface="Calibri"/>
              </a:rPr>
              <a:t>We are currently spending more than we have on HNF and we have an overspend from previous years to repay from elsewhere in the </a:t>
            </a:r>
            <a:r>
              <a:rPr lang="en-GB" sz="2400" dirty="0" err="1">
                <a:latin typeface="Calibri"/>
              </a:rPr>
              <a:t>the</a:t>
            </a:r>
            <a:r>
              <a:rPr lang="en-GB" sz="2400" dirty="0">
                <a:latin typeface="Calibri"/>
              </a:rPr>
              <a:t> DSG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So we have to live within the available budget; County Council will not top up the DSG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charset="0"/>
                <a:cs typeface="+mn-cs"/>
              </a:rPr>
              <a:t>Therefore we have to consider changing the way we deliver targeted and specialist provision/ resources, its relationship with other funding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 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931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The current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sz="2800" dirty="0">
                <a:latin typeface="Calibri"/>
                <a:ea typeface="Calibri"/>
                <a:cs typeface="Times New Roman"/>
              </a:rPr>
              <a:t>Whole integration of new CYPE Directorate under a single Corporate Director</a:t>
            </a:r>
          </a:p>
          <a:p>
            <a:r>
              <a:rPr lang="en-GB" sz="2800" dirty="0">
                <a:latin typeface="Calibri"/>
                <a:ea typeface="Calibri"/>
                <a:cs typeface="Times New Roman"/>
              </a:rPr>
              <a:t>“The Education People” being established to deliver services to schools through a new vehicle</a:t>
            </a:r>
          </a:p>
          <a:p>
            <a:r>
              <a:rPr lang="en-GB" sz="2800" dirty="0">
                <a:latin typeface="Calibri"/>
                <a:ea typeface="Calibri"/>
                <a:cs typeface="Times New Roman"/>
              </a:rPr>
              <a:t>Integration is a ‘process not a state’</a:t>
            </a:r>
          </a:p>
          <a:p>
            <a:r>
              <a:rPr lang="en-GB" sz="2800" dirty="0">
                <a:latin typeface="Calibri"/>
                <a:ea typeface="Calibri"/>
                <a:cs typeface="Times New Roman"/>
              </a:rPr>
              <a:t>Significant budget constraints and savings to be managed</a:t>
            </a:r>
          </a:p>
          <a:p>
            <a:r>
              <a:rPr lang="en-GB" sz="2800" dirty="0">
                <a:latin typeface="Calibri"/>
                <a:ea typeface="Calibri"/>
                <a:cs typeface="Times New Roman"/>
              </a:rPr>
              <a:t>Growing demand for statutory services which needs to be managed effectively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286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9524"/>
            <a:ext cx="8336732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in groups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516" y="980728"/>
            <a:ext cx="8712968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Looking forward; 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How can we </a:t>
            </a:r>
            <a:r>
              <a:rPr lang="en-GB" sz="2500" dirty="0">
                <a:latin typeface="Calibri"/>
              </a:rPr>
              <a:t>live within our means across HNF and SEND in the system in Kent?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How can we enable schools to support SEND pupils and their learning but use the fixed resources more effectively?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2500" dirty="0">
                <a:latin typeface="Calibri"/>
              </a:rPr>
              <a:t>What should we do less of or stop  doing? Or decommission?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Should we change eligibility or amend criteria for resources?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2500" dirty="0">
                <a:latin typeface="Calibri"/>
              </a:rPr>
              <a:t>How can we use LIFT groups to help us address these challenges?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457200" marR="0" lvl="1" indent="0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35571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D9F775-769C-495E-B3B3-41C9151F5546}"/>
              </a:ext>
            </a:extLst>
          </p:cNvPr>
          <p:cNvSpPr txBox="1">
            <a:spLocks/>
          </p:cNvSpPr>
          <p:nvPr/>
        </p:nvSpPr>
        <p:spPr bwMode="auto">
          <a:xfrm>
            <a:off x="680598" y="1367451"/>
            <a:ext cx="7495931" cy="47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283C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800">
                <a:latin typeface="+mj-lt"/>
              </a:rPr>
              <a:t>www.kelsi.org.uk</a:t>
            </a:r>
            <a:endParaRPr lang="en-GB" sz="5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08B0A-BC98-4B3F-8670-93443969C00B}"/>
              </a:ext>
            </a:extLst>
          </p:cNvPr>
          <p:cNvSpPr txBox="1"/>
          <p:nvPr/>
        </p:nvSpPr>
        <p:spPr>
          <a:xfrm>
            <a:off x="539552" y="1940639"/>
            <a:ext cx="7778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alibri"/>
              </a:rPr>
              <a:t>Please continue to visit the Kelsi website for key legislation, guidance and latest news and events available to educational professionals. </a:t>
            </a:r>
          </a:p>
        </p:txBody>
      </p:sp>
      <p:pic>
        <p:nvPicPr>
          <p:cNvPr id="15" name="Picture 2" descr="http://www.kelsi.org.uk/__data/assets/image/0007/29068/Kelsi-website-devices.jpg">
            <a:extLst>
              <a:ext uri="{FF2B5EF4-FFF2-40B4-BE49-F238E27FC236}">
                <a16:creationId xmlns:a16="http://schemas.microsoft.com/office/drawing/2014/main" id="{FB064E36-DB58-4F15-A9E4-E5505530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63" y="3140968"/>
            <a:ext cx="4557674" cy="2377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8BF6E4E-F043-4F89-ADF5-2AE028756088}"/>
              </a:ext>
            </a:extLst>
          </p:cNvPr>
          <p:cNvSpPr txBox="1">
            <a:spLocks/>
          </p:cNvSpPr>
          <p:nvPr/>
        </p:nvSpPr>
        <p:spPr bwMode="auto">
          <a:xfrm>
            <a:off x="0" y="127348"/>
            <a:ext cx="91440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283C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800" dirty="0"/>
              <a:t>Thank you for attending</a:t>
            </a:r>
          </a:p>
        </p:txBody>
      </p:sp>
    </p:spTree>
    <p:extLst>
      <p:ext uri="{BB962C8B-B14F-4D97-AF65-F5344CB8AC3E}">
        <p14:creationId xmlns:p14="http://schemas.microsoft.com/office/powerpoint/2010/main" val="155932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/>
              <a:t>Our Existing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en-GB" sz="2800" dirty="0">
                <a:latin typeface="+mn-lt"/>
                <a:ea typeface="Calibri"/>
              </a:rPr>
              <a:t>Improve student achievement by: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dirty="0">
                <a:latin typeface="+mn-lt"/>
                <a:ea typeface="Calibri"/>
              </a:rPr>
              <a:t>Ensuring more good and outstanding schools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dirty="0">
                <a:latin typeface="+mn-lt"/>
                <a:ea typeface="Calibri"/>
              </a:rPr>
              <a:t>Closing the achievement gap for key groups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dirty="0">
                <a:latin typeface="+mn-lt"/>
                <a:ea typeface="Calibri"/>
              </a:rPr>
              <a:t>Developing “The Education People” with schools as partners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dirty="0">
                <a:latin typeface="+mn-lt"/>
                <a:ea typeface="Calibri"/>
              </a:rPr>
              <a:t>Creating more apprenticeships for young people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dirty="0">
                <a:latin typeface="+mn-lt"/>
                <a:ea typeface="Calibri"/>
              </a:rPr>
              <a:t>Ensuring a sufficient supply of high quality school places, including brokering sponsors and developing models for LA supported by local MATs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dirty="0">
                <a:latin typeface="+mn-lt"/>
                <a:ea typeface="Calibri"/>
              </a:rPr>
              <a:t>Implementing changes to school funding effectively and in the interests of all Kent children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157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GB" dirty="0"/>
              <a:t>Our Existing Priorities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36504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en-GB" sz="2400" dirty="0">
                <a:latin typeface="+mn-lt"/>
                <a:ea typeface="Calibri"/>
              </a:rPr>
              <a:t>To improve outcomes for vulnerable children and families by: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sz="2200" dirty="0">
                <a:latin typeface="+mn-lt"/>
              </a:rPr>
              <a:t>Addressing recommendations of the Ofsted Inspection of Children’s Services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sz="2200" dirty="0">
                <a:latin typeface="+mn-lt"/>
              </a:rPr>
              <a:t>Improving timely access to and quality of CAMHS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sz="2200" dirty="0">
                <a:latin typeface="+mn-lt"/>
              </a:rPr>
              <a:t>Managing demand to ensure the right children and families get the right service at the right time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sz="2200" dirty="0">
                <a:latin typeface="+mn-lt"/>
              </a:rPr>
              <a:t>Integrating services across the directorate to take a whole systems approach to childhood, focussed on prevention and working with families to reduce risks of harm to children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sz="2200" dirty="0">
                <a:latin typeface="+mn-lt"/>
              </a:rPr>
              <a:t>Developing integrated family facing services which are able to hold risk with families safely but with less statutory intervention</a:t>
            </a:r>
          </a:p>
          <a:p>
            <a:pPr lvl="1">
              <a:spcAft>
                <a:spcPts val="600"/>
              </a:spcAft>
              <a:buFont typeface="Symbol"/>
              <a:buChar char=""/>
            </a:pPr>
            <a:r>
              <a:rPr lang="en-GB" sz="2200" dirty="0">
                <a:latin typeface="+mn-lt"/>
              </a:rPr>
              <a:t>Making Kent the best Corporate Parent we can be for the children and young people in Kent</a:t>
            </a:r>
          </a:p>
        </p:txBody>
      </p:sp>
    </p:spTree>
    <p:extLst>
      <p:ext uri="{BB962C8B-B14F-4D97-AF65-F5344CB8AC3E}">
        <p14:creationId xmlns:p14="http://schemas.microsoft.com/office/powerpoint/2010/main" val="8739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7544" y="836712"/>
            <a:ext cx="8064896" cy="3456384"/>
          </a:xfrm>
          <a:prstGeom prst="round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Education People</a:t>
            </a:r>
          </a:p>
          <a:p>
            <a:endParaRPr lang="en-GB" sz="4000" b="1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overview</a:t>
            </a:r>
            <a:endParaRPr lang="en-GB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6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008" y="1412776"/>
            <a:ext cx="7523352" cy="424847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+mj-lt"/>
              </a:rPr>
              <a:t>Decision made by KCC Cabinet in March 2017 to establish an Education Services Company </a:t>
            </a:r>
          </a:p>
          <a:p>
            <a:r>
              <a:rPr lang="en-GB" sz="2400" dirty="0">
                <a:latin typeface="+mj-lt"/>
              </a:rPr>
              <a:t>Wholly owned by KCC</a:t>
            </a:r>
          </a:p>
          <a:p>
            <a:r>
              <a:rPr lang="en-GB" sz="2400" dirty="0">
                <a:latin typeface="+mj-lt"/>
              </a:rPr>
              <a:t>Local Authority Trading Company (</a:t>
            </a:r>
            <a:r>
              <a:rPr lang="en-GB" sz="2400" dirty="0" err="1">
                <a:latin typeface="+mj-lt"/>
              </a:rPr>
              <a:t>LATCo</a:t>
            </a:r>
            <a:r>
              <a:rPr lang="en-GB" sz="2400" dirty="0">
                <a:latin typeface="+mj-lt"/>
              </a:rPr>
              <a:t>)</a:t>
            </a:r>
          </a:p>
          <a:p>
            <a:r>
              <a:rPr lang="en-GB" sz="2400" dirty="0">
                <a:latin typeface="+mj-lt"/>
              </a:rPr>
              <a:t>Limited by Guarantee so surplus is reinvested into the services it provides</a:t>
            </a:r>
          </a:p>
          <a:p>
            <a:r>
              <a:rPr lang="en-GB" sz="2400" dirty="0">
                <a:latin typeface="+mj-lt"/>
              </a:rPr>
              <a:t>Company board has representatives from our stakeholders as well as independent resource to support the company’s activities</a:t>
            </a:r>
          </a:p>
          <a:p>
            <a:r>
              <a:rPr lang="en-GB" sz="2400" dirty="0">
                <a:latin typeface="+mj-lt"/>
              </a:rPr>
              <a:t>500+ staff at launch</a:t>
            </a:r>
          </a:p>
          <a:p>
            <a:r>
              <a:rPr lang="en-GB" sz="2400" dirty="0">
                <a:latin typeface="+mj-lt"/>
              </a:rPr>
              <a:t>circa £25million turnover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know about the company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1740" y="1340768"/>
            <a:ext cx="8700740" cy="4248472"/>
          </a:xfrm>
        </p:spPr>
        <p:txBody>
          <a:bodyPr>
            <a:noAutofit/>
          </a:bodyPr>
          <a:lstStyle/>
          <a:p>
            <a:r>
              <a:rPr lang="en-GB" sz="2400" dirty="0"/>
              <a:t>To secure for the longer term the ability to provide the highest quality services that we can to children, young people and families in Kent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To ensure that schools and other settings will continue to be well-supported by and work closely with their local authority to deliver the best possible outcomes</a:t>
            </a:r>
          </a:p>
          <a:p>
            <a:pPr marL="0" indent="0">
              <a:buNone/>
            </a:pPr>
            <a:endParaRPr lang="en-GB" sz="2400" dirty="0"/>
          </a:p>
          <a:p>
            <a:pPr>
              <a:defRPr/>
            </a:pPr>
            <a:r>
              <a:rPr lang="en-GB" sz="2400" dirty="0"/>
              <a:t>To realise the additional opportunities for growth in traded Education Services to better support the delivery of high-quality statutory services.</a:t>
            </a:r>
          </a:p>
          <a:p>
            <a:endParaRPr lang="en-GB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Reasons for Doing This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" id="{7A9AC3F3-D60E-4B78-B899-C46A6C5B17D0}" vid="{707F28EC-7719-4D0A-90FD-50E739BD596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229A364E9FC4EBDE1546DFF3D65AD" ma:contentTypeVersion="14" ma:contentTypeDescription="Create a new document." ma:contentTypeScope="" ma:versionID="dae56bd5d8adfca526da9ea2583213d9">
  <xsd:schema xmlns:xsd="http://www.w3.org/2001/XMLSchema" xmlns:xs="http://www.w3.org/2001/XMLSchema" xmlns:p="http://schemas.microsoft.com/office/2006/metadata/properties" xmlns:ns1="http://schemas.microsoft.com/sharepoint/v3" xmlns:ns3="b607a442-3a8b-46cb-8183-2bec4a9e324b" xmlns:ns4="d3c5681a-6188-4afd-8047-4b7024f49c9f" targetNamespace="http://schemas.microsoft.com/office/2006/metadata/properties" ma:root="true" ma:fieldsID="86fd7260956acea85dae71cf63f3584e" ns1:_="" ns3:_="" ns4:_="">
    <xsd:import namespace="http://schemas.microsoft.com/sharepoint/v3"/>
    <xsd:import namespace="b607a442-3a8b-46cb-8183-2bec4a9e324b"/>
    <xsd:import namespace="d3c5681a-6188-4afd-8047-4b7024f49c9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Category" minOccurs="0"/>
                <xsd:element ref="ns3:TaxCatchAll" minOccurs="0"/>
                <xsd:element ref="ns4:Sub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a442-3a8b-46cb-8183-2bec4a9e324b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0cc25ddb-d11d-4732-b3da-ee174dc8f6d8}" ma:internalName="TaxCatchAll" ma:showField="CatchAllData" ma:web="b607a442-3a8b-46cb-8183-2bec4a9e32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681a-6188-4afd-8047-4b7024f49c9f" elementFormDefault="qualified">
    <xsd:import namespace="http://schemas.microsoft.com/office/2006/documentManagement/types"/>
    <xsd:import namespace="http://schemas.microsoft.com/office/infopath/2007/PartnerControls"/>
    <xsd:element name="Category" ma:index="14" nillable="true" ma:displayName="Category" ma:default="Not applicable" ma:format="Dropdown" ma:internalName="Category">
      <xsd:simpleType>
        <xsd:restriction base="dms:Choice">
          <xsd:enumeration value="Not applicable"/>
          <xsd:enumeration value="Procurement"/>
          <xsd:enumeration value="iProcurement"/>
          <xsd:enumeration value="DTD"/>
          <xsd:enumeration value="Environmental performance"/>
          <xsd:enumeration value="Communication"/>
          <xsd:enumeration value="ICT"/>
          <xsd:enumeration value="Legal"/>
          <xsd:enumeration value="Customer service"/>
          <xsd:enumeration value="Finance"/>
          <xsd:enumeration value="Finance year end closedown"/>
          <xsd:enumeration value="Data protection"/>
          <xsd:enumeration value="Access to information"/>
          <xsd:enumeration value="Doing things differently"/>
          <xsd:enumeration value="Equality and diversity"/>
          <xsd:enumeration value="Facilities management"/>
          <xsd:enumeration value="Because of You"/>
          <xsd:enumeration value="Health and safety"/>
          <xsd:enumeration value="Internal audit/fraud"/>
          <xsd:enumeration value="Business continuity/emergency planning"/>
          <xsd:enumeration value="Property"/>
          <xsd:enumeration value="Public health"/>
          <xsd:enumeration value="Training framework docs"/>
          <xsd:enumeration value="Facing the Challenge"/>
          <xsd:enumeration value="Commissioning"/>
          <xsd:enumeration value="K-mail for managers"/>
          <xsd:enumeration value="Project and programme management"/>
          <xsd:enumeration value="Skype for Business"/>
        </xsd:restriction>
      </xsd:simpleType>
    </xsd:element>
    <xsd:element name="Sub_x0020_category" ma:index="16" nillable="true" ma:displayName="Sub category" ma:default="Not applicable" ma:format="Dropdown" ma:internalName="Sub_x0020_category">
      <xsd:simpleType>
        <xsd:restriction base="dms:Choice">
          <xsd:enumeration value="Not applicable"/>
          <xsd:enumeration value="Specific requisition types"/>
          <xsd:enumeration value="Process Document"/>
          <xsd:enumeration value="Troubleshooting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ca912827-bae3-40cb-8146-7920e969c222" ContentTypeId="0x0101" PreviousValue="false"/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d3c5681a-6188-4afd-8047-4b7024f49c9f">Communication</Category>
    <PublishingExpirationDate xmlns="http://schemas.microsoft.com/sharepoint/v3" xsi:nil="true"/>
    <PublishingStartDate xmlns="http://schemas.microsoft.com/sharepoint/v3" xsi:nil="true"/>
    <_dlc_DocId xmlns="b607a442-3a8b-46cb-8183-2bec4a9e324b">HDA2S5J67HAM-54-1083</_dlc_DocId>
    <_dlc_DocIdUrl xmlns="b607a442-3a8b-46cb-8183-2bec4a9e324b">
      <Url>http://knet/ourcouncil/_layouts/DocIdRedir.aspx?ID=HDA2S5J67HAM-54-1083</Url>
      <Description>HDA2S5J67HAM-54-1083</Description>
    </_dlc_DocIdUrl>
    <TaxCatchAll xmlns="b607a442-3a8b-46cb-8183-2bec4a9e324b"/>
    <Sub_x0020_category xmlns="d3c5681a-6188-4afd-8047-4b7024f49c9f">Not applicable</Sub_x0020_category>
  </documentManagement>
</p:properties>
</file>

<file path=customXml/itemProps1.xml><?xml version="1.0" encoding="utf-8"?>
<ds:datastoreItem xmlns:ds="http://schemas.openxmlformats.org/officeDocument/2006/customXml" ds:itemID="{D0A72119-5BC9-492D-894B-D1512688EBC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C1C634A-D756-460C-B3D7-D3D800D0FF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1894F-2891-4CF1-8D1A-538881DC712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6EDFBD-956F-421F-AB5E-B74274B29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7a442-3a8b-46cb-8183-2bec4a9e324b"/>
    <ds:schemaRef ds:uri="d3c5681a-6188-4afd-8047-4b7024f49c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F7C10C2-C585-42FD-A036-95B9362827D7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F082213F-F470-4C1D-9060-83E58C3346B7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www.w3.org/XML/1998/namespace"/>
    <ds:schemaRef ds:uri="d3c5681a-6188-4afd-8047-4b7024f49c9f"/>
    <ds:schemaRef ds:uri="http://schemas.microsoft.com/office/infopath/2007/PartnerControls"/>
    <ds:schemaRef ds:uri="b607a442-3a8b-46cb-8183-2bec4a9e32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2610</Words>
  <Application>Microsoft Office PowerPoint</Application>
  <PresentationFormat>On-screen Show (4:3)</PresentationFormat>
  <Paragraphs>696</Paragraphs>
  <Slides>41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Gulim</vt:lpstr>
      <vt:lpstr>MS Gothic</vt:lpstr>
      <vt:lpstr>ＭＳ Ｐゴシック</vt:lpstr>
      <vt:lpstr>Arial</vt:lpstr>
      <vt:lpstr>Calibri</vt:lpstr>
      <vt:lpstr>Calibri Light</vt:lpstr>
      <vt:lpstr>Lucida Sans Unicode</vt:lpstr>
      <vt:lpstr>Symbol</vt:lpstr>
      <vt:lpstr>Times New Roman</vt:lpstr>
      <vt:lpstr>Office Theme</vt:lpstr>
      <vt:lpstr>1_Kent</vt:lpstr>
      <vt:lpstr>1_Office Theme</vt:lpstr>
      <vt:lpstr>2_Office Theme</vt:lpstr>
      <vt:lpstr>Headteacher Meetings</vt:lpstr>
      <vt:lpstr>Agenda Today</vt:lpstr>
      <vt:lpstr>Priorities for the Year Ahead</vt:lpstr>
      <vt:lpstr>The current context</vt:lpstr>
      <vt:lpstr>Our Existing Priorities</vt:lpstr>
      <vt:lpstr>Our Existing Priorities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Education Commissioning Plan</vt:lpstr>
      <vt:lpstr>PowerPoint Presentation</vt:lpstr>
      <vt:lpstr>Integration of Children’s Services</vt:lpstr>
      <vt:lpstr>PowerPoint Presentation</vt:lpstr>
      <vt:lpstr>PowerPoint Presentation</vt:lpstr>
      <vt:lpstr>The Front Door</vt:lpstr>
      <vt:lpstr>PowerPoint Presentation</vt:lpstr>
      <vt:lpstr>PowerPoint Presentation</vt:lpstr>
      <vt:lpstr>PowerPoint Presentation</vt:lpstr>
      <vt:lpstr>PowerPoint Presentation</vt:lpstr>
      <vt:lpstr>Children and Young People’s Mental Health Services</vt:lpstr>
      <vt:lpstr>The Single Point of Access</vt:lpstr>
      <vt:lpstr> High Needs</vt:lpstr>
      <vt:lpstr>How much High Needs Block (HNB) funding do we receive?</vt:lpstr>
      <vt:lpstr>Why has it increased by £62m?</vt:lpstr>
      <vt:lpstr>What does it fund?</vt:lpstr>
      <vt:lpstr>High Needs pupils/students numbers</vt:lpstr>
      <vt:lpstr>What have we spent on High Needs?</vt:lpstr>
      <vt:lpstr>Scale of the problem we face </vt:lpstr>
      <vt:lpstr>Future outlook for High Needs Block</vt:lpstr>
      <vt:lpstr>What schools have told us</vt:lpstr>
      <vt:lpstr>The new arrangements from April 2018-19</vt:lpstr>
      <vt:lpstr>The Long Term What we can all do to make a difference</vt:lpstr>
      <vt:lpstr>What we can all do to make a difference</vt:lpstr>
      <vt:lpstr>The context of where we are …</vt:lpstr>
      <vt:lpstr>Questions in groups</vt:lpstr>
      <vt:lpstr>PowerPoint Presentation</vt:lpstr>
    </vt:vector>
  </TitlesOfParts>
  <Company>Kent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2003 PowerPoint template</dc:title>
  <dc:creator>browns30</dc:creator>
  <cp:lastModifiedBy>Edwards, Max - CY CDO (Corporate Director's Office)</cp:lastModifiedBy>
  <cp:revision>50</cp:revision>
  <cp:lastPrinted>2018-02-20T16:15:30Z</cp:lastPrinted>
  <dcterms:created xsi:type="dcterms:W3CDTF">2013-02-08T10:47:14Z</dcterms:created>
  <dcterms:modified xsi:type="dcterms:W3CDTF">2018-03-14T09:07:20Z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35c34a61-77f9-4535-ad94-5038d95f27d7</vt:lpwstr>
  </property>
  <property fmtid="{D5CDD505-2E9C-101B-9397-08002B2CF9AE}" pid="3" name="ContentTypeId">
    <vt:lpwstr>0x010100D42229A364E9FC4EBDE1546DFF3D65AD</vt:lpwstr>
  </property>
  <property fmtid="{D5CDD505-2E9C-101B-9397-08002B2CF9AE}" pid="4" name="_dlc_DocId">
    <vt:lpwstr>HDA2S5J67HAM-54-391</vt:lpwstr>
  </property>
  <property fmtid="{D5CDD505-2E9C-101B-9397-08002B2CF9AE}" pid="5" name="_dlc_DocIdUrl">
    <vt:lpwstr>http://knet/ourcouncil/_layouts/DocIdRedir.aspx?ID=HDA2S5J67HAM-54-391, HDA2S5J67HAM-54-391</vt:lpwstr>
  </property>
  <property fmtid="{D5CDD505-2E9C-101B-9397-08002B2CF9AE}" pid="6" name="Structure chart">
    <vt:lpwstr>0</vt:lpwstr>
  </property>
  <property fmtid="{D5CDD505-2E9C-101B-9397-08002B2CF9AE}" pid="7" name="Ways of working">
    <vt:bool>true</vt:bool>
  </property>
  <property fmtid="{D5CDD505-2E9C-101B-9397-08002B2CF9AE}" pid="8" name="ContentOwner">
    <vt:lpwstr>204;#Oliphant, Lisa - ST HR</vt:lpwstr>
  </property>
  <property fmtid="{D5CDD505-2E9C-101B-9397-08002B2CF9AE}" pid="9" name="Sub category">
    <vt:lpwstr>Not applicable</vt:lpwstr>
  </property>
  <property fmtid="{D5CDD505-2E9C-101B-9397-08002B2CF9AE}" pid="10" name="Environmental performance grouping">
    <vt:lpwstr>Not applicable</vt:lpwstr>
  </property>
  <property fmtid="{D5CDD505-2E9C-101B-9397-08002B2CF9AE}" pid="11" name="Directorate">
    <vt:lpwstr>All</vt:lpwstr>
  </property>
</Properties>
</file>