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7"/>
  </p:sldMasterIdLst>
  <p:notesMasterIdLst>
    <p:notesMasterId r:id="rId19"/>
  </p:notesMasterIdLst>
  <p:handoutMasterIdLst>
    <p:handoutMasterId r:id="rId20"/>
  </p:handoutMasterIdLst>
  <p:sldIdLst>
    <p:sldId id="256" r:id="rId8"/>
    <p:sldId id="265" r:id="rId9"/>
    <p:sldId id="257" r:id="rId10"/>
    <p:sldId id="258" r:id="rId11"/>
    <p:sldId id="259" r:id="rId12"/>
    <p:sldId id="260" r:id="rId13"/>
    <p:sldId id="261" r:id="rId14"/>
    <p:sldId id="266" r:id="rId15"/>
    <p:sldId id="262" r:id="rId16"/>
    <p:sldId id="263" r:id="rId17"/>
    <p:sldId id="264" r:id="rId18"/>
  </p:sldIdLst>
  <p:sldSz cx="9144000" cy="6858000" type="screen4x3"/>
  <p:notesSz cx="6808788" cy="99409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423" autoAdjust="0"/>
  </p:normalViewPr>
  <p:slideViewPr>
    <p:cSldViewPr>
      <p:cViewPr varScale="1">
        <p:scale>
          <a:sx n="67" d="100"/>
          <a:sy n="67" d="100"/>
        </p:scale>
        <p:origin x="-20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64F25-DD6D-4E91-8074-B2444F7D58E9}" type="datetimeFigureOut">
              <a:rPr lang="en-GB" smtClean="0"/>
              <a:t>09/06/2017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25360-A1E0-4627-8759-CC721A9A0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109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2FC3C-9349-4059-872C-F8C9767C5499}" type="datetimeFigureOut">
              <a:rPr lang="en-GB" smtClean="0"/>
              <a:t>09/06/2017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42A41-69EB-4C1F-9D2E-82CE1F5EE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923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42A41-69EB-4C1F-9D2E-82CE1F5EE36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5606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42A41-69EB-4C1F-9D2E-82CE1F5EE36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864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42A41-69EB-4C1F-9D2E-82CE1F5EE36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913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42A41-69EB-4C1F-9D2E-82CE1F5EE36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578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42A41-69EB-4C1F-9D2E-82CE1F5EE36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628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42A41-69EB-4C1F-9D2E-82CE1F5EE36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94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42A41-69EB-4C1F-9D2E-82CE1F5EE36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304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42A41-69EB-4C1F-9D2E-82CE1F5EE36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74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42A41-69EB-4C1F-9D2E-82CE1F5EE36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065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42A41-69EB-4C1F-9D2E-82CE1F5EE36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746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FB25A92-4B38-42A5-9F70-C9E579BE6F41}" type="datetimeFigureOut">
              <a:rPr lang="en-GB"/>
              <a:pPr>
                <a:defRPr/>
              </a:pPr>
              <a:t>09/06/2017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70B4BF-BA15-4E02-A0CD-91A536DF2E2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58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485ABCF-7536-408B-8F33-FA324581A66D}" type="datetimeFigureOut">
              <a:rPr lang="en-GB"/>
              <a:pPr>
                <a:defRPr/>
              </a:pPr>
              <a:t>09/06/2017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9AA373F-3E6D-446B-B509-7FC2B1C069F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301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C7169B1-2442-48D8-9EFF-8C57811A2A8C}" type="datetimeFigureOut">
              <a:rPr lang="en-GB"/>
              <a:pPr>
                <a:defRPr/>
              </a:pPr>
              <a:t>09/06/2017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7423D5F-3360-48E0-9A8B-97EC0F53ED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76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650" y="6237288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107950" y="6199188"/>
            <a:ext cx="896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029023A-2FE6-4286-9DC1-7452791915D3}" type="datetimeFigureOut">
              <a:rPr lang="en-GB"/>
              <a:pPr>
                <a:defRPr/>
              </a:pPr>
              <a:t>09/06/2017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26D5AF-31EA-4F4A-AB13-EB57E760A5B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38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430D092-2A98-4A32-A23B-B0AB2D58C729}" type="datetimeFigureOut">
              <a:rPr lang="en-GB"/>
              <a:pPr>
                <a:defRPr/>
              </a:pPr>
              <a:t>09/06/2017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0FD52F3-ACC3-4B92-9A71-43781B21EFC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443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47E75C1-CE34-4DAB-9E69-1BEB35E984A6}" type="datetimeFigureOut">
              <a:rPr lang="en-GB"/>
              <a:pPr>
                <a:defRPr/>
              </a:pPr>
              <a:t>09/06/2017</a:t>
            </a:fld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A3AF141-893B-4A9E-8745-796610FBE0C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646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05AD03A-5B66-49D4-B448-E8D1788F6F4F}" type="datetimeFigureOut">
              <a:rPr lang="en-GB"/>
              <a:pPr>
                <a:defRPr/>
              </a:pPr>
              <a:t>09/06/2017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A7C9613-C59B-4DD5-93BD-9BACE434D12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578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9C93B09-A61A-4E04-862A-A88444130E12}" type="datetimeFigureOut">
              <a:rPr lang="en-GB"/>
              <a:pPr>
                <a:defRPr/>
              </a:pPr>
              <a:t>09/06/2017</a:t>
            </a:fld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FB5E62F-983B-47FC-9A85-E16A81C55D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1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FDD74BB-9BEB-4C10-B6F9-306D352CE576}" type="datetimeFigureOut">
              <a:rPr lang="en-GB"/>
              <a:pPr>
                <a:defRPr/>
              </a:pPr>
              <a:t>09/06/2017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B188A6-8A83-4FDB-B98C-F63FA81D339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092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374C066-C95B-42B9-8954-4D7DF52D15DC}" type="datetimeFigureOut">
              <a:rPr lang="en-GB"/>
              <a:pPr>
                <a:defRPr/>
              </a:pPr>
              <a:t>09/06/2017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3CA3655-2866-4846-B327-381D58E5B4F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40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5633E26-90E5-47AB-972F-7BDA2A3DD98C}" type="datetimeFigureOut">
              <a:rPr lang="en-GB"/>
              <a:pPr>
                <a:defRPr/>
              </a:pPr>
              <a:t>09/06/2017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0BE4A54-32C6-452E-9E15-DCA14E42B53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4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D748DE-9F86-4689-A8A2-5B0C0335A331}" type="datetimeFigureOut">
              <a:rPr lang="en-GB"/>
              <a:pPr>
                <a:defRPr/>
              </a:pPr>
              <a:t>09/06/2017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3C746E-DD39-4331-898D-8CF3AAA1C3F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r35@hmrc.gov.uk" TargetMode="External"/><Relationship Id="rId2" Type="http://schemas.openxmlformats.org/officeDocument/2006/relationships/hyperlink" Target="https://www.tax.service.gov.uk/check-employment-status-for-tax/setu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TEnquiriesKCC@kent.gov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x.service.gov.uk/check-employment-status-for-tax/setu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altLang="en-US" sz="7200" dirty="0" smtClean="0">
                <a:latin typeface="Arial" charset="0"/>
                <a:cs typeface="Arial" charset="0"/>
              </a:rPr>
              <a:t>IR35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663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Guidance for KCC Schools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Assignments where status can be assumed inside / outside scope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The Technical &amp; Companies Team have evaluated the assignments below and you can use the recommended outcomes below if you wish.  You should still offer the opportunity to challenge</a:t>
            </a:r>
          </a:p>
          <a:p>
            <a:endParaRPr lang="en-GB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45740" y="3046473"/>
            <a:ext cx="3886200" cy="254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GB" sz="2000" b="1" dirty="0" smtClean="0"/>
              <a:t>IN SCOPE</a:t>
            </a:r>
          </a:p>
          <a:p>
            <a:r>
              <a:rPr lang="en-GB" sz="2000" dirty="0" smtClean="0"/>
              <a:t>Supply teachers</a:t>
            </a:r>
          </a:p>
          <a:p>
            <a:r>
              <a:rPr lang="en-GB" sz="2000" dirty="0" smtClean="0"/>
              <a:t>Head teachers</a:t>
            </a:r>
          </a:p>
          <a:p>
            <a:r>
              <a:rPr lang="en-GB" sz="2000" dirty="0" smtClean="0"/>
              <a:t>Administration staff</a:t>
            </a:r>
          </a:p>
          <a:p>
            <a:r>
              <a:rPr lang="en-GB" sz="2000" dirty="0" smtClean="0"/>
              <a:t>Finance staff</a:t>
            </a:r>
            <a:endParaRPr lang="en-GB" sz="20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646240" y="3046473"/>
            <a:ext cx="3886200" cy="2542767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GB" sz="2000" b="1" dirty="0" smtClean="0"/>
              <a:t>OUT OF SCOPE</a:t>
            </a:r>
          </a:p>
          <a:p>
            <a:r>
              <a:rPr lang="en-GB" sz="2000" dirty="0" smtClean="0"/>
              <a:t>Handymen, electricians, plumbers etc.</a:t>
            </a:r>
          </a:p>
          <a:p>
            <a:r>
              <a:rPr lang="en-GB" sz="2000" dirty="0" smtClean="0"/>
              <a:t>School Improvement Advisors</a:t>
            </a:r>
          </a:p>
          <a:p>
            <a:r>
              <a:rPr lang="en-GB" sz="2000" dirty="0" smtClean="0"/>
              <a:t>Headteacher Recruitment consultants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154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Contacts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HMRC Employment Status Service</a:t>
            </a:r>
          </a:p>
          <a:p>
            <a:pPr lvl="1"/>
            <a:r>
              <a:rPr lang="en-GB" dirty="0">
                <a:hlinkClick r:id="rId2"/>
              </a:rPr>
              <a:t>https://www.tax.service.gov.uk/check-employment-status-for-tax/setup</a:t>
            </a:r>
            <a:endParaRPr lang="en-GB" dirty="0"/>
          </a:p>
          <a:p>
            <a:pPr lvl="1"/>
            <a:r>
              <a:rPr lang="en-GB" dirty="0">
                <a:hlinkClick r:id="rId3"/>
              </a:rPr>
              <a:t>ir35@hmrc.gov.uk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0300 123 2326</a:t>
            </a:r>
          </a:p>
          <a:p>
            <a:pPr lvl="1"/>
            <a:endParaRPr lang="en-GB" dirty="0"/>
          </a:p>
          <a:p>
            <a:r>
              <a:rPr lang="en-GB" b="1" dirty="0"/>
              <a:t>Chief Accountant Team at KCC</a:t>
            </a:r>
          </a:p>
          <a:p>
            <a:pPr lvl="1"/>
            <a:r>
              <a:rPr lang="en-GB" dirty="0"/>
              <a:t>Bev Gibbs 03000 416 143</a:t>
            </a:r>
          </a:p>
          <a:p>
            <a:pPr lvl="1"/>
            <a:r>
              <a:rPr lang="en-GB" dirty="0"/>
              <a:t>Joe McKay 03000 419 601</a:t>
            </a:r>
          </a:p>
          <a:p>
            <a:pPr lvl="1"/>
            <a:r>
              <a:rPr lang="en-GB" dirty="0">
                <a:hlinkClick r:id="rId4"/>
              </a:rPr>
              <a:t>CATEnquiriesKCC@kent.gov.uk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IR35?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IR35 is tax legislation that is designed to combat tax avoidance by workers supplying their services to clients via an intermediary, such as a limited company, but who would be an employee if the intermediary was not </a:t>
            </a:r>
            <a:r>
              <a:rPr lang="en-GB" sz="2000" dirty="0" smtClean="0"/>
              <a:t>used</a:t>
            </a:r>
          </a:p>
          <a:p>
            <a:endParaRPr lang="en-GB" sz="2000" dirty="0"/>
          </a:p>
          <a:p>
            <a:r>
              <a:rPr lang="en-GB" sz="2000" dirty="0" smtClean="0"/>
              <a:t>‘Disguised employment’ can </a:t>
            </a:r>
            <a:r>
              <a:rPr lang="en-GB" sz="2000" dirty="0"/>
              <a:t>save the engaging organisation a significant amount of </a:t>
            </a:r>
            <a:r>
              <a:rPr lang="en-GB" sz="2000" dirty="0" smtClean="0"/>
              <a:t>money as </a:t>
            </a:r>
            <a:r>
              <a:rPr lang="en-GB" sz="2000" dirty="0"/>
              <a:t>they </a:t>
            </a:r>
            <a:r>
              <a:rPr lang="en-GB" sz="2000" dirty="0" smtClean="0"/>
              <a:t>do not have to </a:t>
            </a:r>
            <a:r>
              <a:rPr lang="en-GB" sz="2000" dirty="0"/>
              <a:t>pay employers’ NICs, and it also means they </a:t>
            </a:r>
            <a:r>
              <a:rPr lang="en-GB" sz="2000" dirty="0" smtClean="0"/>
              <a:t>do not offer </a:t>
            </a:r>
            <a:r>
              <a:rPr lang="en-GB" sz="2000" dirty="0"/>
              <a:t>any employment rights or </a:t>
            </a:r>
            <a:r>
              <a:rPr lang="en-GB" sz="2000" dirty="0" smtClean="0"/>
              <a:t>benefits</a:t>
            </a:r>
          </a:p>
          <a:p>
            <a:endParaRPr lang="en-GB" sz="2000" dirty="0"/>
          </a:p>
          <a:p>
            <a:r>
              <a:rPr lang="en-GB" sz="2000" dirty="0" smtClean="0"/>
              <a:t>It has been in place officially since 1999, however has been heavily criticised and therefore has been reviewed by HMRC and changes have been made impacting the public sector</a:t>
            </a:r>
          </a:p>
        </p:txBody>
      </p:sp>
    </p:spTree>
    <p:extLst>
      <p:ext uri="{BB962C8B-B14F-4D97-AF65-F5344CB8AC3E}">
        <p14:creationId xmlns:p14="http://schemas.microsoft.com/office/powerpoint/2010/main" val="6434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New HMRC legislation comes into effect on </a:t>
            </a:r>
            <a:r>
              <a:rPr lang="en-GB" sz="2400" b="1" dirty="0"/>
              <a:t>6 April 2017</a:t>
            </a:r>
          </a:p>
          <a:p>
            <a:r>
              <a:rPr lang="en-GB" sz="2400" dirty="0"/>
              <a:t>The responsibility for determining employment status moves from the worker to the client, i.e. KCC</a:t>
            </a:r>
          </a:p>
          <a:p>
            <a:r>
              <a:rPr lang="en-GB" sz="2400" dirty="0"/>
              <a:t>This effects all </a:t>
            </a:r>
            <a:r>
              <a:rPr lang="en-GB" sz="2400" u="sng" dirty="0"/>
              <a:t>payments</a:t>
            </a:r>
            <a:r>
              <a:rPr lang="en-GB" sz="2400" dirty="0"/>
              <a:t> made on or after 6 April 2017, even if the work has already been completed</a:t>
            </a:r>
          </a:p>
          <a:p>
            <a:r>
              <a:rPr lang="en-GB" sz="2400" dirty="0"/>
              <a:t>All assignments need to have their employment status checked using a new tool from HMRC</a:t>
            </a:r>
          </a:p>
          <a:p>
            <a:r>
              <a:rPr lang="en-GB" sz="2400" dirty="0"/>
              <a:t>This includes workers who are engaged via an agency</a:t>
            </a:r>
          </a:p>
          <a:p>
            <a:r>
              <a:rPr lang="en-GB" sz="2400" dirty="0"/>
              <a:t>The tool is called the Employment Status Service (ESS) and can be accessed on their website (</a:t>
            </a:r>
            <a:r>
              <a:rPr lang="en-GB" sz="2400" dirty="0">
                <a:hlinkClick r:id="rId3"/>
              </a:rPr>
              <a:t>here</a:t>
            </a:r>
            <a:r>
              <a:rPr lang="en-GB" sz="2400" dirty="0" smtClean="0"/>
              <a:t>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831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Employment Status Service (ESS)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en-GB" sz="2000" dirty="0"/>
              <a:t>The ESS tool asks a series of questions around the assignment before providing an outcome</a:t>
            </a:r>
          </a:p>
          <a:p>
            <a:r>
              <a:rPr lang="en-GB" sz="2000" dirty="0"/>
              <a:t>The outcomes are either</a:t>
            </a:r>
          </a:p>
          <a:p>
            <a:pPr lvl="1"/>
            <a:r>
              <a:rPr lang="en-GB" sz="2000" dirty="0"/>
              <a:t>In scope of IR35 (i.e. employed)</a:t>
            </a:r>
          </a:p>
          <a:p>
            <a:pPr lvl="1"/>
            <a:r>
              <a:rPr lang="en-GB" sz="2000" dirty="0"/>
              <a:t>Out of scope of IR35 (i.e. self-employed)</a:t>
            </a:r>
          </a:p>
          <a:p>
            <a:pPr lvl="1"/>
            <a:r>
              <a:rPr lang="en-GB" sz="2000" dirty="0"/>
              <a:t>Undecided</a:t>
            </a:r>
          </a:p>
          <a:p>
            <a:r>
              <a:rPr lang="en-GB" sz="2000" dirty="0"/>
              <a:t>If the outcome is </a:t>
            </a:r>
            <a:r>
              <a:rPr lang="en-GB" sz="2000" b="1" dirty="0"/>
              <a:t>in scope of IR35</a:t>
            </a:r>
            <a:r>
              <a:rPr lang="en-GB" sz="2000" dirty="0"/>
              <a:t>, the payment should be deemed as employment.  Income Tax (PAYE) and National Insurance (NICs) must be deducted</a:t>
            </a:r>
          </a:p>
          <a:p>
            <a:r>
              <a:rPr lang="en-GB" sz="2000" dirty="0"/>
              <a:t>If the outcome is </a:t>
            </a:r>
            <a:r>
              <a:rPr lang="en-GB" sz="2000" b="1" dirty="0"/>
              <a:t>outside scope of IR35</a:t>
            </a:r>
            <a:r>
              <a:rPr lang="en-GB" sz="2000" dirty="0"/>
              <a:t>, there is no change and invoices can be paid as normal</a:t>
            </a:r>
          </a:p>
          <a:p>
            <a:r>
              <a:rPr lang="en-GB" sz="2000" dirty="0"/>
              <a:t>If the outcome is </a:t>
            </a:r>
            <a:r>
              <a:rPr lang="en-GB" sz="2000" b="1" dirty="0"/>
              <a:t>indecisive</a:t>
            </a:r>
            <a:r>
              <a:rPr lang="en-GB" sz="2000" dirty="0"/>
              <a:t>, the assignment requires further investigation.  KELSI contains guidance relating to other tests.  The Technical &amp; Companies Team in Finance at KCC can provide advice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1201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“Is the worker or their business an office holder for the end client?”</a:t>
            </a:r>
          </a:p>
          <a:p>
            <a:r>
              <a:rPr lang="en-GB" dirty="0"/>
              <a:t>An office holder is a </a:t>
            </a:r>
            <a:r>
              <a:rPr lang="en-GB" b="1" dirty="0"/>
              <a:t>statutory appointment</a:t>
            </a:r>
            <a:r>
              <a:rPr lang="en-GB" dirty="0"/>
              <a:t>, such as a company director, company secretary, board member, trustee</a:t>
            </a:r>
          </a:p>
          <a:p>
            <a:r>
              <a:rPr lang="en-GB" dirty="0"/>
              <a:t>An office holder </a:t>
            </a:r>
            <a:r>
              <a:rPr lang="en-GB" b="1" dirty="0"/>
              <a:t>is not </a:t>
            </a:r>
            <a:r>
              <a:rPr lang="en-GB" dirty="0"/>
              <a:t>someone covering a permanent role in your organisation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64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“Would the end client accept the worker's business sending someone else to do this work instead?”</a:t>
            </a:r>
          </a:p>
          <a:p>
            <a:r>
              <a:rPr lang="en-GB" dirty="0"/>
              <a:t>This is a key question and should be answered accurately</a:t>
            </a:r>
          </a:p>
          <a:p>
            <a:r>
              <a:rPr lang="en-GB" dirty="0"/>
              <a:t>Consider whether you would be happy if someone else completed the work who was not who you originally </a:t>
            </a:r>
            <a:r>
              <a:rPr lang="en-GB" dirty="0" smtClean="0"/>
              <a:t>engaged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0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“What’s the main way the worker is paid for this engagement?”</a:t>
            </a:r>
          </a:p>
          <a:p>
            <a:r>
              <a:rPr lang="en-GB" dirty="0"/>
              <a:t>An hourly, daily or weekly rate is likely to sway the result towards employment</a:t>
            </a:r>
          </a:p>
          <a:p>
            <a:r>
              <a:rPr lang="en-GB" dirty="0"/>
              <a:t>A fixed price for a specific piece of work is likely to be sway the result towards self-employment</a:t>
            </a:r>
          </a:p>
          <a:p>
            <a:r>
              <a:rPr lang="en-GB" dirty="0"/>
              <a:t>It is important to consider how you arrange and agree contracts</a:t>
            </a:r>
          </a:p>
        </p:txBody>
      </p:sp>
    </p:spTree>
    <p:extLst>
      <p:ext uri="{BB962C8B-B14F-4D97-AF65-F5344CB8AC3E}">
        <p14:creationId xmlns:p14="http://schemas.microsoft.com/office/powerpoint/2010/main" val="91249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i="1" dirty="0"/>
              <a:t>“What does the worker have to provide for this engagement that they can't claim as an expense from the end client or an agency</a:t>
            </a:r>
            <a:r>
              <a:rPr lang="en-GB" i="1" dirty="0" smtClean="0"/>
              <a:t>?”</a:t>
            </a:r>
          </a:p>
          <a:p>
            <a:pPr marL="0" indent="0" algn="ctr">
              <a:buNone/>
            </a:pPr>
            <a:r>
              <a:rPr lang="en-GB" dirty="0" smtClean="0"/>
              <a:t>Materials, Equipment, Vehicle, Other Expenses</a:t>
            </a:r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materials, equipment, vehicle and other expenses must be significant expenditure which cannot be reclaimed.</a:t>
            </a:r>
          </a:p>
          <a:p>
            <a:r>
              <a:rPr lang="en-GB" dirty="0" smtClean="0"/>
              <a:t>The </a:t>
            </a:r>
            <a:r>
              <a:rPr lang="en-GB" dirty="0"/>
              <a:t>use of a vehicle and other travel related expenditure must relate to work tasks, </a:t>
            </a:r>
            <a:r>
              <a:rPr lang="en-GB" b="1" dirty="0"/>
              <a:t>not commuting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80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to do with the result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If you use an </a:t>
            </a:r>
            <a:r>
              <a:rPr lang="en-GB" sz="2000" u="sng" dirty="0"/>
              <a:t>agency</a:t>
            </a:r>
            <a:r>
              <a:rPr lang="en-GB" sz="2000" dirty="0"/>
              <a:t>, </a:t>
            </a:r>
            <a:r>
              <a:rPr lang="en-GB" sz="2000" b="1" dirty="0"/>
              <a:t>both the agency and the worker must be informed </a:t>
            </a:r>
            <a:r>
              <a:rPr lang="en-GB" sz="2000" dirty="0"/>
              <a:t>of the employment status.  This is for the worker’s records and so the agency can make the appropriate tax adjustments if necessary</a:t>
            </a:r>
          </a:p>
          <a:p>
            <a:r>
              <a:rPr lang="en-GB" sz="2000" dirty="0"/>
              <a:t>If you engage </a:t>
            </a:r>
            <a:r>
              <a:rPr lang="en-GB" sz="2000" u="sng" dirty="0"/>
              <a:t>directly</a:t>
            </a:r>
            <a:r>
              <a:rPr lang="en-GB" sz="2000" dirty="0"/>
              <a:t> with the worker, </a:t>
            </a:r>
            <a:r>
              <a:rPr lang="en-GB" sz="2000" b="1" dirty="0"/>
              <a:t>the worker must be informed</a:t>
            </a:r>
            <a:r>
              <a:rPr lang="en-GB" sz="2000" dirty="0"/>
              <a:t> of their employment status.  You will have to make the appropriate tax adjustments if necessary.  It may be preferable to ask the worker to join an agency.</a:t>
            </a:r>
          </a:p>
          <a:p>
            <a:r>
              <a:rPr lang="en-GB" sz="2000" b="1" dirty="0"/>
              <a:t>It is important that you keep records of all employment status tests carried out in case of a query or HMRC visit</a:t>
            </a:r>
          </a:p>
          <a:p>
            <a:r>
              <a:rPr lang="en-GB" sz="2000" dirty="0"/>
              <a:t>Template correspondence will be available on KELSI to help you.  You should offer an opportunity to challenge the result as there may be unique circumstances affecting the result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8788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d3c5681a-6188-4afd-8047-4b7024f49c9f">Communication</Category>
    <PublishingExpirationDate xmlns="http://schemas.microsoft.com/sharepoint/v3" xsi:nil="true"/>
    <PublishingStartDate xmlns="http://schemas.microsoft.com/sharepoint/v3" xsi:nil="true"/>
    <_dlc_DocId xmlns="b607a442-3a8b-46cb-8183-2bec4a9e324b">HDA2S5J67HAM-54-1083</_dlc_DocId>
    <_dlc_DocIdUrl xmlns="b607a442-3a8b-46cb-8183-2bec4a9e324b">
      <Url>http://knet/ourcouncil/_layouts/DocIdRedir.aspx?ID=HDA2S5J67HAM-54-1083</Url>
      <Description>HDA2S5J67HAM-54-1083</Description>
    </_dlc_DocIdUrl>
    <TaxCatchAll xmlns="b607a442-3a8b-46cb-8183-2bec4a9e324b"/>
    <Sub_x0020_category xmlns="d3c5681a-6188-4afd-8047-4b7024f49c9f">Not applicable</Sub_x0020_category>
  </documentManagement>
</p:properties>
</file>

<file path=customXml/item5.xml><?xml version="1.0" encoding="utf-8"?>
<?mso-contentType ?>
<SharedContentType xmlns="Microsoft.SharePoint.Taxonomy.ContentTypeSync" SourceId="ca912827-bae3-40cb-8146-7920e969c222" ContentTypeId="0x0101" PreviousValue="false"/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2229A364E9FC4EBDE1546DFF3D65AD" ma:contentTypeVersion="14" ma:contentTypeDescription="Create a new document." ma:contentTypeScope="" ma:versionID="3d7836821eabcd7fe126613fb27a783c">
  <xsd:schema xmlns:xsd="http://www.w3.org/2001/XMLSchema" xmlns:xs="http://www.w3.org/2001/XMLSchema" xmlns:p="http://schemas.microsoft.com/office/2006/metadata/properties" xmlns:ns1="http://schemas.microsoft.com/sharepoint/v3" xmlns:ns3="b607a442-3a8b-46cb-8183-2bec4a9e324b" xmlns:ns4="d3c5681a-6188-4afd-8047-4b7024f49c9f" targetNamespace="http://schemas.microsoft.com/office/2006/metadata/properties" ma:root="true" ma:fieldsID="8ecc351991c6287c520679564b06e018" ns1:_="" ns3:_="" ns4:_="">
    <xsd:import namespace="http://schemas.microsoft.com/sharepoint/v3"/>
    <xsd:import namespace="b607a442-3a8b-46cb-8183-2bec4a9e324b"/>
    <xsd:import namespace="d3c5681a-6188-4afd-8047-4b7024f49c9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  <xsd:element ref="ns4:Category" minOccurs="0"/>
                <xsd:element ref="ns3:TaxCatchAll" minOccurs="0"/>
                <xsd:element ref="ns4:Sub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a442-3a8b-46cb-8183-2bec4a9e324b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5" nillable="true" ma:displayName="Taxonomy Catch All Column" ma:hidden="true" ma:list="{0cc25ddb-d11d-4732-b3da-ee174dc8f6d8}" ma:internalName="TaxCatchAll" ma:showField="CatchAllData" ma:web="b607a442-3a8b-46cb-8183-2bec4a9e32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c5681a-6188-4afd-8047-4b7024f49c9f" elementFormDefault="qualified">
    <xsd:import namespace="http://schemas.microsoft.com/office/2006/documentManagement/types"/>
    <xsd:import namespace="http://schemas.microsoft.com/office/infopath/2007/PartnerControls"/>
    <xsd:element name="Category" ma:index="14" nillable="true" ma:displayName="Category" ma:default="Not applicable" ma:format="Dropdown" ma:internalName="Category">
      <xsd:simpleType>
        <xsd:restriction base="dms:Choice">
          <xsd:enumeration value="Not applicable"/>
          <xsd:enumeration value="Procurement"/>
          <xsd:enumeration value="iProcurement"/>
          <xsd:enumeration value="DTD"/>
          <xsd:enumeration value="Environmental performance"/>
          <xsd:enumeration value="Communication"/>
          <xsd:enumeration value="ICT"/>
          <xsd:enumeration value="Legal"/>
          <xsd:enumeration value="Customer service"/>
          <xsd:enumeration value="Finance"/>
          <xsd:enumeration value="Finance year end closedown"/>
          <xsd:enumeration value="Data protection"/>
          <xsd:enumeration value="Access to information"/>
          <xsd:enumeration value="Doing things differently"/>
          <xsd:enumeration value="Equality and diversity"/>
          <xsd:enumeration value="Facilities management"/>
          <xsd:enumeration value="Because of You"/>
          <xsd:enumeration value="Health and safety"/>
          <xsd:enumeration value="Internal audit/fraud"/>
          <xsd:enumeration value="Business continuity/emergency planning"/>
          <xsd:enumeration value="Property"/>
          <xsd:enumeration value="Public health"/>
          <xsd:enumeration value="Training framework docs"/>
          <xsd:enumeration value="Facing the Challenge"/>
          <xsd:enumeration value="Commissioning"/>
          <xsd:enumeration value="K-mail for managers"/>
          <xsd:enumeration value="Project and programme management"/>
        </xsd:restriction>
      </xsd:simpleType>
    </xsd:element>
    <xsd:element name="Sub_x0020_category" ma:index="16" nillable="true" ma:displayName="Sub category" ma:default="Not applicable" ma:format="Dropdown" ma:internalName="Sub_x0020_category">
      <xsd:simpleType>
        <xsd:restriction base="dms:Choice">
          <xsd:enumeration value="Not applicable"/>
          <xsd:enumeration value="Specific requisition types"/>
          <xsd:enumeration value="Process Document"/>
          <xsd:enumeration value="Troubleshooting"/>
          <xsd:enumeration value="Oth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: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B1894F-2891-4CF1-8D1A-538881DC712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C1C634A-D756-460C-B3D7-D3D800D0FF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A72119-5BC9-492D-894B-D1512688EBCC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F082213F-F470-4C1D-9060-83E58C3346B7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purl.org/dc/terms/"/>
    <ds:schemaRef ds:uri="http://purl.org/dc/elements/1.1/"/>
    <ds:schemaRef ds:uri="d3c5681a-6188-4afd-8047-4b7024f49c9f"/>
    <ds:schemaRef ds:uri="b607a442-3a8b-46cb-8183-2bec4a9e324b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2F7C10C2-C585-42FD-A036-95B9362827D7}">
  <ds:schemaRefs>
    <ds:schemaRef ds:uri="Microsoft.SharePoint.Taxonomy.ContentTypeSync"/>
  </ds:schemaRefs>
</ds:datastoreItem>
</file>

<file path=customXml/itemProps6.xml><?xml version="1.0" encoding="utf-8"?>
<ds:datastoreItem xmlns:ds="http://schemas.openxmlformats.org/officeDocument/2006/customXml" ds:itemID="{31CB189E-9AA3-4A2F-AFD7-71CC5107C8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607a442-3a8b-46cb-8183-2bec4a9e324b"/>
    <ds:schemaRef ds:uri="d3c5681a-6188-4afd-8047-4b7024f49c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815</Words>
  <Application>Microsoft Office PowerPoint</Application>
  <PresentationFormat>On-screen Show (4:3)</PresentationFormat>
  <Paragraphs>78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IR35</vt:lpstr>
      <vt:lpstr>What is IR35?</vt:lpstr>
      <vt:lpstr>Summary of Changes</vt:lpstr>
      <vt:lpstr>Employment Status Service (ESS)</vt:lpstr>
      <vt:lpstr>Key Questions</vt:lpstr>
      <vt:lpstr>Key Questions</vt:lpstr>
      <vt:lpstr>Key Questions</vt:lpstr>
      <vt:lpstr>Key Questions</vt:lpstr>
      <vt:lpstr>What to do with the result</vt:lpstr>
      <vt:lpstr>Assignments where status can be assumed inside / outside scope</vt:lpstr>
      <vt:lpstr>Key Contacts</vt:lpstr>
    </vt:vector>
  </TitlesOfParts>
  <Company>Kent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2003 PowerPoint template</dc:title>
  <dc:creator>browns30</dc:creator>
  <cp:lastModifiedBy>McKay, Joe - ST F</cp:lastModifiedBy>
  <cp:revision>16</cp:revision>
  <cp:lastPrinted>2017-03-30T09:57:08Z</cp:lastPrinted>
  <dcterms:created xsi:type="dcterms:W3CDTF">2013-02-08T10:47:14Z</dcterms:created>
  <dcterms:modified xsi:type="dcterms:W3CDTF">2017-06-09T08:52:49Z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35c34a61-77f9-4535-ad94-5038d95f27d7</vt:lpwstr>
  </property>
  <property fmtid="{D5CDD505-2E9C-101B-9397-08002B2CF9AE}" pid="3" name="ContentTypeId">
    <vt:lpwstr>0x010100D42229A364E9FC4EBDE1546DFF3D65AD</vt:lpwstr>
  </property>
  <property fmtid="{D5CDD505-2E9C-101B-9397-08002B2CF9AE}" pid="4" name="_dlc_DocId">
    <vt:lpwstr>HDA2S5J67HAM-54-391</vt:lpwstr>
  </property>
  <property fmtid="{D5CDD505-2E9C-101B-9397-08002B2CF9AE}" pid="5" name="_dlc_DocIdUrl">
    <vt:lpwstr>http://knet/ourcouncil/_layouts/DocIdRedir.aspx?ID=HDA2S5J67HAM-54-391, HDA2S5J67HAM-54-391</vt:lpwstr>
  </property>
  <property fmtid="{D5CDD505-2E9C-101B-9397-08002B2CF9AE}" pid="6" name="Structure chart">
    <vt:lpwstr>0</vt:lpwstr>
  </property>
  <property fmtid="{D5CDD505-2E9C-101B-9397-08002B2CF9AE}" pid="7" name="Ways of working">
    <vt:bool>true</vt:bool>
  </property>
  <property fmtid="{D5CDD505-2E9C-101B-9397-08002B2CF9AE}" pid="8" name="ContentOwner">
    <vt:lpwstr>204;#Oliphant, Lisa - ST HR</vt:lpwstr>
  </property>
  <property fmtid="{D5CDD505-2E9C-101B-9397-08002B2CF9AE}" pid="9" name="Sub category">
    <vt:lpwstr>Not applicable</vt:lpwstr>
  </property>
  <property fmtid="{D5CDD505-2E9C-101B-9397-08002B2CF9AE}" pid="10" name="Environmental performance grouping">
    <vt:lpwstr>Not applicable</vt:lpwstr>
  </property>
  <property fmtid="{D5CDD505-2E9C-101B-9397-08002B2CF9AE}" pid="11" name="Directorate">
    <vt:lpwstr>All</vt:lpwstr>
  </property>
</Properties>
</file>