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62" r:id="rId6"/>
    <p:sldId id="259" r:id="rId7"/>
    <p:sldId id="260" r:id="rId8"/>
    <p:sldId id="261" r:id="rId9"/>
    <p:sldId id="263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4283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249" autoAdjust="0"/>
  </p:normalViewPr>
  <p:slideViewPr>
    <p:cSldViewPr>
      <p:cViewPr varScale="1">
        <p:scale>
          <a:sx n="68" d="100"/>
          <a:sy n="68" d="100"/>
        </p:scale>
        <p:origin x="14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350D6-2AAD-4215-A83E-D7F802E4FD37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9B6B8B-FC15-456D-BB77-12C6162EE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629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B6B8B-FC15-456D-BB77-12C6162EEE8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233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B6B8B-FC15-456D-BB77-12C6162EEE8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946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B6B8B-FC15-456D-BB77-12C6162EEE8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783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B6B8B-FC15-456D-BB77-12C6162EEE8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412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B6B8B-FC15-456D-BB77-12C6162EEE8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096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7001CD86-4C04-4FBD-A8E9-9EC25CDA4C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5821363"/>
            <a:ext cx="1223962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6">
            <a:extLst>
              <a:ext uri="{FF2B5EF4-FFF2-40B4-BE49-F238E27FC236}">
                <a16:creationId xmlns:a16="http://schemas.microsoft.com/office/drawing/2014/main" id="{5F630453-8B14-4C42-A816-036EDD07126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9750" y="5661025"/>
            <a:ext cx="8027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6" name="Date Placeholder 1">
            <a:extLst>
              <a:ext uri="{FF2B5EF4-FFF2-40B4-BE49-F238E27FC236}">
                <a16:creationId xmlns:a16="http://schemas.microsoft.com/office/drawing/2014/main" id="{7A1761A6-1563-4F86-AC55-FC4C1D136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615EBB6-6182-460B-8F7B-9839D7291278}" type="datetimeFigureOut">
              <a:rPr lang="en-GB"/>
              <a:pPr>
                <a:defRPr/>
              </a:pPr>
              <a:t>08/06/2021</a:t>
            </a:fld>
            <a:endParaRPr lang="en-GB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17AEBE9A-C0BE-4B10-BB34-18872EBBD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8809A76B-1A06-447E-9D3B-E14CF88E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818D0C9-8134-453F-B936-DA34A0728E4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2681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463C03-30B9-4330-91B6-570C68A01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C3670E6-5DE1-4D93-AC82-41AD5BCCB566}" type="datetimeFigureOut">
              <a:rPr lang="en-GB"/>
              <a:pPr>
                <a:defRPr/>
              </a:pPr>
              <a:t>08/06/2021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8714B8-CF54-4E6F-946F-3618E483B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E34D0-2D91-439B-864A-17672FAFE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A26620B-59D6-4C16-A442-4BB1E347C4E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8720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B2C78-7947-42E0-AFBE-EA5ABDC13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292ADD1-1675-457A-B35A-617F964D971E}" type="datetimeFigureOut">
              <a:rPr lang="en-GB"/>
              <a:pPr>
                <a:defRPr/>
              </a:pPr>
              <a:t>08/06/2021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A28144-91DC-428C-A409-97AFB702B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15A6C6-7E7F-434D-B2ED-E5AC39EB5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92AB1E4-1CDE-4D6F-B74A-5C00D525FF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40989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AA54B820-2478-457B-8F66-B2A53A5CBA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8650" y="6237288"/>
            <a:ext cx="8604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6">
            <a:extLst>
              <a:ext uri="{FF2B5EF4-FFF2-40B4-BE49-F238E27FC236}">
                <a16:creationId xmlns:a16="http://schemas.microsoft.com/office/drawing/2014/main" id="{F69A7707-E63E-485B-871D-4DDC0777E91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7950" y="6199188"/>
            <a:ext cx="8964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Date Placeholder 1">
            <a:extLst>
              <a:ext uri="{FF2B5EF4-FFF2-40B4-BE49-F238E27FC236}">
                <a16:creationId xmlns:a16="http://schemas.microsoft.com/office/drawing/2014/main" id="{9A884FAD-66CE-44C3-9C3F-38D8CC074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A7BDAF2-C876-4EA5-9C26-A1540E7DEA6A}" type="datetimeFigureOut">
              <a:rPr lang="en-GB"/>
              <a:pPr>
                <a:defRPr/>
              </a:pPr>
              <a:t>08/06/2021</a:t>
            </a:fld>
            <a:endParaRPr lang="en-GB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78510324-2420-4ABE-9D66-5E203A99C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14A63DA9-A53C-403E-B5AA-6FD2BB679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2867FA9-2501-40E1-858F-D5588F66042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6342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3D7E374B-CCF9-40F5-AD71-28DC0F3F6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176D5E2-235C-4ECC-B4C2-0F5F0EDF51C6}" type="datetimeFigureOut">
              <a:rPr lang="en-GB"/>
              <a:pPr>
                <a:defRPr/>
              </a:pPr>
              <a:t>08/06/2021</a:t>
            </a:fld>
            <a:endParaRPr lang="en-GB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0B5E4E7E-8B4E-4B62-9BFD-9281CFB4E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AC9A3A2-6D2C-4712-A476-C5CC620A2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6486E76-A647-4015-A112-61BDFB10C06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2181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1">
            <a:extLst>
              <a:ext uri="{FF2B5EF4-FFF2-40B4-BE49-F238E27FC236}">
                <a16:creationId xmlns:a16="http://schemas.microsoft.com/office/drawing/2014/main" id="{5C545B95-0E93-4B89-B51C-715603757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19F6EF8-7855-4A46-8D90-8B8EF5EAFF94}" type="datetimeFigureOut">
              <a:rPr lang="en-GB"/>
              <a:pPr>
                <a:defRPr/>
              </a:pPr>
              <a:t>08/06/2021</a:t>
            </a:fld>
            <a:endParaRPr lang="en-GB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CEAC6B5E-4DB9-487D-84F3-5FDC244D4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BA7FA6B-5F4F-4B35-BA26-AA00245B7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C95FBD2-FC4A-480F-B3C3-4EDF307E9DB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087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4C25E7A0-70CE-4DE5-8123-91D4BD21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7425386-BDBC-446D-821E-E7045941D325}" type="datetimeFigureOut">
              <a:rPr lang="en-GB"/>
              <a:pPr>
                <a:defRPr/>
              </a:pPr>
              <a:t>08/06/2021</a:t>
            </a:fld>
            <a:endParaRPr lang="en-GB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5EBB24E5-B823-4FCC-8778-D0A1D5E68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B6C10171-1739-40B5-A800-B75762CCD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19463E2-7468-430A-8B1B-95BD2D63DCD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476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7A062E33-8B80-41ED-8F23-55A6F4395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7B96A00-BF45-46A3-BAFD-E6459E4D99E1}" type="datetimeFigureOut">
              <a:rPr lang="en-GB"/>
              <a:pPr>
                <a:defRPr/>
              </a:pPr>
              <a:t>08/06/2021</a:t>
            </a:fld>
            <a:endParaRPr lang="en-GB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48E2D95E-C6C4-461B-9130-94C3F1F1A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10B6FA2-979F-4B8B-A6BF-5ECF0D77A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3C41201-8FF4-4B7C-9389-E6D547217CD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5589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CACDD-F49F-422D-BD83-5B9805C4B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EEC1A12-6354-4591-B161-3F6B1C2689BC}" type="datetimeFigureOut">
              <a:rPr lang="en-GB"/>
              <a:pPr>
                <a:defRPr/>
              </a:pPr>
              <a:t>08/06/2021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9730A4-CBB0-49CC-9071-1448C7B0A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C389AC-EAF0-4658-B1FB-61800A9D1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A6FF17-AAE5-4151-B501-8D48A9877A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6918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6F7734-213F-401E-8542-85B4730EC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F871DBD-2E5F-48E4-B284-C3E6BAC5C847}" type="datetimeFigureOut">
              <a:rPr lang="en-GB"/>
              <a:pPr>
                <a:defRPr/>
              </a:pPr>
              <a:t>08/06/2021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824C5-1082-48FE-8FFB-EB63FB7F3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05EF2F-14C3-42EB-87AC-76B56B129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933DAEB-5421-4C51-AEFD-377D12E3D32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49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3BD790-8DA5-459C-8DAE-BD39C42DB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90E9630-1A96-4B8A-8FB9-274A67B25D75}" type="datetimeFigureOut">
              <a:rPr lang="en-GB"/>
              <a:pPr>
                <a:defRPr/>
              </a:pPr>
              <a:t>08/06/2021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1578C2-6B54-4C18-A971-C32E149A6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31052B-3EC4-451F-AFC7-35F07E8C9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0008B4F-E77B-4BAD-BC22-FDDE46F1B90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9944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2344F54-8982-4281-9563-9469804BC5B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04B9906-8AD8-437A-BD1F-C7271F72FC4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9B783D-CE3A-4537-9C9A-848B0A259C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1073A79-2A6F-4F94-B484-9D4BABF3CFB1}" type="datetimeFigureOut">
              <a:rPr lang="en-GB"/>
              <a:pPr>
                <a:defRPr/>
              </a:pPr>
              <a:t>08/06/2021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D3874-197A-46D8-B9D8-727C289B41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391DEC-DCE5-437D-BB69-8742EEDF93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7EA1505-FDD9-40A9-84CE-B0E88A496D7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4283C4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A94CD910-DA16-406F-AA90-5DC16D8214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SEN Commissioning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DA226-6F74-43AD-AB37-5D8CE92DA0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663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Schools Funding Forum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11</a:t>
            </a:r>
            <a:r>
              <a:rPr lang="en-GB" baseline="30000" dirty="0"/>
              <a:t>th</a:t>
            </a:r>
            <a:r>
              <a:rPr lang="en-GB" dirty="0"/>
              <a:t> June 2021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Jamie Brooks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ABE86-8701-4678-B1A0-0BD4BB34A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BEACC-28BB-4CA6-BA44-5D5DF19A0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Strategic Commissioning supporting SEN.</a:t>
            </a:r>
          </a:p>
          <a:p>
            <a:r>
              <a:rPr lang="en-GB" dirty="0"/>
              <a:t>Programme of work covering wide remit.</a:t>
            </a:r>
          </a:p>
          <a:p>
            <a:r>
              <a:rPr lang="en-GB" dirty="0"/>
              <a:t>Three projects presented here</a:t>
            </a:r>
          </a:p>
          <a:p>
            <a:pPr lvl="1"/>
            <a:r>
              <a:rPr lang="en-GB" dirty="0"/>
              <a:t>Independent &amp; Non-Maintained Special Schools.</a:t>
            </a:r>
          </a:p>
          <a:p>
            <a:pPr lvl="1"/>
            <a:r>
              <a:rPr lang="en-GB" dirty="0"/>
              <a:t>Home Tuition.</a:t>
            </a:r>
          </a:p>
          <a:p>
            <a:pPr lvl="1"/>
            <a:r>
              <a:rPr lang="en-GB" dirty="0"/>
              <a:t>SEN Therapies.</a:t>
            </a:r>
          </a:p>
          <a:p>
            <a:r>
              <a:rPr lang="en-GB" dirty="0"/>
              <a:t>Currently proceeding through governance</a:t>
            </a:r>
          </a:p>
        </p:txBody>
      </p:sp>
    </p:spTree>
    <p:extLst>
      <p:ext uri="{BB962C8B-B14F-4D97-AF65-F5344CB8AC3E}">
        <p14:creationId xmlns:p14="http://schemas.microsoft.com/office/powerpoint/2010/main" val="2647311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ABE86-8701-4678-B1A0-0BD4BB34A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318" y="188640"/>
            <a:ext cx="8229600" cy="977378"/>
          </a:xfrm>
        </p:spPr>
        <p:txBody>
          <a:bodyPr/>
          <a:lstStyle/>
          <a:p>
            <a:r>
              <a:rPr lang="en-GB" dirty="0"/>
              <a:t>NMISS Recommissioning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BEACC-28BB-4CA6-BA44-5D5DF19A0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318" y="1166018"/>
            <a:ext cx="8229600" cy="4525963"/>
          </a:xfrm>
        </p:spPr>
        <p:txBody>
          <a:bodyPr/>
          <a:lstStyle/>
          <a:p>
            <a:r>
              <a:rPr lang="en-GB" dirty="0"/>
              <a:t>Placements currently spot-purchased.</a:t>
            </a:r>
          </a:p>
          <a:p>
            <a:r>
              <a:rPr lang="en-GB" dirty="0"/>
              <a:t>Market has grown organically in response to perceived need.</a:t>
            </a:r>
          </a:p>
          <a:p>
            <a:r>
              <a:rPr lang="en-GB" dirty="0"/>
              <a:t>Outcomes inconsistent &amp; placement costs increasing.</a:t>
            </a:r>
          </a:p>
          <a:p>
            <a:r>
              <a:rPr lang="en-GB" dirty="0"/>
              <a:t>Recommend a DPS approach, varied to create separate lot permitting ‘strategic’ conversations.</a:t>
            </a:r>
          </a:p>
          <a:p>
            <a:r>
              <a:rPr lang="en-GB" dirty="0"/>
              <a:t>Plan to allow longer term planning &amp; deal with ‘known’ demand differently.</a:t>
            </a:r>
          </a:p>
          <a:p>
            <a:r>
              <a:rPr lang="en-GB" dirty="0"/>
              <a:t>Would include requirements for cost clarity &amp; standard contract terms.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0269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DD8A5-02DC-43CE-8246-797ACA928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GB" dirty="0"/>
              <a:t>Home Tuition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EB6CE-821F-4B01-9C93-9BA795AEC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12568"/>
          </a:xfrm>
        </p:spPr>
        <p:txBody>
          <a:bodyPr/>
          <a:lstStyle/>
          <a:p>
            <a:r>
              <a:rPr lang="en-GB" dirty="0"/>
              <a:t>Home Tuition short term when a child is either awaiting a placement, or between placements.</a:t>
            </a:r>
          </a:p>
          <a:p>
            <a:r>
              <a:rPr lang="en-GB" dirty="0"/>
              <a:t>KCC uses an internal service (The Education Programme) as well as spot-purchase arrangements with external suppliers.</a:t>
            </a:r>
          </a:p>
          <a:p>
            <a:r>
              <a:rPr lang="en-GB" dirty="0"/>
              <a:t>Identified different types of tuition, ‘standard’ and a more complex provision.</a:t>
            </a:r>
          </a:p>
          <a:p>
            <a:r>
              <a:rPr lang="en-GB" dirty="0"/>
              <a:t>Propose to develop an SLA with internal service and develop service offered to cater for increased capacity.</a:t>
            </a:r>
          </a:p>
          <a:p>
            <a:r>
              <a:rPr lang="en-GB" dirty="0"/>
              <a:t>Complex tuition is not in scope of this project.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0885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DD8A5-02DC-43CE-8246-797ACA928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88639"/>
          </a:xfrm>
        </p:spPr>
        <p:txBody>
          <a:bodyPr>
            <a:normAutofit/>
          </a:bodyPr>
          <a:lstStyle/>
          <a:p>
            <a:r>
              <a:rPr lang="en-GB" dirty="0"/>
              <a:t>SEN Therapies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EB6CE-821F-4B01-9C93-9BA795AEC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233" y="1063276"/>
            <a:ext cx="8229600" cy="5102028"/>
          </a:xfrm>
        </p:spPr>
        <p:txBody>
          <a:bodyPr/>
          <a:lstStyle/>
          <a:p>
            <a:r>
              <a:rPr lang="en-GB" dirty="0"/>
              <a:t>KCC currently commission therapeutic services to meet needs in EHCPs.</a:t>
            </a:r>
          </a:p>
          <a:p>
            <a:r>
              <a:rPr lang="en-GB" dirty="0"/>
              <a:t>Services are spot purchased from 47 different suppliers using three different arrangements.</a:t>
            </a:r>
          </a:p>
          <a:p>
            <a:r>
              <a:rPr lang="en-GB" dirty="0"/>
              <a:t>Suppliers can typically be smaller organisations.</a:t>
            </a:r>
          </a:p>
          <a:p>
            <a:r>
              <a:rPr lang="en-GB" dirty="0"/>
              <a:t>Capacity in market can be unstable, meeting demand can be challenging.</a:t>
            </a:r>
          </a:p>
          <a:p>
            <a:r>
              <a:rPr lang="en-GB" dirty="0"/>
              <a:t>Propose to establish a Qualified Provider List, a low-impact procurement solution. </a:t>
            </a:r>
          </a:p>
          <a:p>
            <a:r>
              <a:rPr lang="en-GB" dirty="0"/>
              <a:t>This will stabilise market and establish improved </a:t>
            </a:r>
            <a:r>
              <a:rPr lang="en-GB"/>
              <a:t>contract terms.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2176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DD8A5-02DC-43CE-8246-797ACA928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88639"/>
          </a:xfrm>
        </p:spPr>
        <p:txBody>
          <a:bodyPr>
            <a:normAutofit/>
          </a:bodyPr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EB6CE-821F-4B01-9C93-9BA795AEC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3168352"/>
          </a:xfrm>
        </p:spPr>
        <p:txBody>
          <a:bodyPr/>
          <a:lstStyle/>
          <a:p>
            <a:r>
              <a:rPr lang="en-GB" dirty="0"/>
              <a:t>Plans shared with Forum for comment before proceeding through formal governance.</a:t>
            </a:r>
          </a:p>
          <a:p>
            <a:r>
              <a:rPr lang="en-GB" dirty="0"/>
              <a:t>Views are sought on the proposed direction for each of these </a:t>
            </a:r>
            <a:r>
              <a:rPr lang="en-GB"/>
              <a:t>projects.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0425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D391E182A36D4FBB6C5F2CA27DC469" ma:contentTypeVersion="9" ma:contentTypeDescription="Create a new document." ma:contentTypeScope="" ma:versionID="b5aa974ae706a1b649b32353f2eee423">
  <xsd:schema xmlns:xsd="http://www.w3.org/2001/XMLSchema" xmlns:xs="http://www.w3.org/2001/XMLSchema" xmlns:p="http://schemas.microsoft.com/office/2006/metadata/properties" xmlns:ns2="1c6596f9-8f7a-4f06-a4a1-cac81f031306" xmlns:ns3="dddb464c-b637-4fb2-bf46-ea9e4f1d3adf" targetNamespace="http://schemas.microsoft.com/office/2006/metadata/properties" ma:root="true" ma:fieldsID="b53bb61caa11cdd4c293f4e9ffffe79a" ns2:_="" ns3:_="">
    <xsd:import namespace="1c6596f9-8f7a-4f06-a4a1-cac81f031306"/>
    <xsd:import namespace="dddb464c-b637-4fb2-bf46-ea9e4f1d3a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6596f9-8f7a-4f06-a4a1-cac81f0313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db464c-b637-4fb2-bf46-ea9e4f1d3ad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A71F59E0-4551-452B-BA6A-123BD284FE3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D09D695-0689-4CD2-AEBF-C2E98EE2B5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6596f9-8f7a-4f06-a4a1-cac81f031306"/>
    <ds:schemaRef ds:uri="dddb464c-b637-4fb2-bf46-ea9e4f1d3a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72A4A23-58B9-40D2-8F7F-145E353BD631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2003 PowerPoint template (1)</Template>
  <TotalTime>2251</TotalTime>
  <Words>289</Words>
  <Application>Microsoft Office PowerPoint</Application>
  <PresentationFormat>On-screen Show (4:3)</PresentationFormat>
  <Paragraphs>40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SEN Commissioning</vt:lpstr>
      <vt:lpstr>Introduction </vt:lpstr>
      <vt:lpstr>NMISS Recommissioning</vt:lpstr>
      <vt:lpstr>Home Tuition</vt:lpstr>
      <vt:lpstr>SEN Therapies</vt:lpstr>
      <vt:lpstr>Conclusion</vt:lpstr>
    </vt:vector>
  </TitlesOfParts>
  <Company>Kent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NMISS Discussion</dc:title>
  <dc:creator>Georgia Powell - CY EPA</dc:creator>
  <cp:lastModifiedBy>Jamie Brooks - ST SC</cp:lastModifiedBy>
  <cp:revision>78</cp:revision>
  <dcterms:created xsi:type="dcterms:W3CDTF">2021-03-10T12:22:02Z</dcterms:created>
  <dcterms:modified xsi:type="dcterms:W3CDTF">2021-06-08T15:41:36Z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f3f15783-d730-47b8-9be8-1c7ca18260a2</vt:lpwstr>
  </property>
  <property fmtid="{D5CDD505-2E9C-101B-9397-08002B2CF9AE}" pid="3" name="ContentTypeId">
    <vt:lpwstr>0x010100D42229A364E9FC4EBDE1546DFF3D65AD</vt:lpwstr>
  </property>
  <property fmtid="{D5CDD505-2E9C-101B-9397-08002B2CF9AE}" pid="4" name="Ways of working">
    <vt:lpwstr>1</vt:lpwstr>
  </property>
  <property fmtid="{D5CDD505-2E9C-101B-9397-08002B2CF9AE}" pid="5" name="Category">
    <vt:lpwstr>Communication</vt:lpwstr>
  </property>
  <property fmtid="{D5CDD505-2E9C-101B-9397-08002B2CF9AE}" pid="6" name="PublishingStartDate">
    <vt:lpwstr/>
  </property>
  <property fmtid="{D5CDD505-2E9C-101B-9397-08002B2CF9AE}" pid="7" name="PublishingExpirationDate">
    <vt:lpwstr/>
  </property>
  <property fmtid="{D5CDD505-2E9C-101B-9397-08002B2CF9AE}" pid="8" name="Environmental performance grouping">
    <vt:lpwstr>Not applicable</vt:lpwstr>
  </property>
  <property fmtid="{D5CDD505-2E9C-101B-9397-08002B2CF9AE}" pid="9" name="_dlc_DocId">
    <vt:lpwstr>HDA2S5J67HAM-54-391</vt:lpwstr>
  </property>
  <property fmtid="{D5CDD505-2E9C-101B-9397-08002B2CF9AE}" pid="10" name="Directorate">
    <vt:lpwstr>All</vt:lpwstr>
  </property>
  <property fmtid="{D5CDD505-2E9C-101B-9397-08002B2CF9AE}" pid="11" name="_dlc_DocIdUrl">
    <vt:lpwstr>http://knet/ourcouncil/_layouts/DocIdRedir.aspx?ID=HDA2S5J67HAM-54-391, HDA2S5J67HAM-54-391</vt:lpwstr>
  </property>
  <property fmtid="{D5CDD505-2E9C-101B-9397-08002B2CF9AE}" pid="12" name="Structure chart">
    <vt:lpwstr>0</vt:lpwstr>
  </property>
</Properties>
</file>