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56" r:id="rId5"/>
    <p:sldId id="257" r:id="rId6"/>
    <p:sldId id="258" r:id="rId7"/>
    <p:sldId id="259" r:id="rId8"/>
    <p:sldId id="305" r:id="rId9"/>
    <p:sldId id="304" r:id="rId10"/>
    <p:sldId id="294" r:id="rId11"/>
    <p:sldId id="295" r:id="rId12"/>
    <p:sldId id="296" r:id="rId13"/>
    <p:sldId id="297" r:id="rId14"/>
    <p:sldId id="299" r:id="rId15"/>
    <p:sldId id="300" r:id="rId16"/>
    <p:sldId id="301" r:id="rId17"/>
    <p:sldId id="302" r:id="rId18"/>
    <p:sldId id="303" r:id="rId19"/>
    <p:sldId id="306" r:id="rId20"/>
    <p:sldId id="260" r:id="rId21"/>
    <p:sldId id="307" r:id="rId22"/>
    <p:sldId id="279" r:id="rId23"/>
    <p:sldId id="298" r:id="rId24"/>
    <p:sldId id="280" r:id="rId25"/>
    <p:sldId id="285" r:id="rId26"/>
    <p:sldId id="289" r:id="rId27"/>
    <p:sldId id="283" r:id="rId28"/>
    <p:sldId id="282" r:id="rId29"/>
    <p:sldId id="308" r:id="rId30"/>
    <p:sldId id="309" r:id="rId31"/>
    <p:sldId id="288" r:id="rId32"/>
    <p:sldId id="310" r:id="rId3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038" y="0"/>
            <a:ext cx="2951162" cy="496888"/>
          </a:xfrm>
          <a:prstGeom prst="rect">
            <a:avLst/>
          </a:prstGeom>
        </p:spPr>
        <p:txBody>
          <a:bodyPr vert="horz" lIns="91440" tIns="45720" rIns="91440" bIns="45720" rtlCol="0"/>
          <a:lstStyle>
            <a:lvl1pPr algn="r">
              <a:defRPr sz="1200"/>
            </a:lvl1pPr>
          </a:lstStyle>
          <a:p>
            <a:fld id="{9FDAE120-7734-4387-95F5-BBB78D284473}" type="datetimeFigureOut">
              <a:rPr lang="en-GB" smtClean="0"/>
              <a:t>06/03/2018</a:t>
            </a:fld>
            <a:endParaRPr lang="en-GB"/>
          </a:p>
        </p:txBody>
      </p:sp>
      <p:sp>
        <p:nvSpPr>
          <p:cNvPr id="4" name="Footer Placeholder 3"/>
          <p:cNvSpPr>
            <a:spLocks noGrp="1"/>
          </p:cNvSpPr>
          <p:nvPr>
            <p:ph type="ftr" sz="quarter" idx="2"/>
          </p:nvPr>
        </p:nvSpPr>
        <p:spPr>
          <a:xfrm>
            <a:off x="0" y="9442450"/>
            <a:ext cx="2951163"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40" tIns="45720" rIns="91440" bIns="45720" rtlCol="0" anchor="b"/>
          <a:lstStyle>
            <a:lvl1pPr algn="r">
              <a:defRPr sz="1200"/>
            </a:lvl1pPr>
          </a:lstStyle>
          <a:p>
            <a:fld id="{5A7D3AC7-C2A6-4CF0-8D95-4270AC24DC27}" type="slidenum">
              <a:rPr lang="en-GB" smtClean="0"/>
              <a:t>‹#›</a:t>
            </a:fld>
            <a:endParaRPr lang="en-GB"/>
          </a:p>
        </p:txBody>
      </p:sp>
    </p:spTree>
    <p:extLst>
      <p:ext uri="{BB962C8B-B14F-4D97-AF65-F5344CB8AC3E}">
        <p14:creationId xmlns:p14="http://schemas.microsoft.com/office/powerpoint/2010/main" val="235015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GB"/>
          </a:p>
        </p:txBody>
      </p:sp>
      <p:sp>
        <p:nvSpPr>
          <p:cNvPr id="3" name="Date Placeholder 2"/>
          <p:cNvSpPr>
            <a:spLocks noGrp="1"/>
          </p:cNvSpPr>
          <p:nvPr>
            <p:ph type="dt" idx="1"/>
          </p:nvPr>
        </p:nvSpPr>
        <p:spPr>
          <a:xfrm>
            <a:off x="3855981" y="0"/>
            <a:ext cx="2951217" cy="497603"/>
          </a:xfrm>
          <a:prstGeom prst="rect">
            <a:avLst/>
          </a:prstGeom>
        </p:spPr>
        <p:txBody>
          <a:bodyPr vert="horz" lIns="91577" tIns="45789" rIns="91577" bIns="45789" rtlCol="0"/>
          <a:lstStyle>
            <a:lvl1pPr algn="r">
              <a:defRPr sz="1200"/>
            </a:lvl1pPr>
          </a:lstStyle>
          <a:p>
            <a:fld id="{4EEDCF24-13EC-4437-8F24-82A21ACF334F}" type="datetimeFigureOut">
              <a:rPr lang="en-GB" smtClean="0"/>
              <a:t>06/03/2018</a:t>
            </a:fld>
            <a:endParaRPr lang="en-GB"/>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77" tIns="45789" rIns="91577" bIns="45789" rtlCol="0" anchor="ctr"/>
          <a:lstStyle/>
          <a:p>
            <a:endParaRPr lang="en-GB"/>
          </a:p>
        </p:txBody>
      </p:sp>
      <p:sp>
        <p:nvSpPr>
          <p:cNvPr id="5" name="Notes Placeholder 4"/>
          <p:cNvSpPr>
            <a:spLocks noGrp="1"/>
          </p:cNvSpPr>
          <p:nvPr>
            <p:ph type="body" sz="quarter" idx="3"/>
          </p:nvPr>
        </p:nvSpPr>
        <p:spPr>
          <a:xfrm>
            <a:off x="680562" y="4721662"/>
            <a:ext cx="5447666" cy="4473654"/>
          </a:xfrm>
          <a:prstGeom prst="rect">
            <a:avLst/>
          </a:prstGeom>
        </p:spPr>
        <p:txBody>
          <a:bodyPr vert="horz" lIns="91577" tIns="45789" rIns="91577" bIns="457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1733"/>
            <a:ext cx="2951217" cy="497602"/>
          </a:xfrm>
          <a:prstGeom prst="rect">
            <a:avLst/>
          </a:prstGeom>
        </p:spPr>
        <p:txBody>
          <a:bodyPr vert="horz" lIns="91577" tIns="45789" rIns="91577" bIns="45789" rtlCol="0" anchor="b"/>
          <a:lstStyle>
            <a:lvl1pPr algn="l">
              <a:defRPr sz="1200"/>
            </a:lvl1pPr>
          </a:lstStyle>
          <a:p>
            <a:endParaRPr lang="en-GB"/>
          </a:p>
        </p:txBody>
      </p:sp>
      <p:sp>
        <p:nvSpPr>
          <p:cNvPr id="7" name="Slide Number Placeholder 6"/>
          <p:cNvSpPr>
            <a:spLocks noGrp="1"/>
          </p:cNvSpPr>
          <p:nvPr>
            <p:ph type="sldNum" sz="quarter" idx="5"/>
          </p:nvPr>
        </p:nvSpPr>
        <p:spPr>
          <a:xfrm>
            <a:off x="3855981" y="9441733"/>
            <a:ext cx="2951217" cy="497602"/>
          </a:xfrm>
          <a:prstGeom prst="rect">
            <a:avLst/>
          </a:prstGeom>
        </p:spPr>
        <p:txBody>
          <a:bodyPr vert="horz" lIns="91577" tIns="45789" rIns="91577" bIns="45789" rtlCol="0" anchor="b"/>
          <a:lstStyle>
            <a:lvl1pPr algn="r">
              <a:defRPr sz="1200"/>
            </a:lvl1pPr>
          </a:lstStyle>
          <a:p>
            <a:fld id="{02E8BADD-553A-41AE-9AE3-C012E455B462}" type="slidenum">
              <a:rPr lang="en-GB" smtClean="0"/>
              <a:t>‹#›</a:t>
            </a:fld>
            <a:endParaRPr lang="en-GB"/>
          </a:p>
        </p:txBody>
      </p:sp>
    </p:spTree>
    <p:extLst>
      <p:ext uri="{BB962C8B-B14F-4D97-AF65-F5344CB8AC3E}">
        <p14:creationId xmlns:p14="http://schemas.microsoft.com/office/powerpoint/2010/main" val="2280004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E8BADD-553A-41AE-9AE3-C012E455B462}" type="slidenum">
              <a:rPr lang="en-GB" smtClean="0"/>
              <a:t>1</a:t>
            </a:fld>
            <a:endParaRPr lang="en-GB" dirty="0"/>
          </a:p>
        </p:txBody>
      </p:sp>
    </p:spTree>
    <p:extLst>
      <p:ext uri="{BB962C8B-B14F-4D97-AF65-F5344CB8AC3E}">
        <p14:creationId xmlns:p14="http://schemas.microsoft.com/office/powerpoint/2010/main" val="19058229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7380288" y="5821363"/>
            <a:ext cx="1223962" cy="819150"/>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539750" y="5661025"/>
            <a:ext cx="8027988" cy="0"/>
          </a:xfrm>
          <a:prstGeom prst="line">
            <a:avLst/>
          </a:prstGeom>
          <a:noFill/>
          <a:ln w="12700">
            <a:solidFill>
              <a:schemeClr val="tx1"/>
            </a:solidFill>
            <a:round/>
            <a:headEnd/>
            <a:tailEnd/>
          </a:ln>
        </p:spPr>
      </p:cxnSp>
      <p:sp>
        <p:nvSpPr>
          <p:cNvPr id="9"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6972883E-BCB1-4071-824E-5D09132A481C}" type="datetime1">
              <a:rPr lang="en-US" smtClean="0"/>
              <a:t>3/6/2018</a:t>
            </a:fld>
            <a:endParaRPr lang="en-GB" dirty="0"/>
          </a:p>
        </p:txBody>
      </p:sp>
      <p:sp>
        <p:nvSpPr>
          <p:cNvPr id="10"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1"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59AB958-23BC-4CFF-83A4-D5F6B6702EFA}" type="datetime1">
              <a:rPr lang="en-US" smtClean="0"/>
              <a:t>3/6/2018</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a:latin typeface="Arial" pitchFamily="34" charset="0"/>
                <a:cs typeface="Arial" pitchFamily="34" charset="0"/>
              </a:defRPr>
            </a:lvl1pPr>
          </a:lstStyle>
          <a:p>
            <a:fld id="{E2C47216-3B6E-4CCF-B3A7-078A50332E07}" type="datetime1">
              <a:rPr lang="en-US" smtClean="0"/>
              <a:t>3/6/2018</a:t>
            </a:fld>
            <a:endParaRPr lang="en-GB" dirty="0"/>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2" descr="C:\Documents and Settings\PlummO01\Desktop\KCC_Logo_New_2012_Framed.jpg"/>
          <p:cNvPicPr>
            <a:picLocks noChangeAspect="1" noChangeArrowheads="1"/>
          </p:cNvPicPr>
          <p:nvPr userDrawn="1"/>
        </p:nvPicPr>
        <p:blipFill>
          <a:blip r:embed="rId2" cstate="print"/>
          <a:srcRect/>
          <a:stretch>
            <a:fillRect/>
          </a:stretch>
        </p:blipFill>
        <p:spPr bwMode="auto">
          <a:xfrm>
            <a:off x="8248079" y="6237114"/>
            <a:ext cx="860425" cy="576262"/>
          </a:xfrm>
          <a:prstGeom prst="rect">
            <a:avLst/>
          </a:prstGeom>
          <a:noFill/>
          <a:ln w="9525">
            <a:noFill/>
            <a:miter lim="800000"/>
            <a:headEnd/>
            <a:tailEnd/>
          </a:ln>
        </p:spPr>
      </p:pic>
      <p:cxnSp>
        <p:nvCxnSpPr>
          <p:cNvPr id="8" name="Straight Connector 6"/>
          <p:cNvCxnSpPr>
            <a:cxnSpLocks noChangeShapeType="1"/>
          </p:cNvCxnSpPr>
          <p:nvPr userDrawn="1"/>
        </p:nvCxnSpPr>
        <p:spPr bwMode="auto">
          <a:xfrm>
            <a:off x="107504" y="6199187"/>
            <a:ext cx="8964488" cy="0"/>
          </a:xfrm>
          <a:prstGeom prst="line">
            <a:avLst/>
          </a:prstGeom>
          <a:noFill/>
          <a:ln w="12700">
            <a:solidFill>
              <a:schemeClr val="tx1"/>
            </a:solidFill>
            <a:round/>
            <a:headEnd/>
            <a:tailEnd/>
          </a:ln>
        </p:spPr>
      </p:cxn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3B218D68-DE0C-43AA-9B5B-6C80965E430D}" type="datetime1">
              <a:rPr lang="en-US" smtClean="0"/>
              <a:t>3/6/2018</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133B7B3B-7788-455D-B550-2C94A9E91868}" type="datetime1">
              <a:rPr lang="en-US" smtClean="0"/>
              <a:t>3/6/2018</a:t>
            </a:fld>
            <a:endParaRPr lang="en-GB" dirty="0"/>
          </a:p>
        </p:txBody>
      </p:sp>
      <p:sp>
        <p:nvSpPr>
          <p:cNvPr id="8"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9"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D478BC5F-F3FA-4509-994D-207E7FB039D9}" type="datetime1">
              <a:rPr lang="en-US" smtClean="0"/>
              <a:t>3/6/2018</a:t>
            </a:fld>
            <a:endParaRPr lang="en-GB" dirty="0"/>
          </a:p>
        </p:txBody>
      </p:sp>
      <p:sp>
        <p:nvSpPr>
          <p:cNvPr id="9"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0"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B1184EF4-368D-41D5-990D-C7DDA5E131F4}" type="datetime1">
              <a:rPr lang="en-US" smtClean="0"/>
              <a:t>3/6/2018</a:t>
            </a:fld>
            <a:endParaRPr lang="en-GB" dirty="0"/>
          </a:p>
        </p:txBody>
      </p:sp>
      <p:sp>
        <p:nvSpPr>
          <p:cNvPr id="11"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12"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a:t>Click to edit Master title style</a:t>
            </a:r>
            <a:endParaRPr lang="en-GB" dirty="0"/>
          </a:p>
        </p:txBody>
      </p:sp>
      <p:sp>
        <p:nvSpPr>
          <p:cNvPr id="6" name="Date Placeholder 1"/>
          <p:cNvSpPr>
            <a:spLocks noGrp="1"/>
          </p:cNvSpPr>
          <p:nvPr>
            <p:ph type="dt" sz="half" idx="10"/>
          </p:nvPr>
        </p:nvSpPr>
        <p:spPr>
          <a:xfrm>
            <a:off x="457200" y="6356350"/>
            <a:ext cx="2133600" cy="365125"/>
          </a:xfrm>
        </p:spPr>
        <p:txBody>
          <a:bodyPr/>
          <a:lstStyle>
            <a:lvl1pPr>
              <a:defRPr sz="1000">
                <a:latin typeface="Arial" pitchFamily="34" charset="0"/>
                <a:cs typeface="Arial" pitchFamily="34" charset="0"/>
              </a:defRPr>
            </a:lvl1pPr>
          </a:lstStyle>
          <a:p>
            <a:fld id="{567E4B31-86DE-4F37-BFC3-19DC86CE7EB0}" type="datetime1">
              <a:rPr lang="en-US" smtClean="0"/>
              <a:t>3/6/2018</a:t>
            </a:fld>
            <a:endParaRPr lang="en-GB" dirty="0"/>
          </a:p>
        </p:txBody>
      </p:sp>
      <p:sp>
        <p:nvSpPr>
          <p:cNvPr id="7" name="Footer Placeholder 2"/>
          <p:cNvSpPr>
            <a:spLocks noGrp="1"/>
          </p:cNvSpPr>
          <p:nvPr>
            <p:ph type="ftr" sz="quarter" idx="11"/>
          </p:nvPr>
        </p:nvSpPr>
        <p:spPr>
          <a:xfrm>
            <a:off x="3124200" y="6356350"/>
            <a:ext cx="2895600" cy="365125"/>
          </a:xfrm>
        </p:spPr>
        <p:txBody>
          <a:bodyPr/>
          <a:lstStyle>
            <a:lvl1pPr>
              <a:defRPr sz="1000">
                <a:latin typeface="Arial" pitchFamily="34" charset="0"/>
                <a:cs typeface="Arial" pitchFamily="34" charset="0"/>
              </a:defRPr>
            </a:lvl1pPr>
          </a:lstStyle>
          <a:p>
            <a:endParaRPr lang="en-GB" dirty="0"/>
          </a:p>
        </p:txBody>
      </p:sp>
      <p:sp>
        <p:nvSpPr>
          <p:cNvPr id="8" name="Slide Number Placeholder 3"/>
          <p:cNvSpPr>
            <a:spLocks noGrp="1"/>
          </p:cNvSpPr>
          <p:nvPr>
            <p:ph type="sldNum" sz="quarter" idx="12"/>
          </p:nvPr>
        </p:nvSpPr>
        <p:spPr>
          <a:xfrm>
            <a:off x="6553200" y="6356350"/>
            <a:ext cx="2133600" cy="365125"/>
          </a:xfrm>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a:latin typeface="Arial" pitchFamily="34" charset="0"/>
                <a:cs typeface="Arial" pitchFamily="34" charset="0"/>
              </a:defRPr>
            </a:lvl1pPr>
          </a:lstStyle>
          <a:p>
            <a:fld id="{C82198F7-3063-4EC0-910E-AA5558D19E70}" type="datetime1">
              <a:rPr lang="en-US" smtClean="0"/>
              <a:t>3/6/2018</a:t>
            </a:fld>
            <a:endParaRPr lang="en-GB" dirty="0"/>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4" name="Slide Number Placeholder 3"/>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CA245AD5-DAED-47C9-B121-00FD7C66935F}" type="datetime1">
              <a:rPr lang="en-US" smtClean="0"/>
              <a:t>3/6/2018</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a:latin typeface="Arial" pitchFamily="34" charset="0"/>
                <a:cs typeface="Arial" pitchFamily="34" charset="0"/>
              </a:defRPr>
            </a:lvl1pPr>
          </a:lstStyle>
          <a:p>
            <a:fld id="{BE4B70B5-DC2C-4A47-9E40-A5F945B45C31}" type="datetime1">
              <a:rPr lang="en-US" smtClean="0"/>
              <a:t>3/6/2018</a:t>
            </a:fld>
            <a:endParaRPr lang="en-GB" dirty="0"/>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12"/>
          </p:nvPr>
        </p:nvSpPr>
        <p:spPr/>
        <p:txBody>
          <a:bodyPr/>
          <a:lstStyle>
            <a:lvl1pPr>
              <a:defRPr sz="1000">
                <a:latin typeface="Arial" pitchFamily="34" charset="0"/>
                <a:cs typeface="Arial" pitchFamily="34" charset="0"/>
              </a:defRPr>
            </a:lvl1pPr>
          </a:lstStyle>
          <a:p>
            <a:fld id="{C06B74C9-1984-4309-B629-64A9E268053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516216" y="6381328"/>
            <a:ext cx="2133600" cy="340147"/>
          </a:xfrm>
          <a:prstGeom prst="rect">
            <a:avLst/>
          </a:prstGeom>
        </p:spPr>
        <p:txBody>
          <a:bodyPr vert="horz" lIns="91440" tIns="45720" rIns="91440" bIns="45720" rtlCol="0" anchor="ctr"/>
          <a:lstStyle>
            <a:lvl1pPr algn="l">
              <a:defRPr sz="1200">
                <a:solidFill>
                  <a:schemeClr val="tx1">
                    <a:tint val="75000"/>
                  </a:schemeClr>
                </a:solidFill>
              </a:defRPr>
            </a:lvl1pPr>
          </a:lstStyle>
          <a:p>
            <a:fld id="{CED578AC-C99B-4C88-9D85-11337D61C434}" type="datetime1">
              <a:rPr lang="en-US" smtClean="0"/>
              <a:t>3/6/2018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67544" y="638132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B74C9-1984-4309-B629-64A9E268053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rgbClr val="4283C4"/>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7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elsi.org.uk/news-and-events/directors-update/3-november-2017-weekly-update" TargetMode="External"/><Relationship Id="rId2" Type="http://schemas.openxmlformats.org/officeDocument/2006/relationships/hyperlink" Target="http://www.kelsi.org.uk/news-and-events/directors-update/20-september-2017-weekly-update" TargetMode="External"/><Relationship Id="rId1" Type="http://schemas.openxmlformats.org/officeDocument/2006/relationships/slideLayout" Target="../slideLayouts/slideLayout2.xml"/><Relationship Id="rId5" Type="http://schemas.openxmlformats.org/officeDocument/2006/relationships/hyperlink" Target="https://www.kelsi.org.uk/news-and-events/directors-update/14-december-2017-weekly-update" TargetMode="External"/><Relationship Id="rId4" Type="http://schemas.openxmlformats.org/officeDocument/2006/relationships/hyperlink" Target="http://www.kelsi.org.uk/news-and-events/directors-update/7-november-2017-weekly-upd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School Budget Update 2018/19</a:t>
            </a:r>
          </a:p>
        </p:txBody>
      </p:sp>
      <p:sp>
        <p:nvSpPr>
          <p:cNvPr id="3" name="Subtitle 2"/>
          <p:cNvSpPr>
            <a:spLocks noGrp="1"/>
          </p:cNvSpPr>
          <p:nvPr>
            <p:ph type="subTitle" idx="1"/>
          </p:nvPr>
        </p:nvSpPr>
        <p:spPr/>
        <p:txBody>
          <a:bodyPr>
            <a:normAutofit fontScale="77500" lnSpcReduction="20000"/>
          </a:bodyPr>
          <a:lstStyle/>
          <a:p>
            <a:endParaRPr lang="en-GB" dirty="0"/>
          </a:p>
          <a:p>
            <a:r>
              <a:rPr lang="en-GB" dirty="0"/>
              <a:t>Ian Hamilton - Manager Schools, High Needs and Early Years</a:t>
            </a:r>
          </a:p>
          <a:p>
            <a:r>
              <a:rPr lang="en-GB" dirty="0"/>
              <a:t>Team</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01608" cy="1296144"/>
          </a:xfrm>
        </p:spPr>
        <p:txBody>
          <a:bodyPr>
            <a:normAutofit fontScale="90000"/>
          </a:bodyPr>
          <a:lstStyle/>
          <a:p>
            <a:r>
              <a:rPr lang="en-GB" sz="3100" dirty="0"/>
              <a:t>Kent’s LFF 2018-19 and 2019-20</a:t>
            </a:r>
            <a:br>
              <a:rPr lang="en-GB" sz="3100" dirty="0"/>
            </a:br>
            <a:br>
              <a:rPr lang="en-GB" sz="4000" dirty="0"/>
            </a:br>
            <a:endParaRPr lang="en-GB" dirty="0"/>
          </a:p>
        </p:txBody>
      </p:sp>
      <p:sp>
        <p:nvSpPr>
          <p:cNvPr id="3" name="Content Placeholder 2"/>
          <p:cNvSpPr>
            <a:spLocks noGrp="1"/>
          </p:cNvSpPr>
          <p:nvPr>
            <p:ph idx="1"/>
          </p:nvPr>
        </p:nvSpPr>
        <p:spPr>
          <a:xfrm>
            <a:off x="395536" y="1412776"/>
            <a:ext cx="8301608" cy="4608512"/>
          </a:xfrm>
        </p:spPr>
        <p:txBody>
          <a:bodyPr>
            <a:normAutofit/>
          </a:bodyPr>
          <a:lstStyle/>
          <a:p>
            <a:endParaRPr lang="en-GB" sz="2000" dirty="0"/>
          </a:p>
          <a:p>
            <a:r>
              <a:rPr lang="en-GB" sz="2000" dirty="0"/>
              <a:t>With the exceptions of: </a:t>
            </a:r>
          </a:p>
          <a:p>
            <a:endParaRPr lang="en-GB" sz="2000" dirty="0"/>
          </a:p>
          <a:p>
            <a:pPr>
              <a:buFont typeface="Wingdings" panose="05000000000000000000" pitchFamily="2" charset="2"/>
              <a:buChar char="Ø"/>
            </a:pPr>
            <a:r>
              <a:rPr lang="en-GB" sz="2000" dirty="0"/>
              <a:t>Minimum Funding Levels (MFL)</a:t>
            </a:r>
          </a:p>
          <a:p>
            <a:pPr>
              <a:buFont typeface="Wingdings" panose="05000000000000000000" pitchFamily="2" charset="2"/>
              <a:buChar char="Ø"/>
            </a:pPr>
            <a:r>
              <a:rPr lang="en-GB" sz="2000" dirty="0"/>
              <a:t>Lump Sum</a:t>
            </a:r>
          </a:p>
          <a:p>
            <a:pPr>
              <a:buFont typeface="Wingdings" panose="05000000000000000000" pitchFamily="2" charset="2"/>
              <a:buChar char="Ø"/>
            </a:pPr>
            <a:r>
              <a:rPr lang="en-GB" sz="2000" dirty="0"/>
              <a:t>Minimum Funding Guarantee (MFG)</a:t>
            </a:r>
          </a:p>
          <a:p>
            <a:pPr>
              <a:buFont typeface="Wingdings" panose="05000000000000000000" pitchFamily="2" charset="2"/>
              <a:buChar char="Ø"/>
            </a:pPr>
            <a:r>
              <a:rPr lang="en-GB" sz="2000" dirty="0"/>
              <a:t>Ever 6 Free School Meals (E6FSM)</a:t>
            </a:r>
          </a:p>
          <a:p>
            <a:pPr>
              <a:buFont typeface="Wingdings" panose="05000000000000000000" pitchFamily="2" charset="2"/>
              <a:buChar char="Ø"/>
            </a:pPr>
            <a:r>
              <a:rPr lang="en-GB" sz="2000" dirty="0"/>
              <a:t>Low Prior Attainment </a:t>
            </a:r>
          </a:p>
          <a:p>
            <a:endParaRPr lang="en-GB" sz="2000" dirty="0"/>
          </a:p>
          <a:p>
            <a:r>
              <a:rPr lang="en-GB" sz="2000" dirty="0"/>
              <a:t>The LAs LFF for 2018-19 fully reflects the Governments NFF rates</a:t>
            </a:r>
          </a:p>
          <a:p>
            <a:pPr marL="0" indent="0">
              <a:buNone/>
            </a:pPr>
            <a:endParaRPr lang="en-GB" sz="2000" dirty="0"/>
          </a:p>
          <a:p>
            <a:endParaRPr lang="en-GB" sz="2000" dirty="0"/>
          </a:p>
          <a:p>
            <a:pPr marL="0" indent="0">
              <a:buNone/>
            </a:pPr>
            <a:endParaRPr lang="en-GB" sz="2000" dirty="0"/>
          </a:p>
          <a:p>
            <a:pPr marL="0" indent="0">
              <a:buNone/>
            </a:pPr>
            <a:endParaRPr lang="en-GB" sz="19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10</a:t>
            </a:fld>
            <a:endParaRPr lang="en-GB" dirty="0"/>
          </a:p>
        </p:txBody>
      </p:sp>
    </p:spTree>
    <p:extLst>
      <p:ext uri="{BB962C8B-B14F-4D97-AF65-F5344CB8AC3E}">
        <p14:creationId xmlns:p14="http://schemas.microsoft.com/office/powerpoint/2010/main" val="72340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22114"/>
          </a:xfrm>
        </p:spPr>
        <p:txBody>
          <a:bodyPr>
            <a:noAutofit/>
          </a:bodyPr>
          <a:lstStyle/>
          <a:p>
            <a:br>
              <a:rPr lang="en-GB" sz="2400" dirty="0"/>
            </a:br>
            <a:r>
              <a:rPr lang="en-GB" sz="2800" dirty="0"/>
              <a:t>What are the changes</a:t>
            </a:r>
            <a:br>
              <a:rPr lang="en-GB" sz="2800" dirty="0"/>
            </a:br>
            <a:br>
              <a:rPr lang="en-GB" dirty="0"/>
            </a:br>
            <a:endParaRPr lang="en-GB" dirty="0"/>
          </a:p>
        </p:txBody>
      </p:sp>
      <p:sp>
        <p:nvSpPr>
          <p:cNvPr id="3" name="Content Placeholder 2"/>
          <p:cNvSpPr>
            <a:spLocks noGrp="1"/>
          </p:cNvSpPr>
          <p:nvPr>
            <p:ph idx="1"/>
          </p:nvPr>
        </p:nvSpPr>
        <p:spPr>
          <a:xfrm>
            <a:off x="446856" y="1470794"/>
            <a:ext cx="8445624" cy="4838526"/>
          </a:xfrm>
        </p:spPr>
        <p:txBody>
          <a:bodyPr>
            <a:normAutofit fontScale="62500" lnSpcReduction="20000"/>
          </a:bodyPr>
          <a:lstStyle/>
          <a:p>
            <a:pPr>
              <a:buFont typeface="Wingdings" panose="05000000000000000000" pitchFamily="2" charset="2"/>
              <a:buChar char="§"/>
            </a:pPr>
            <a:r>
              <a:rPr lang="en-GB" sz="2900" b="1" dirty="0"/>
              <a:t>Kent has two Area Cost Adjustments (ACA) :</a:t>
            </a:r>
          </a:p>
          <a:p>
            <a:pPr>
              <a:buFont typeface="Wingdings" panose="05000000000000000000" pitchFamily="2" charset="2"/>
              <a:buChar char="§"/>
            </a:pPr>
            <a:endParaRPr lang="en-GB" sz="2900" dirty="0"/>
          </a:p>
          <a:p>
            <a:pPr lvl="0">
              <a:buFont typeface="Wingdings" panose="05000000000000000000" pitchFamily="2" charset="2"/>
              <a:buChar char="Ø"/>
            </a:pPr>
            <a:r>
              <a:rPr lang="en-GB" sz="2900" dirty="0"/>
              <a:t>London Fringe Schools (Dartford and Sevenoaks Districts) – 3.709% (3.64% +0.069%)</a:t>
            </a:r>
          </a:p>
          <a:p>
            <a:pPr lvl="0">
              <a:buFont typeface="Wingdings" panose="05000000000000000000" pitchFamily="2" charset="2"/>
              <a:buChar char="Ø"/>
            </a:pPr>
            <a:r>
              <a:rPr lang="en-GB" sz="2900" dirty="0"/>
              <a:t>Non-Fringe London Schools – 0.069%</a:t>
            </a:r>
          </a:p>
          <a:p>
            <a:pPr lvl="0">
              <a:buFont typeface="Wingdings" panose="05000000000000000000" pitchFamily="2" charset="2"/>
              <a:buChar char="§"/>
            </a:pPr>
            <a:endParaRPr lang="en-GB" sz="2900" dirty="0"/>
          </a:p>
          <a:p>
            <a:pPr>
              <a:buFont typeface="Wingdings" panose="05000000000000000000" pitchFamily="2" charset="2"/>
              <a:buChar char="§"/>
            </a:pPr>
            <a:r>
              <a:rPr lang="en-GB" sz="2900" b="1" dirty="0"/>
              <a:t>ACA is presented in two different ways:</a:t>
            </a:r>
          </a:p>
          <a:p>
            <a:pPr>
              <a:buFont typeface="Wingdings" panose="05000000000000000000" pitchFamily="2" charset="2"/>
              <a:buChar char="§"/>
            </a:pPr>
            <a:endParaRPr lang="en-GB" sz="2900" dirty="0"/>
          </a:p>
          <a:p>
            <a:pPr lvl="0">
              <a:buFont typeface="Wingdings" panose="05000000000000000000" pitchFamily="2" charset="2"/>
              <a:buChar char="Ø"/>
            </a:pPr>
            <a:r>
              <a:rPr lang="en-GB" sz="2900" dirty="0"/>
              <a:t>For London Fringe Schools it has a separate factor (Factor 9), calculation = 3.64% X total of factors 1 to 8</a:t>
            </a:r>
          </a:p>
          <a:p>
            <a:pPr lvl="0">
              <a:buFont typeface="Wingdings" panose="05000000000000000000" pitchFamily="2" charset="2"/>
              <a:buChar char="Ø"/>
            </a:pPr>
            <a:endParaRPr lang="en-GB" sz="2900" dirty="0"/>
          </a:p>
          <a:p>
            <a:pPr lvl="0">
              <a:buFont typeface="Wingdings" panose="05000000000000000000" pitchFamily="2" charset="2"/>
              <a:buChar char="Ø"/>
            </a:pPr>
            <a:r>
              <a:rPr lang="en-GB" sz="2900" dirty="0"/>
              <a:t>Non- London Fringe Schools- ACA is included in the factor rate, for example Lump Sum = £120,000. With ACA = £120,083 (£120,000 +£83)</a:t>
            </a:r>
          </a:p>
          <a:p>
            <a:pPr lvl="0">
              <a:buFont typeface="Wingdings" panose="05000000000000000000" pitchFamily="2" charset="2"/>
              <a:buChar char="§"/>
            </a:pPr>
            <a:endParaRPr lang="en-GB" sz="2900" dirty="0"/>
          </a:p>
          <a:p>
            <a:pPr>
              <a:buFont typeface="Wingdings" panose="05000000000000000000" pitchFamily="2" charset="2"/>
              <a:buChar char="§"/>
            </a:pPr>
            <a:r>
              <a:rPr lang="en-GB" sz="2900" dirty="0"/>
              <a:t>Rates will be different from the consultation as 0.069% presented as a separate factor (factor 9). </a:t>
            </a:r>
          </a:p>
          <a:p>
            <a:pPr>
              <a:buFont typeface="Wingdings" panose="05000000000000000000" pitchFamily="2" charset="2"/>
              <a:buChar char="§"/>
            </a:pPr>
            <a:endParaRPr lang="en-GB" sz="2900" dirty="0"/>
          </a:p>
          <a:p>
            <a:pPr>
              <a:buFont typeface="Wingdings" panose="05000000000000000000" pitchFamily="2" charset="2"/>
              <a:buChar char="§"/>
            </a:pPr>
            <a:r>
              <a:rPr lang="en-GB" sz="2900" dirty="0"/>
              <a:t>ESFA guidance determines we treat them differently</a:t>
            </a:r>
          </a:p>
          <a:p>
            <a:pPr marL="0" indent="0">
              <a:buNone/>
            </a:pPr>
            <a:endParaRPr lang="en-GB" sz="2200" dirty="0"/>
          </a:p>
          <a:p>
            <a:endParaRPr lang="en-GB" sz="2200" dirty="0"/>
          </a:p>
          <a:p>
            <a:endParaRPr lang="en-GB"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11</a:t>
            </a:fld>
            <a:endParaRPr lang="en-GB" dirty="0"/>
          </a:p>
        </p:txBody>
      </p:sp>
    </p:spTree>
    <p:extLst>
      <p:ext uri="{BB962C8B-B14F-4D97-AF65-F5344CB8AC3E}">
        <p14:creationId xmlns:p14="http://schemas.microsoft.com/office/powerpoint/2010/main" val="190724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22114"/>
          </a:xfrm>
        </p:spPr>
        <p:txBody>
          <a:bodyPr>
            <a:noAutofit/>
          </a:bodyPr>
          <a:lstStyle/>
          <a:p>
            <a:br>
              <a:rPr lang="en-GB" sz="2400" dirty="0"/>
            </a:br>
            <a:r>
              <a:rPr lang="en-GB" sz="2800" dirty="0"/>
              <a:t>Minimum Funding Level (MFL)</a:t>
            </a:r>
            <a:br>
              <a:rPr lang="en-GB" sz="2800" dirty="0"/>
            </a:br>
            <a:br>
              <a:rPr lang="en-GB" sz="2800" dirty="0"/>
            </a:br>
            <a:endParaRPr lang="en-GB" sz="2800" dirty="0"/>
          </a:p>
        </p:txBody>
      </p:sp>
      <p:sp>
        <p:nvSpPr>
          <p:cNvPr id="3" name="Content Placeholder 2"/>
          <p:cNvSpPr>
            <a:spLocks noGrp="1"/>
          </p:cNvSpPr>
          <p:nvPr>
            <p:ph idx="1"/>
          </p:nvPr>
        </p:nvSpPr>
        <p:spPr>
          <a:xfrm>
            <a:off x="457200" y="1600200"/>
            <a:ext cx="8291264" cy="4525963"/>
          </a:xfrm>
        </p:spPr>
        <p:txBody>
          <a:bodyPr>
            <a:normAutofit/>
          </a:bodyPr>
          <a:lstStyle/>
          <a:p>
            <a:endParaRPr lang="en-GB" sz="1600" dirty="0"/>
          </a:p>
          <a:p>
            <a:endParaRPr lang="en-GB" dirty="0"/>
          </a:p>
          <a:p>
            <a:endParaRPr lang="en-GB" dirty="0"/>
          </a:p>
          <a:p>
            <a:endParaRPr lang="en-GB" dirty="0"/>
          </a:p>
          <a:p>
            <a:r>
              <a:rPr lang="en-GB" sz="1800" dirty="0"/>
              <a:t>Funding attributed to the ACA is included in MFL rate and not paid in addition. </a:t>
            </a:r>
          </a:p>
          <a:p>
            <a:r>
              <a:rPr lang="en-GB" sz="1800" dirty="0"/>
              <a:t>MFL calculation =</a:t>
            </a:r>
          </a:p>
          <a:p>
            <a:endParaRPr lang="en-GB" sz="1800" dirty="0"/>
          </a:p>
          <a:p>
            <a:pPr>
              <a:buFont typeface="Wingdings" panose="05000000000000000000" pitchFamily="2" charset="2"/>
              <a:buChar char="Ø"/>
            </a:pPr>
            <a:r>
              <a:rPr lang="en-GB" sz="1800" dirty="0"/>
              <a:t>1. (Total Budget calculated using LFF factors </a:t>
            </a:r>
            <a:r>
              <a:rPr lang="en-GB" sz="1800" b="1" dirty="0"/>
              <a:t>less</a:t>
            </a:r>
            <a:r>
              <a:rPr lang="en-GB" sz="1800" dirty="0"/>
              <a:t> Rates) divided by (number of pupils on roll as at October census)</a:t>
            </a:r>
          </a:p>
          <a:p>
            <a:pPr>
              <a:buFont typeface="Wingdings" panose="05000000000000000000" pitchFamily="2" charset="2"/>
              <a:buChar char="Ø"/>
            </a:pPr>
            <a:endParaRPr lang="en-GB" sz="1800" dirty="0"/>
          </a:p>
          <a:p>
            <a:pPr>
              <a:buFont typeface="Wingdings" panose="05000000000000000000" pitchFamily="2" charset="2"/>
              <a:buChar char="Ø"/>
            </a:pPr>
            <a:r>
              <a:rPr lang="en-GB" sz="1800" dirty="0"/>
              <a:t>2. The amount in 1. is then topped up to the MFL rate.</a:t>
            </a:r>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12</a:t>
            </a:fld>
            <a:endParaRPr lang="en-GB" dirty="0"/>
          </a:p>
        </p:txBody>
      </p:sp>
      <p:graphicFrame>
        <p:nvGraphicFramePr>
          <p:cNvPr id="11" name="Table 10">
            <a:extLst>
              <a:ext uri="{FF2B5EF4-FFF2-40B4-BE49-F238E27FC236}">
                <a16:creationId xmlns:a16="http://schemas.microsoft.com/office/drawing/2014/main" id="{A8821467-AB2D-4DB4-B69F-D394AB748FCF}"/>
              </a:ext>
            </a:extLst>
          </p:cNvPr>
          <p:cNvGraphicFramePr>
            <a:graphicFrameLocks noGrp="1"/>
          </p:cNvGraphicFramePr>
          <p:nvPr>
            <p:extLst>
              <p:ext uri="{D42A27DB-BD31-4B8C-83A1-F6EECF244321}">
                <p14:modId xmlns:p14="http://schemas.microsoft.com/office/powerpoint/2010/main" val="1960312278"/>
              </p:ext>
            </p:extLst>
          </p:nvPr>
        </p:nvGraphicFramePr>
        <p:xfrm>
          <a:off x="1043608" y="1470795"/>
          <a:ext cx="6696744" cy="1454150"/>
        </p:xfrm>
        <a:graphic>
          <a:graphicData uri="http://schemas.openxmlformats.org/drawingml/2006/table">
            <a:tbl>
              <a:tblPr firstRow="1" firstCol="1" bandRow="1">
                <a:tableStyleId>{5C22544A-7EE6-4342-B048-85BDC9FD1C3A}</a:tableStyleId>
              </a:tblPr>
              <a:tblGrid>
                <a:gridCol w="1207698">
                  <a:extLst>
                    <a:ext uri="{9D8B030D-6E8A-4147-A177-3AD203B41FA5}">
                      <a16:colId xmlns:a16="http://schemas.microsoft.com/office/drawing/2014/main" val="1391464662"/>
                    </a:ext>
                  </a:extLst>
                </a:gridCol>
                <a:gridCol w="790525">
                  <a:extLst>
                    <a:ext uri="{9D8B030D-6E8A-4147-A177-3AD203B41FA5}">
                      <a16:colId xmlns:a16="http://schemas.microsoft.com/office/drawing/2014/main" val="4249402367"/>
                    </a:ext>
                  </a:extLst>
                </a:gridCol>
                <a:gridCol w="864096">
                  <a:extLst>
                    <a:ext uri="{9D8B030D-6E8A-4147-A177-3AD203B41FA5}">
                      <a16:colId xmlns:a16="http://schemas.microsoft.com/office/drawing/2014/main" val="2964981974"/>
                    </a:ext>
                  </a:extLst>
                </a:gridCol>
                <a:gridCol w="937467">
                  <a:extLst>
                    <a:ext uri="{9D8B030D-6E8A-4147-A177-3AD203B41FA5}">
                      <a16:colId xmlns:a16="http://schemas.microsoft.com/office/drawing/2014/main" val="2433407917"/>
                    </a:ext>
                  </a:extLst>
                </a:gridCol>
                <a:gridCol w="1027953">
                  <a:extLst>
                    <a:ext uri="{9D8B030D-6E8A-4147-A177-3AD203B41FA5}">
                      <a16:colId xmlns:a16="http://schemas.microsoft.com/office/drawing/2014/main" val="3606900474"/>
                    </a:ext>
                  </a:extLst>
                </a:gridCol>
                <a:gridCol w="1004909">
                  <a:extLst>
                    <a:ext uri="{9D8B030D-6E8A-4147-A177-3AD203B41FA5}">
                      <a16:colId xmlns:a16="http://schemas.microsoft.com/office/drawing/2014/main" val="3406889877"/>
                    </a:ext>
                  </a:extLst>
                </a:gridCol>
                <a:gridCol w="864096">
                  <a:extLst>
                    <a:ext uri="{9D8B030D-6E8A-4147-A177-3AD203B41FA5}">
                      <a16:colId xmlns:a16="http://schemas.microsoft.com/office/drawing/2014/main" val="3159975"/>
                    </a:ext>
                  </a:extLst>
                </a:gridCol>
              </a:tblGrid>
              <a:tr h="245376">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1000"/>
                        </a:spcAft>
                      </a:pPr>
                      <a:r>
                        <a:rPr lang="en-GB" sz="1200" dirty="0">
                          <a:effectLst/>
                        </a:rPr>
                        <a:t>2018-19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gridSpan="3">
                  <a:txBody>
                    <a:bodyPr/>
                    <a:lstStyle/>
                    <a:p>
                      <a:pPr algn="ctr">
                        <a:lnSpc>
                          <a:spcPct val="115000"/>
                        </a:lnSpc>
                        <a:spcAft>
                          <a:spcPts val="1000"/>
                        </a:spcAft>
                      </a:pPr>
                      <a:r>
                        <a:rPr lang="en-GB" sz="1200" dirty="0">
                          <a:effectLst/>
                        </a:rPr>
                        <a:t>2019-20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56257320"/>
                  </a:ext>
                </a:extLst>
              </a:tr>
              <a:tr h="47414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0492925"/>
                  </a:ext>
                </a:extLst>
              </a:tr>
              <a:tr h="21334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6397701"/>
                  </a:ext>
                </a:extLst>
              </a:tr>
              <a:tr h="260642">
                <a:tc>
                  <a:txBody>
                    <a:bodyPr/>
                    <a:lstStyle/>
                    <a:p>
                      <a:pPr>
                        <a:lnSpc>
                          <a:spcPct val="115000"/>
                        </a:lnSpc>
                        <a:spcAft>
                          <a:spcPts val="1000"/>
                        </a:spcAft>
                      </a:pPr>
                      <a:r>
                        <a:rPr lang="en-GB" sz="1200" dirty="0">
                          <a:effectLst/>
                        </a:rPr>
                        <a:t>Primary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£3,300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£3,200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97%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£3,500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£3,400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97%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1349"/>
                  </a:ext>
                </a:extLst>
              </a:tr>
              <a:tr h="260642">
                <a:tc>
                  <a:txBody>
                    <a:bodyPr/>
                    <a:lstStyle/>
                    <a:p>
                      <a:pPr>
                        <a:lnSpc>
                          <a:spcPct val="115000"/>
                        </a:lnSpc>
                        <a:spcAft>
                          <a:spcPts val="1000"/>
                        </a:spcAft>
                      </a:pPr>
                      <a:r>
                        <a:rPr lang="en-GB" sz="1200" dirty="0">
                          <a:effectLst/>
                        </a:rPr>
                        <a:t>Secondary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£4,600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£4,500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£4,800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£4,700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9763787"/>
                  </a:ext>
                </a:extLst>
              </a:tr>
            </a:tbl>
          </a:graphicData>
        </a:graphic>
      </p:graphicFrame>
    </p:spTree>
    <p:extLst>
      <p:ext uri="{BB962C8B-B14F-4D97-AF65-F5344CB8AC3E}">
        <p14:creationId xmlns:p14="http://schemas.microsoft.com/office/powerpoint/2010/main" val="3015781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Minimum Funding Guarantee (MFG) and Lump Sum</a:t>
            </a:r>
            <a:br>
              <a:rPr lang="en-GB" sz="2800" dirty="0"/>
            </a:br>
            <a:br>
              <a:rPr lang="en-GB" sz="2800" dirty="0"/>
            </a:br>
            <a:endParaRPr lang="en-GB" sz="2800" dirty="0"/>
          </a:p>
        </p:txBody>
      </p:sp>
      <p:sp>
        <p:nvSpPr>
          <p:cNvPr id="3" name="Content Placeholder 2"/>
          <p:cNvSpPr>
            <a:spLocks noGrp="1"/>
          </p:cNvSpPr>
          <p:nvPr>
            <p:ph idx="1"/>
          </p:nvPr>
        </p:nvSpPr>
        <p:spPr>
          <a:xfrm>
            <a:off x="251520" y="1628800"/>
            <a:ext cx="8229600" cy="4525963"/>
          </a:xfrm>
        </p:spPr>
        <p:txBody>
          <a:bodyPr>
            <a:normAutofit fontScale="92500" lnSpcReduction="20000"/>
          </a:bodyPr>
          <a:lstStyle/>
          <a:p>
            <a:r>
              <a:rPr lang="en-GB" sz="2200" b="1" dirty="0"/>
              <a:t>MFG</a:t>
            </a:r>
          </a:p>
          <a:p>
            <a:pPr marL="0" indent="0">
              <a:buNone/>
            </a:pPr>
            <a:endParaRPr lang="en-GB" sz="2200" dirty="0"/>
          </a:p>
          <a:p>
            <a:r>
              <a:rPr lang="en-GB" sz="2200" dirty="0"/>
              <a:t>NFF provided protection at 0.5%, all schools would receive an  increase of at least 0.5% for Years 2018-19 and 2019-20. 1% over the two years.</a:t>
            </a:r>
          </a:p>
          <a:p>
            <a:endParaRPr lang="en-GB" sz="2200" dirty="0"/>
          </a:p>
          <a:p>
            <a:r>
              <a:rPr lang="en-GB" sz="2200" dirty="0"/>
              <a:t>Kent’s MFG has been set at minus 1.5% for 2018-19 and 2019-20</a:t>
            </a:r>
          </a:p>
          <a:p>
            <a:endParaRPr lang="en-GB" sz="2200" dirty="0"/>
          </a:p>
          <a:p>
            <a:r>
              <a:rPr lang="en-GB" sz="2200" b="1" dirty="0"/>
              <a:t>Lump Sum </a:t>
            </a:r>
          </a:p>
          <a:p>
            <a:endParaRPr lang="en-GB" sz="2200" dirty="0"/>
          </a:p>
          <a:p>
            <a:r>
              <a:rPr lang="en-GB" sz="2200" dirty="0"/>
              <a:t>NFF Lump Sum £110, 000 </a:t>
            </a:r>
          </a:p>
          <a:p>
            <a:endParaRPr lang="en-GB" sz="2200" dirty="0"/>
          </a:p>
          <a:p>
            <a:r>
              <a:rPr lang="en-GB" sz="2200" dirty="0"/>
              <a:t>Kent has retained its current lump of £120,000 (£120,083 including ACA 0.069%) for 2018-19 and 2019-20</a:t>
            </a:r>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13</a:t>
            </a:fld>
            <a:endParaRPr lang="en-GB" dirty="0"/>
          </a:p>
        </p:txBody>
      </p:sp>
    </p:spTree>
    <p:extLst>
      <p:ext uri="{BB962C8B-B14F-4D97-AF65-F5344CB8AC3E}">
        <p14:creationId xmlns:p14="http://schemas.microsoft.com/office/powerpoint/2010/main" val="2054457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22114"/>
          </a:xfrm>
        </p:spPr>
        <p:txBody>
          <a:bodyPr>
            <a:noAutofit/>
          </a:bodyPr>
          <a:lstStyle/>
          <a:p>
            <a:br>
              <a:rPr lang="en-GB" sz="2400" dirty="0"/>
            </a:br>
            <a:r>
              <a:rPr lang="en-GB" sz="2400" dirty="0"/>
              <a:t>Ever 6 FSMs and Low Prior Attainment </a:t>
            </a:r>
            <a:br>
              <a:rPr lang="en-GB" dirty="0"/>
            </a:br>
            <a:endParaRPr lang="en-GB" dirty="0"/>
          </a:p>
        </p:txBody>
      </p:sp>
      <p:sp>
        <p:nvSpPr>
          <p:cNvPr id="3" name="Content Placeholder 2"/>
          <p:cNvSpPr>
            <a:spLocks noGrp="1"/>
          </p:cNvSpPr>
          <p:nvPr>
            <p:ph idx="1"/>
          </p:nvPr>
        </p:nvSpPr>
        <p:spPr>
          <a:xfrm>
            <a:off x="263343" y="1628800"/>
            <a:ext cx="8229600" cy="4525963"/>
          </a:xfrm>
        </p:spPr>
        <p:txBody>
          <a:bodyPr>
            <a:normAutofit/>
          </a:bodyPr>
          <a:lstStyle/>
          <a:p>
            <a:pPr marL="0" indent="0">
              <a:buNone/>
            </a:pPr>
            <a:r>
              <a:rPr lang="en-GB" sz="1600" b="1" dirty="0"/>
              <a:t>	Ever 6 FSMs </a:t>
            </a:r>
            <a:endParaRPr lang="en-GB" sz="1600" dirty="0"/>
          </a:p>
          <a:p>
            <a:pPr marL="0" indent="0">
              <a:buNone/>
            </a:pPr>
            <a:r>
              <a:rPr lang="en-GB" sz="1800" dirty="0"/>
              <a:t>	</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14</a:t>
            </a:fld>
            <a:endParaRPr lang="en-GB" dirty="0"/>
          </a:p>
        </p:txBody>
      </p:sp>
      <p:graphicFrame>
        <p:nvGraphicFramePr>
          <p:cNvPr id="8" name="Table 7">
            <a:extLst>
              <a:ext uri="{FF2B5EF4-FFF2-40B4-BE49-F238E27FC236}">
                <a16:creationId xmlns:a16="http://schemas.microsoft.com/office/drawing/2014/main" id="{59249627-CF10-47D1-A13C-46EE8882871E}"/>
              </a:ext>
            </a:extLst>
          </p:cNvPr>
          <p:cNvGraphicFramePr>
            <a:graphicFrameLocks noGrp="1"/>
          </p:cNvGraphicFramePr>
          <p:nvPr>
            <p:extLst>
              <p:ext uri="{D42A27DB-BD31-4B8C-83A1-F6EECF244321}">
                <p14:modId xmlns:p14="http://schemas.microsoft.com/office/powerpoint/2010/main" val="1249439512"/>
              </p:ext>
            </p:extLst>
          </p:nvPr>
        </p:nvGraphicFramePr>
        <p:xfrm>
          <a:off x="2004120" y="2015333"/>
          <a:ext cx="4724400" cy="1454658"/>
        </p:xfrm>
        <a:graphic>
          <a:graphicData uri="http://schemas.openxmlformats.org/drawingml/2006/table">
            <a:tbl>
              <a:tblPr firstRow="1" firstCol="1" bandRow="1">
                <a:tableStyleId>{5C22544A-7EE6-4342-B048-85BDC9FD1C3A}</a:tableStyleId>
              </a:tblPr>
              <a:tblGrid>
                <a:gridCol w="839688">
                  <a:extLst>
                    <a:ext uri="{9D8B030D-6E8A-4147-A177-3AD203B41FA5}">
                      <a16:colId xmlns:a16="http://schemas.microsoft.com/office/drawing/2014/main" val="1391464662"/>
                    </a:ext>
                  </a:extLst>
                </a:gridCol>
                <a:gridCol w="570012">
                  <a:extLst>
                    <a:ext uri="{9D8B030D-6E8A-4147-A177-3AD203B41FA5}">
                      <a16:colId xmlns:a16="http://schemas.microsoft.com/office/drawing/2014/main" val="4249402367"/>
                    </a:ext>
                  </a:extLst>
                </a:gridCol>
                <a:gridCol w="609600">
                  <a:extLst>
                    <a:ext uri="{9D8B030D-6E8A-4147-A177-3AD203B41FA5}">
                      <a16:colId xmlns:a16="http://schemas.microsoft.com/office/drawing/2014/main" val="2964981974"/>
                    </a:ext>
                  </a:extLst>
                </a:gridCol>
                <a:gridCol w="876300">
                  <a:extLst>
                    <a:ext uri="{9D8B030D-6E8A-4147-A177-3AD203B41FA5}">
                      <a16:colId xmlns:a16="http://schemas.microsoft.com/office/drawing/2014/main" val="2433407917"/>
                    </a:ext>
                  </a:extLst>
                </a:gridCol>
                <a:gridCol w="609600">
                  <a:extLst>
                    <a:ext uri="{9D8B030D-6E8A-4147-A177-3AD203B41FA5}">
                      <a16:colId xmlns:a16="http://schemas.microsoft.com/office/drawing/2014/main" val="3606900474"/>
                    </a:ext>
                  </a:extLst>
                </a:gridCol>
                <a:gridCol w="609600">
                  <a:extLst>
                    <a:ext uri="{9D8B030D-6E8A-4147-A177-3AD203B41FA5}">
                      <a16:colId xmlns:a16="http://schemas.microsoft.com/office/drawing/2014/main" val="3406889877"/>
                    </a:ext>
                  </a:extLst>
                </a:gridCol>
                <a:gridCol w="609600">
                  <a:extLst>
                    <a:ext uri="{9D8B030D-6E8A-4147-A177-3AD203B41FA5}">
                      <a16:colId xmlns:a16="http://schemas.microsoft.com/office/drawing/2014/main" val="3159975"/>
                    </a:ext>
                  </a:extLst>
                </a:gridCol>
              </a:tblGrid>
              <a:tr h="18097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1000"/>
                        </a:spcAft>
                      </a:pPr>
                      <a:r>
                        <a:rPr lang="en-GB" sz="1200" dirty="0">
                          <a:effectLst/>
                        </a:rPr>
                        <a:t>2018-19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gridSpan="3">
                  <a:txBody>
                    <a:bodyPr/>
                    <a:lstStyle/>
                    <a:p>
                      <a:pPr algn="ctr">
                        <a:lnSpc>
                          <a:spcPct val="115000"/>
                        </a:lnSpc>
                        <a:spcAft>
                          <a:spcPts val="1000"/>
                        </a:spcAft>
                      </a:pPr>
                      <a:r>
                        <a:rPr lang="en-GB" sz="1200" dirty="0">
                          <a:effectLst/>
                        </a:rPr>
                        <a:t>2019-20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56257320"/>
                  </a:ext>
                </a:extLst>
              </a:tr>
              <a:tr h="438150">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0492925"/>
                  </a:ext>
                </a:extLst>
              </a:tr>
              <a:tr h="18097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6397701"/>
                  </a:ext>
                </a:extLst>
              </a:tr>
              <a:tr h="180975">
                <a:tc>
                  <a:txBody>
                    <a:bodyPr/>
                    <a:lstStyle/>
                    <a:p>
                      <a:pPr>
                        <a:lnSpc>
                          <a:spcPct val="115000"/>
                        </a:lnSpc>
                        <a:spcAft>
                          <a:spcPts val="1000"/>
                        </a:spcAft>
                      </a:pPr>
                      <a:r>
                        <a:rPr lang="en-GB" sz="1200" dirty="0">
                          <a:effectLst/>
                        </a:rPr>
                        <a:t>Primary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£540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£232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£540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£324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60%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1349"/>
                  </a:ext>
                </a:extLst>
              </a:tr>
              <a:tr h="180975">
                <a:tc>
                  <a:txBody>
                    <a:bodyPr/>
                    <a:lstStyle/>
                    <a:p>
                      <a:pPr>
                        <a:lnSpc>
                          <a:spcPct val="115000"/>
                        </a:lnSpc>
                        <a:spcAft>
                          <a:spcPts val="1000"/>
                        </a:spcAft>
                      </a:pPr>
                      <a:r>
                        <a:rPr lang="en-GB" sz="1200" dirty="0">
                          <a:effectLst/>
                        </a:rPr>
                        <a:t>Secondary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£785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£338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£785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£471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60%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9763787"/>
                  </a:ext>
                </a:extLst>
              </a:tr>
            </a:tbl>
          </a:graphicData>
        </a:graphic>
      </p:graphicFrame>
      <p:sp>
        <p:nvSpPr>
          <p:cNvPr id="11" name="Rectangle 10">
            <a:extLst>
              <a:ext uri="{FF2B5EF4-FFF2-40B4-BE49-F238E27FC236}">
                <a16:creationId xmlns:a16="http://schemas.microsoft.com/office/drawing/2014/main" id="{CBED23AF-FE1B-40AC-A840-4CC05BD8CCA7}"/>
              </a:ext>
            </a:extLst>
          </p:cNvPr>
          <p:cNvSpPr/>
          <p:nvPr/>
        </p:nvSpPr>
        <p:spPr>
          <a:xfrm>
            <a:off x="251520" y="3717032"/>
            <a:ext cx="4320480" cy="375487"/>
          </a:xfrm>
          <a:prstGeom prst="rect">
            <a:avLst/>
          </a:prstGeom>
        </p:spPr>
        <p:txBody>
          <a:bodyPr wrap="square">
            <a:spAutoFit/>
          </a:bodyPr>
          <a:lstStyle/>
          <a:p>
            <a:pPr>
              <a:lnSpc>
                <a:spcPct val="115000"/>
              </a:lnSpc>
              <a:spcBef>
                <a:spcPts val="600"/>
              </a:spcBef>
              <a:spcAft>
                <a:spcPts val="1000"/>
              </a:spcAft>
            </a:pPr>
            <a:r>
              <a:rPr lang="en-GB" sz="1600" b="1" dirty="0">
                <a:latin typeface="Arial" panose="020B0604020202020204" pitchFamily="34" charset="0"/>
                <a:ea typeface="Calibri" panose="020F0502020204030204" pitchFamily="34" charset="0"/>
                <a:cs typeface="Times New Roman" panose="02020603050405020304" pitchFamily="18" charset="0"/>
              </a:rPr>
              <a:t>	Low Prior Attainment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FFDAFD4D-889E-4989-8154-4E81BD3F0F23}"/>
              </a:ext>
            </a:extLst>
          </p:cNvPr>
          <p:cNvGraphicFramePr>
            <a:graphicFrameLocks noGrp="1"/>
          </p:cNvGraphicFramePr>
          <p:nvPr>
            <p:extLst>
              <p:ext uri="{D42A27DB-BD31-4B8C-83A1-F6EECF244321}">
                <p14:modId xmlns:p14="http://schemas.microsoft.com/office/powerpoint/2010/main" val="879803213"/>
              </p:ext>
            </p:extLst>
          </p:nvPr>
        </p:nvGraphicFramePr>
        <p:xfrm>
          <a:off x="2004120" y="4294106"/>
          <a:ext cx="4724400" cy="1454658"/>
        </p:xfrm>
        <a:graphic>
          <a:graphicData uri="http://schemas.openxmlformats.org/drawingml/2006/table">
            <a:tbl>
              <a:tblPr firstRow="1" firstCol="1" bandRow="1">
                <a:tableStyleId>{5C22544A-7EE6-4342-B048-85BDC9FD1C3A}</a:tableStyleId>
              </a:tblPr>
              <a:tblGrid>
                <a:gridCol w="839688">
                  <a:extLst>
                    <a:ext uri="{9D8B030D-6E8A-4147-A177-3AD203B41FA5}">
                      <a16:colId xmlns:a16="http://schemas.microsoft.com/office/drawing/2014/main" val="1725020470"/>
                    </a:ext>
                  </a:extLst>
                </a:gridCol>
                <a:gridCol w="570012">
                  <a:extLst>
                    <a:ext uri="{9D8B030D-6E8A-4147-A177-3AD203B41FA5}">
                      <a16:colId xmlns:a16="http://schemas.microsoft.com/office/drawing/2014/main" val="3482332856"/>
                    </a:ext>
                  </a:extLst>
                </a:gridCol>
                <a:gridCol w="609600">
                  <a:extLst>
                    <a:ext uri="{9D8B030D-6E8A-4147-A177-3AD203B41FA5}">
                      <a16:colId xmlns:a16="http://schemas.microsoft.com/office/drawing/2014/main" val="3821506215"/>
                    </a:ext>
                  </a:extLst>
                </a:gridCol>
                <a:gridCol w="876300">
                  <a:extLst>
                    <a:ext uri="{9D8B030D-6E8A-4147-A177-3AD203B41FA5}">
                      <a16:colId xmlns:a16="http://schemas.microsoft.com/office/drawing/2014/main" val="101210541"/>
                    </a:ext>
                  </a:extLst>
                </a:gridCol>
                <a:gridCol w="609600">
                  <a:extLst>
                    <a:ext uri="{9D8B030D-6E8A-4147-A177-3AD203B41FA5}">
                      <a16:colId xmlns:a16="http://schemas.microsoft.com/office/drawing/2014/main" val="1266905183"/>
                    </a:ext>
                  </a:extLst>
                </a:gridCol>
                <a:gridCol w="609600">
                  <a:extLst>
                    <a:ext uri="{9D8B030D-6E8A-4147-A177-3AD203B41FA5}">
                      <a16:colId xmlns:a16="http://schemas.microsoft.com/office/drawing/2014/main" val="3605092300"/>
                    </a:ext>
                  </a:extLst>
                </a:gridCol>
                <a:gridCol w="609600">
                  <a:extLst>
                    <a:ext uri="{9D8B030D-6E8A-4147-A177-3AD203B41FA5}">
                      <a16:colId xmlns:a16="http://schemas.microsoft.com/office/drawing/2014/main" val="2464212923"/>
                    </a:ext>
                  </a:extLst>
                </a:gridCol>
              </a:tblGrid>
              <a:tr h="18097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gridSpan="3">
                  <a:txBody>
                    <a:bodyPr/>
                    <a:lstStyle/>
                    <a:p>
                      <a:pPr algn="ctr">
                        <a:lnSpc>
                          <a:spcPct val="115000"/>
                        </a:lnSpc>
                        <a:spcAft>
                          <a:spcPts val="1000"/>
                        </a:spcAft>
                      </a:pPr>
                      <a:r>
                        <a:rPr lang="en-GB" sz="1200" dirty="0">
                          <a:effectLst/>
                        </a:rPr>
                        <a:t>2018-19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tc gridSpan="3">
                  <a:txBody>
                    <a:bodyPr/>
                    <a:lstStyle/>
                    <a:p>
                      <a:pPr algn="ctr">
                        <a:lnSpc>
                          <a:spcPct val="115000"/>
                        </a:lnSpc>
                        <a:spcAft>
                          <a:spcPts val="1000"/>
                        </a:spcAft>
                      </a:pPr>
                      <a:r>
                        <a:rPr lang="en-GB" sz="1200" dirty="0">
                          <a:effectLst/>
                        </a:rPr>
                        <a:t>2019-20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7656972"/>
                  </a:ext>
                </a:extLst>
              </a:tr>
              <a:tr h="54292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NFF rate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LFF rate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200" dirty="0">
                          <a:effectLst/>
                        </a:rPr>
                        <a:t>% of NFF rates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8178069"/>
                  </a:ext>
                </a:extLst>
              </a:tr>
              <a:tr h="180975">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pPr>
                      <a:endParaRPr lang="en-GB"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274446"/>
                  </a:ext>
                </a:extLst>
              </a:tr>
              <a:tr h="180975">
                <a:tc>
                  <a:txBody>
                    <a:bodyPr/>
                    <a:lstStyle/>
                    <a:p>
                      <a:pPr>
                        <a:lnSpc>
                          <a:spcPct val="115000"/>
                        </a:lnSpc>
                        <a:spcAft>
                          <a:spcPts val="1000"/>
                        </a:spcAft>
                      </a:pPr>
                      <a:r>
                        <a:rPr lang="en-GB" sz="1200" dirty="0">
                          <a:effectLst/>
                        </a:rPr>
                        <a:t>Primary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£1,050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£641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61%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£1,050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£733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70%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147939938"/>
                  </a:ext>
                </a:extLst>
              </a:tr>
              <a:tr h="180975">
                <a:tc>
                  <a:txBody>
                    <a:bodyPr/>
                    <a:lstStyle/>
                    <a:p>
                      <a:pPr>
                        <a:lnSpc>
                          <a:spcPct val="115000"/>
                        </a:lnSpc>
                        <a:spcAft>
                          <a:spcPts val="1000"/>
                        </a:spcAft>
                      </a:pPr>
                      <a:r>
                        <a:rPr lang="en-GB" sz="1200" dirty="0">
                          <a:effectLst/>
                        </a:rPr>
                        <a:t>Secondary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£1,550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£1,043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67%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£1,550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£1,193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1000"/>
                        </a:spcAft>
                      </a:pPr>
                      <a:r>
                        <a:rPr lang="en-GB" sz="1200" dirty="0">
                          <a:effectLst/>
                        </a:rPr>
                        <a:t>77%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06254687"/>
                  </a:ext>
                </a:extLst>
              </a:tr>
            </a:tbl>
          </a:graphicData>
        </a:graphic>
      </p:graphicFrame>
    </p:spTree>
    <p:extLst>
      <p:ext uri="{BB962C8B-B14F-4D97-AF65-F5344CB8AC3E}">
        <p14:creationId xmlns:p14="http://schemas.microsoft.com/office/powerpoint/2010/main" val="2061796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22114"/>
          </a:xfrm>
        </p:spPr>
        <p:txBody>
          <a:bodyPr>
            <a:noAutofit/>
          </a:bodyPr>
          <a:lstStyle/>
          <a:p>
            <a:br>
              <a:rPr lang="en-GB" sz="2400" dirty="0"/>
            </a:br>
            <a:r>
              <a:rPr lang="en-GB" sz="2800" dirty="0"/>
              <a:t>Sparsity</a:t>
            </a:r>
            <a:br>
              <a:rPr lang="en-GB" sz="2800" dirty="0"/>
            </a:br>
            <a:br>
              <a:rPr lang="en-GB" dirty="0"/>
            </a:br>
            <a:endParaRPr lang="en-GB" dirty="0"/>
          </a:p>
        </p:txBody>
      </p:sp>
      <p:sp>
        <p:nvSpPr>
          <p:cNvPr id="3" name="Content Placeholder 2"/>
          <p:cNvSpPr>
            <a:spLocks noGrp="1"/>
          </p:cNvSpPr>
          <p:nvPr>
            <p:ph idx="1"/>
          </p:nvPr>
        </p:nvSpPr>
        <p:spPr>
          <a:xfrm>
            <a:off x="251520" y="1196752"/>
            <a:ext cx="8229600" cy="4958011"/>
          </a:xfrm>
        </p:spPr>
        <p:txBody>
          <a:bodyPr>
            <a:normAutofit/>
          </a:bodyPr>
          <a:lstStyle/>
          <a:p>
            <a:r>
              <a:rPr lang="en-GB" sz="1600" dirty="0"/>
              <a:t>Kent has introduced the Sparsity Factor into its LFF based on NFF Sparsity rates of up to £25,000 (£25,017 including ACA) for a Primary School and £65,000 (£65,044 including ACA) for a Secondary School.</a:t>
            </a:r>
          </a:p>
          <a:p>
            <a:endParaRPr lang="en-GB" sz="1600" dirty="0"/>
          </a:p>
          <a:p>
            <a:r>
              <a:rPr lang="en-GB" sz="1600" dirty="0"/>
              <a:t>Schools that are eligible for sparsity funding must meet two criteria:</a:t>
            </a:r>
          </a:p>
          <a:p>
            <a:endParaRPr lang="en-GB" sz="1600" dirty="0"/>
          </a:p>
          <a:p>
            <a:pPr lvl="0"/>
            <a:r>
              <a:rPr lang="en-GB" sz="1600" dirty="0"/>
              <a:t>they are located in areas where pupils would have to travel a significant distance to an alternative should the school close</a:t>
            </a:r>
          </a:p>
          <a:p>
            <a:pPr lvl="0"/>
            <a:r>
              <a:rPr lang="en-GB" sz="1600" dirty="0"/>
              <a:t>they are small schools</a:t>
            </a:r>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400" dirty="0"/>
          </a:p>
          <a:p>
            <a:pPr lvl="0"/>
            <a:endParaRPr lang="en-GB" sz="1600" dirty="0"/>
          </a:p>
          <a:p>
            <a:r>
              <a:rPr lang="en-GB" sz="1600" dirty="0"/>
              <a:t>If a school meets both criteria’s then they will be eligible for Sparsity funding up to the maximum threshold of the phase</a:t>
            </a:r>
          </a:p>
          <a:p>
            <a:pPr lvl="0"/>
            <a:endParaRPr lang="en-GB" sz="1400" dirty="0"/>
          </a:p>
          <a:p>
            <a:pPr lvl="0"/>
            <a:endParaRPr lang="en-GB" sz="1400" dirty="0"/>
          </a:p>
          <a:p>
            <a:endParaRPr lang="en-GB" sz="1800" dirty="0"/>
          </a:p>
          <a:p>
            <a:endParaRPr lang="en-GB" sz="1800" dirty="0"/>
          </a:p>
          <a:p>
            <a:endParaRPr lang="en-GB" sz="18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15</a:t>
            </a:fld>
            <a:endParaRPr lang="en-GB" dirty="0"/>
          </a:p>
        </p:txBody>
      </p:sp>
      <p:graphicFrame>
        <p:nvGraphicFramePr>
          <p:cNvPr id="7" name="Table 6">
            <a:extLst>
              <a:ext uri="{FF2B5EF4-FFF2-40B4-BE49-F238E27FC236}">
                <a16:creationId xmlns:a16="http://schemas.microsoft.com/office/drawing/2014/main" id="{61333360-7604-4BAF-BDE6-7FC631972E47}"/>
              </a:ext>
            </a:extLst>
          </p:cNvPr>
          <p:cNvGraphicFramePr>
            <a:graphicFrameLocks noGrp="1"/>
          </p:cNvGraphicFramePr>
          <p:nvPr>
            <p:extLst>
              <p:ext uri="{D42A27DB-BD31-4B8C-83A1-F6EECF244321}">
                <p14:modId xmlns:p14="http://schemas.microsoft.com/office/powerpoint/2010/main" val="2275142066"/>
              </p:ext>
            </p:extLst>
          </p:nvPr>
        </p:nvGraphicFramePr>
        <p:xfrm>
          <a:off x="945940" y="3933056"/>
          <a:ext cx="6840760" cy="1297176"/>
        </p:xfrm>
        <a:graphic>
          <a:graphicData uri="http://schemas.openxmlformats.org/drawingml/2006/table">
            <a:tbl>
              <a:tblPr firstRow="1" firstCol="1" bandRow="1">
                <a:tableStyleId>{5C22544A-7EE6-4342-B048-85BDC9FD1C3A}</a:tableStyleId>
              </a:tblPr>
              <a:tblGrid>
                <a:gridCol w="2280253">
                  <a:extLst>
                    <a:ext uri="{9D8B030D-6E8A-4147-A177-3AD203B41FA5}">
                      <a16:colId xmlns:a16="http://schemas.microsoft.com/office/drawing/2014/main" val="1464137992"/>
                    </a:ext>
                  </a:extLst>
                </a:gridCol>
                <a:gridCol w="2280907">
                  <a:extLst>
                    <a:ext uri="{9D8B030D-6E8A-4147-A177-3AD203B41FA5}">
                      <a16:colId xmlns:a16="http://schemas.microsoft.com/office/drawing/2014/main" val="3397498279"/>
                    </a:ext>
                  </a:extLst>
                </a:gridCol>
                <a:gridCol w="2279600">
                  <a:extLst>
                    <a:ext uri="{9D8B030D-6E8A-4147-A177-3AD203B41FA5}">
                      <a16:colId xmlns:a16="http://schemas.microsoft.com/office/drawing/2014/main" val="4264010594"/>
                    </a:ext>
                  </a:extLst>
                </a:gridCol>
              </a:tblGrid>
              <a:tr h="432306">
                <a:tc>
                  <a:txBody>
                    <a:bodyPr/>
                    <a:lstStyle/>
                    <a:p>
                      <a:pPr marL="36195" marR="36195" algn="ctr">
                        <a:lnSpc>
                          <a:spcPct val="115000"/>
                        </a:lnSpc>
                        <a:spcBef>
                          <a:spcPts val="300"/>
                        </a:spcBef>
                        <a:spcAft>
                          <a:spcPts val="300"/>
                        </a:spcAft>
                      </a:pPr>
                      <a:r>
                        <a:rPr lang="en-GB" sz="1200" dirty="0">
                          <a:effectLst/>
                        </a:rPr>
                        <a:t>School phase</a:t>
                      </a:r>
                      <a:endParaRPr lang="en-GB" sz="1200" b="1"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Maximum average number of pupils per year group</a:t>
                      </a:r>
                      <a:endParaRPr lang="en-GB" sz="1200" b="1"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Minimum average distance to second nearest compatible school</a:t>
                      </a:r>
                      <a:endParaRPr lang="en-GB" sz="1200" b="1"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729662506"/>
                  </a:ext>
                </a:extLst>
              </a:tr>
              <a:tr h="288290">
                <a:tc>
                  <a:txBody>
                    <a:bodyPr/>
                    <a:lstStyle/>
                    <a:p>
                      <a:pPr marL="36195" marR="36195">
                        <a:lnSpc>
                          <a:spcPct val="115000"/>
                        </a:lnSpc>
                        <a:spcBef>
                          <a:spcPts val="300"/>
                        </a:spcBef>
                        <a:spcAft>
                          <a:spcPts val="300"/>
                        </a:spcAft>
                      </a:pPr>
                      <a:r>
                        <a:rPr lang="en-GB" sz="1200" dirty="0">
                          <a:effectLst/>
                        </a:rPr>
                        <a:t>Primary</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21.4</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2 miles</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67938741"/>
                  </a:ext>
                </a:extLst>
              </a:tr>
              <a:tr h="288290">
                <a:tc>
                  <a:txBody>
                    <a:bodyPr/>
                    <a:lstStyle/>
                    <a:p>
                      <a:pPr marL="36195" marR="36195">
                        <a:lnSpc>
                          <a:spcPct val="115000"/>
                        </a:lnSpc>
                        <a:spcBef>
                          <a:spcPts val="300"/>
                        </a:spcBef>
                        <a:spcAft>
                          <a:spcPts val="300"/>
                        </a:spcAft>
                      </a:pPr>
                      <a:r>
                        <a:rPr lang="en-GB" sz="1200" dirty="0">
                          <a:effectLst/>
                        </a:rPr>
                        <a:t>Secondary</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120</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3 miles</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7633732"/>
                  </a:ext>
                </a:extLst>
              </a:tr>
              <a:tr h="288290">
                <a:tc>
                  <a:txBody>
                    <a:bodyPr/>
                    <a:lstStyle/>
                    <a:p>
                      <a:pPr marL="36195" marR="36195">
                        <a:lnSpc>
                          <a:spcPct val="115000"/>
                        </a:lnSpc>
                        <a:spcBef>
                          <a:spcPts val="300"/>
                        </a:spcBef>
                        <a:spcAft>
                          <a:spcPts val="300"/>
                        </a:spcAft>
                      </a:pPr>
                      <a:r>
                        <a:rPr lang="en-GB" sz="1200" dirty="0">
                          <a:effectLst/>
                        </a:rPr>
                        <a:t>All-through</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62.5</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tc>
                  <a:txBody>
                    <a:bodyPr/>
                    <a:lstStyle/>
                    <a:p>
                      <a:pPr marL="36195" marR="36195" algn="ctr">
                        <a:lnSpc>
                          <a:spcPct val="115000"/>
                        </a:lnSpc>
                        <a:spcBef>
                          <a:spcPts val="300"/>
                        </a:spcBef>
                        <a:spcAft>
                          <a:spcPts val="300"/>
                        </a:spcAft>
                      </a:pPr>
                      <a:r>
                        <a:rPr lang="en-GB" sz="1200" dirty="0">
                          <a:effectLst/>
                        </a:rPr>
                        <a:t>2 miles</a:t>
                      </a:r>
                      <a:endParaRPr lang="en-GB" sz="1200" dirty="0">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488012210"/>
                  </a:ext>
                </a:extLst>
              </a:tr>
            </a:tbl>
          </a:graphicData>
        </a:graphic>
      </p:graphicFrame>
    </p:spTree>
    <p:extLst>
      <p:ext uri="{BB962C8B-B14F-4D97-AF65-F5344CB8AC3E}">
        <p14:creationId xmlns:p14="http://schemas.microsoft.com/office/powerpoint/2010/main" val="1769925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br>
              <a:rPr lang="en-GB" sz="2400" dirty="0"/>
            </a:br>
            <a:r>
              <a:rPr lang="en-GB" sz="2800" dirty="0"/>
              <a:t>Private Finance Initiative (PFI) and Looked After Children (LAC)</a:t>
            </a:r>
            <a:br>
              <a:rPr lang="en-GB" dirty="0"/>
            </a:br>
            <a:br>
              <a:rPr lang="en-GB" dirty="0"/>
            </a:br>
            <a:endParaRPr lang="en-GB" dirty="0"/>
          </a:p>
        </p:txBody>
      </p:sp>
      <p:sp>
        <p:nvSpPr>
          <p:cNvPr id="3" name="Content Placeholder 2"/>
          <p:cNvSpPr>
            <a:spLocks noGrp="1"/>
          </p:cNvSpPr>
          <p:nvPr>
            <p:ph idx="1"/>
          </p:nvPr>
        </p:nvSpPr>
        <p:spPr/>
        <p:txBody>
          <a:bodyPr>
            <a:normAutofit/>
          </a:bodyPr>
          <a:lstStyle/>
          <a:p>
            <a:r>
              <a:rPr lang="en-GB" dirty="0"/>
              <a:t>PFI – additional funding allocated due to increased costs </a:t>
            </a:r>
          </a:p>
          <a:p>
            <a:endParaRPr lang="en-GB" dirty="0"/>
          </a:p>
          <a:p>
            <a:r>
              <a:rPr lang="en-GB" dirty="0"/>
              <a:t>LAC factor has been removed from LFF, in line with NFF and protected in MFG Baseline</a:t>
            </a:r>
          </a:p>
          <a:p>
            <a:endParaRPr lang="en-GB" dirty="0"/>
          </a:p>
          <a:p>
            <a:r>
              <a:rPr lang="en-GB" dirty="0"/>
              <a:t>Funding transferred into Children in Care Pupil Premium – Increase £400. £1,900 to £2,300</a:t>
            </a:r>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16</a:t>
            </a:fld>
            <a:endParaRPr lang="en-GB" dirty="0"/>
          </a:p>
        </p:txBody>
      </p:sp>
    </p:spTree>
    <p:extLst>
      <p:ext uri="{BB962C8B-B14F-4D97-AF65-F5344CB8AC3E}">
        <p14:creationId xmlns:p14="http://schemas.microsoft.com/office/powerpoint/2010/main" val="3855404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br>
              <a:rPr lang="en-GB" sz="2400" dirty="0"/>
            </a:br>
            <a:r>
              <a:rPr lang="en-GB" sz="2800" dirty="0"/>
              <a:t>Transfer to High Needs Block</a:t>
            </a:r>
            <a:br>
              <a:rPr lang="en-GB" dirty="0"/>
            </a:br>
            <a:br>
              <a:rPr lang="en-GB" dirty="0"/>
            </a:br>
            <a:endParaRPr lang="en-GB" dirty="0"/>
          </a:p>
        </p:txBody>
      </p:sp>
      <p:sp>
        <p:nvSpPr>
          <p:cNvPr id="3" name="Content Placeholder 2"/>
          <p:cNvSpPr>
            <a:spLocks noGrp="1"/>
          </p:cNvSpPr>
          <p:nvPr>
            <p:ph idx="1"/>
          </p:nvPr>
        </p:nvSpPr>
        <p:spPr/>
        <p:txBody>
          <a:bodyPr>
            <a:normAutofit fontScale="70000" lnSpcReduction="20000"/>
          </a:bodyPr>
          <a:lstStyle/>
          <a:p>
            <a:r>
              <a:rPr lang="en-GB" dirty="0"/>
              <a:t>0.5% (£4.4m) of the Schools Block was transferred to the High Block to help meet increase in number of High Need Pupils placed in:</a:t>
            </a:r>
          </a:p>
          <a:p>
            <a:endParaRPr lang="en-GB" dirty="0"/>
          </a:p>
          <a:p>
            <a:pPr>
              <a:buFont typeface="Wingdings" panose="05000000000000000000" pitchFamily="2" charset="2"/>
              <a:buChar char="Ø"/>
            </a:pPr>
            <a:r>
              <a:rPr lang="en-GB" dirty="0"/>
              <a:t>Special Schools</a:t>
            </a:r>
          </a:p>
          <a:p>
            <a:pPr>
              <a:buFont typeface="Wingdings" panose="05000000000000000000" pitchFamily="2" charset="2"/>
              <a:buChar char="Ø"/>
            </a:pPr>
            <a:endParaRPr lang="en-GB" dirty="0"/>
          </a:p>
          <a:p>
            <a:pPr>
              <a:buFont typeface="Wingdings" panose="05000000000000000000" pitchFamily="2" charset="2"/>
              <a:buChar char="Ø"/>
            </a:pPr>
            <a:r>
              <a:rPr lang="en-GB" dirty="0"/>
              <a:t>Specialist Resource Provision (SRP)</a:t>
            </a:r>
          </a:p>
          <a:p>
            <a:pPr>
              <a:buFont typeface="Wingdings" panose="05000000000000000000" pitchFamily="2" charset="2"/>
              <a:buChar char="Ø"/>
            </a:pPr>
            <a:endParaRPr lang="en-GB" dirty="0"/>
          </a:p>
          <a:p>
            <a:pPr>
              <a:buFont typeface="Wingdings" panose="05000000000000000000" pitchFamily="2" charset="2"/>
              <a:buChar char="Ø"/>
            </a:pPr>
            <a:r>
              <a:rPr lang="en-GB" dirty="0"/>
              <a:t>Independent</a:t>
            </a:r>
          </a:p>
          <a:p>
            <a:pPr>
              <a:buFont typeface="Wingdings" panose="05000000000000000000" pitchFamily="2" charset="2"/>
              <a:buChar char="Ø"/>
            </a:pPr>
            <a:endParaRPr lang="en-GB" dirty="0"/>
          </a:p>
          <a:p>
            <a:pPr>
              <a:buFont typeface="Wingdings" panose="05000000000000000000" pitchFamily="2" charset="2"/>
              <a:buChar char="Ø"/>
            </a:pPr>
            <a:r>
              <a:rPr lang="en-GB" dirty="0"/>
              <a:t>FE Colleges</a:t>
            </a:r>
          </a:p>
          <a:p>
            <a:pPr>
              <a:buFont typeface="Wingdings" panose="05000000000000000000" pitchFamily="2" charset="2"/>
              <a:buChar char="Ø"/>
            </a:pPr>
            <a:endParaRPr lang="en-GB" dirty="0"/>
          </a:p>
          <a:p>
            <a:pPr>
              <a:buFont typeface="Wingdings" panose="05000000000000000000" pitchFamily="2" charset="2"/>
              <a:buChar char="Ø"/>
            </a:pPr>
            <a:r>
              <a:rPr lang="en-GB" dirty="0"/>
              <a:t>Independent Specialist Providers</a:t>
            </a:r>
          </a:p>
          <a:p>
            <a:pPr>
              <a:buFont typeface="Wingdings" panose="05000000000000000000" pitchFamily="2" charset="2"/>
              <a:buChar char="Ø"/>
            </a:pPr>
            <a:endParaRPr lang="en-GB" dirty="0"/>
          </a:p>
          <a:p>
            <a:pPr>
              <a:buFont typeface="Wingdings" panose="05000000000000000000" pitchFamily="2" charset="2"/>
              <a:buChar char="Ø"/>
            </a:pPr>
            <a:r>
              <a:rPr lang="en-GB" dirty="0"/>
              <a:t>Mainstream Schools</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17</a:t>
            </a:fld>
            <a:endParaRPr lang="en-GB" dirty="0"/>
          </a:p>
        </p:txBody>
      </p:sp>
    </p:spTree>
    <p:extLst>
      <p:ext uri="{BB962C8B-B14F-4D97-AF65-F5344CB8AC3E}">
        <p14:creationId xmlns:p14="http://schemas.microsoft.com/office/powerpoint/2010/main" val="344334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br>
              <a:rPr lang="en-GB" sz="2400" dirty="0"/>
            </a:br>
            <a:r>
              <a:rPr lang="en-GB" sz="2800" dirty="0"/>
              <a:t>Growth Funding </a:t>
            </a:r>
            <a:br>
              <a:rPr lang="en-GB" dirty="0"/>
            </a:br>
            <a:br>
              <a:rPr lang="en-GB" dirty="0"/>
            </a:br>
            <a:endParaRPr lang="en-GB" dirty="0"/>
          </a:p>
        </p:txBody>
      </p:sp>
      <p:sp>
        <p:nvSpPr>
          <p:cNvPr id="3" name="Content Placeholder 2"/>
          <p:cNvSpPr>
            <a:spLocks noGrp="1"/>
          </p:cNvSpPr>
          <p:nvPr>
            <p:ph idx="1"/>
          </p:nvPr>
        </p:nvSpPr>
        <p:spPr/>
        <p:txBody>
          <a:bodyPr>
            <a:normAutofit/>
          </a:bodyPr>
          <a:lstStyle/>
          <a:p>
            <a:pPr marL="0" indent="0">
              <a:buNone/>
            </a:pPr>
            <a:endParaRPr lang="en-GB" dirty="0"/>
          </a:p>
          <a:p>
            <a:r>
              <a:rPr lang="en-GB" dirty="0"/>
              <a:t>Additional £2m transferred to Growth Fund to meet pressure caused by the continued expansion of schools as a result of the increase to population.</a:t>
            </a:r>
          </a:p>
          <a:p>
            <a:endParaRPr lang="en-GB" dirty="0"/>
          </a:p>
          <a:p>
            <a:r>
              <a:rPr lang="en-GB" dirty="0"/>
              <a:t>Now seeing Primary increase in pupil numbers flow into Secondary Schools</a:t>
            </a:r>
          </a:p>
          <a:p>
            <a:endParaRPr lang="en-GB" dirty="0"/>
          </a:p>
          <a:p>
            <a:endParaRPr lang="en-GB"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18</a:t>
            </a:fld>
            <a:endParaRPr lang="en-GB" dirty="0"/>
          </a:p>
        </p:txBody>
      </p:sp>
    </p:spTree>
    <p:extLst>
      <p:ext uri="{BB962C8B-B14F-4D97-AF65-F5344CB8AC3E}">
        <p14:creationId xmlns:p14="http://schemas.microsoft.com/office/powerpoint/2010/main" val="3337043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22114"/>
          </a:xfrm>
        </p:spPr>
        <p:txBody>
          <a:bodyPr>
            <a:noAutofit/>
          </a:bodyPr>
          <a:lstStyle/>
          <a:p>
            <a:r>
              <a:rPr lang="en-GB" sz="2800" dirty="0"/>
              <a:t>Pupil Growth</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sz="2600" b="1" dirty="0">
                <a:solidFill>
                  <a:srgbClr val="4283C4"/>
                </a:solidFill>
              </a:rPr>
              <a:t>Pupil Growth Funding</a:t>
            </a:r>
          </a:p>
          <a:p>
            <a:pPr marL="0" indent="0">
              <a:buNone/>
            </a:pPr>
            <a:endParaRPr lang="en-GB" dirty="0"/>
          </a:p>
          <a:p>
            <a:pPr lvl="0"/>
            <a:r>
              <a:rPr lang="en-GB" sz="2600" dirty="0"/>
              <a:t>Must be a Basic Need school – The </a:t>
            </a:r>
            <a:r>
              <a:rPr lang="en-GB" sz="2600" dirty="0" err="1"/>
              <a:t>DfE</a:t>
            </a:r>
            <a:r>
              <a:rPr lang="en-GB" sz="2600" dirty="0"/>
              <a:t> define Basic Need as new pupil places which are requested by the LA because there are insufficient places available for pupils in the area.  Area Education Officers (AEOs) determine if schools meet eligibility for the </a:t>
            </a:r>
            <a:r>
              <a:rPr lang="en-GB" sz="2600" dirty="0" err="1"/>
              <a:t>DfE</a:t>
            </a:r>
            <a:r>
              <a:rPr lang="en-GB" sz="2600" dirty="0"/>
              <a:t> basic need criteria.</a:t>
            </a:r>
          </a:p>
          <a:p>
            <a:pPr lvl="0"/>
            <a:endParaRPr lang="en-GB" sz="2600" dirty="0"/>
          </a:p>
          <a:p>
            <a:pPr lvl="0"/>
            <a:r>
              <a:rPr lang="en-GB" sz="2600" dirty="0"/>
              <a:t>Two strands – Reorganisation Funding and Rising Roll (RR).</a:t>
            </a:r>
          </a:p>
          <a:p>
            <a:pPr marL="0" lvl="0" indent="0">
              <a:buNone/>
            </a:pPr>
            <a:endParaRPr lang="en-GB" sz="2600" dirty="0"/>
          </a:p>
          <a:p>
            <a:pPr lvl="0"/>
            <a:r>
              <a:rPr lang="en-GB" sz="2600" dirty="0"/>
              <a:t>If you are entitled to Reorganisation Funding you will receive an email during the period 5 to 16 </a:t>
            </a:r>
            <a:r>
              <a:rPr lang="en-GB" sz="2600"/>
              <a:t>March confirming entitlement </a:t>
            </a:r>
            <a:r>
              <a:rPr lang="en-GB" sz="2600" dirty="0"/>
              <a:t>and amount.</a:t>
            </a:r>
          </a:p>
          <a:p>
            <a:pPr lvl="0"/>
            <a:endParaRPr lang="en-GB" dirty="0"/>
          </a:p>
          <a:p>
            <a:pPr lvl="0"/>
            <a:r>
              <a:rPr lang="en-GB" sz="2600" dirty="0"/>
              <a:t>If you are entitled to RR it will be shown on the growth tab on the template</a:t>
            </a:r>
            <a:r>
              <a:rPr lang="en-GB" dirty="0"/>
              <a:t>.</a:t>
            </a:r>
          </a:p>
        </p:txBody>
      </p:sp>
      <p:sp>
        <p:nvSpPr>
          <p:cNvPr id="4" name="Slide Number Placeholder 3"/>
          <p:cNvSpPr>
            <a:spLocks noGrp="1"/>
          </p:cNvSpPr>
          <p:nvPr>
            <p:ph type="sldNum" sz="quarter" idx="12"/>
          </p:nvPr>
        </p:nvSpPr>
        <p:spPr/>
        <p:txBody>
          <a:bodyPr/>
          <a:lstStyle/>
          <a:p>
            <a:fld id="{C06B74C9-1984-4309-B629-64A9E2680539}" type="slidenum">
              <a:rPr lang="en-GB" smtClean="0"/>
              <a:pPr/>
              <a:t>19</a:t>
            </a:fld>
            <a:endParaRPr lang="en-GB" dirty="0"/>
          </a:p>
        </p:txBody>
      </p:sp>
    </p:spTree>
    <p:extLst>
      <p:ext uri="{BB962C8B-B14F-4D97-AF65-F5344CB8AC3E}">
        <p14:creationId xmlns:p14="http://schemas.microsoft.com/office/powerpoint/2010/main" val="148552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Introduction</a:t>
            </a:r>
          </a:p>
        </p:txBody>
      </p:sp>
      <p:sp>
        <p:nvSpPr>
          <p:cNvPr id="3" name="Content Placeholder 2"/>
          <p:cNvSpPr>
            <a:spLocks noGrp="1"/>
          </p:cNvSpPr>
          <p:nvPr>
            <p:ph idx="1"/>
          </p:nvPr>
        </p:nvSpPr>
        <p:spPr>
          <a:xfrm>
            <a:off x="457200" y="1417638"/>
            <a:ext cx="8229600" cy="4525963"/>
          </a:xfrm>
        </p:spPr>
        <p:txBody>
          <a:bodyPr>
            <a:normAutofit/>
          </a:bodyPr>
          <a:lstStyle/>
          <a:p>
            <a:pPr lvl="0"/>
            <a:endParaRPr lang="en-GB" sz="1800" dirty="0"/>
          </a:p>
          <a:p>
            <a:pPr marL="0" lvl="0" indent="0">
              <a:buNone/>
            </a:pPr>
            <a:r>
              <a:rPr lang="en-GB" sz="1800" dirty="0"/>
              <a:t>The main topic of the presentation is the introduction Schools National Funding Formula (NFF) from 2018-19 and the changes to Kent’s Local Funding Formula (LFF).</a:t>
            </a:r>
          </a:p>
          <a:p>
            <a:pPr marL="0" lvl="0" indent="0">
              <a:buNone/>
            </a:pPr>
            <a:endParaRPr lang="en-GB" sz="1800" dirty="0"/>
          </a:p>
          <a:p>
            <a:pPr marL="0" lvl="0" indent="0">
              <a:buNone/>
            </a:pPr>
            <a:r>
              <a:rPr lang="en-GB" sz="1800" dirty="0"/>
              <a:t>In addition to this an update will be provided on other school funding matters for 2018-19</a:t>
            </a:r>
            <a:endParaRPr lang="en-GB" sz="16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a:t>
            </a:fld>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br>
              <a:rPr lang="en-GB" sz="2400" dirty="0"/>
            </a:br>
            <a:br>
              <a:rPr lang="en-GB" sz="2400" dirty="0"/>
            </a:br>
            <a:r>
              <a:rPr lang="en-GB" sz="2800" dirty="0"/>
              <a:t>Change to Specialist Resource Provision (SRP) Funding</a:t>
            </a:r>
            <a:br>
              <a:rPr lang="en-GB" dirty="0"/>
            </a:br>
            <a:br>
              <a:rPr lang="en-GB" dirty="0"/>
            </a:br>
            <a:endParaRPr lang="en-GB" dirty="0"/>
          </a:p>
        </p:txBody>
      </p:sp>
      <p:sp>
        <p:nvSpPr>
          <p:cNvPr id="3" name="Content Placeholder 2"/>
          <p:cNvSpPr>
            <a:spLocks noGrp="1"/>
          </p:cNvSpPr>
          <p:nvPr>
            <p:ph idx="1"/>
          </p:nvPr>
        </p:nvSpPr>
        <p:spPr>
          <a:xfrm>
            <a:off x="467544" y="1844824"/>
            <a:ext cx="8229600" cy="4525963"/>
          </a:xfrm>
        </p:spPr>
        <p:txBody>
          <a:bodyPr>
            <a:normAutofit fontScale="70000" lnSpcReduction="20000"/>
          </a:bodyPr>
          <a:lstStyle/>
          <a:p>
            <a:r>
              <a:rPr lang="en-GB" sz="2600" dirty="0"/>
              <a:t>No Change in overall funding, just how it is allocated through different budgets.</a:t>
            </a:r>
          </a:p>
          <a:p>
            <a:endParaRPr lang="en-GB" sz="2600" dirty="0"/>
          </a:p>
          <a:p>
            <a:r>
              <a:rPr lang="en-GB" sz="2600" dirty="0"/>
              <a:t>In 2017-18 all SRP funding was allocated through a separate budget</a:t>
            </a:r>
          </a:p>
          <a:p>
            <a:endParaRPr lang="en-GB" sz="2600" dirty="0"/>
          </a:p>
          <a:p>
            <a:r>
              <a:rPr lang="en-GB" sz="2600" dirty="0"/>
              <a:t>In 2017-18 – SRP pupils were not included on a schools roll, therefore no funding was received through the Schools Formula Budget.</a:t>
            </a:r>
          </a:p>
          <a:p>
            <a:endParaRPr lang="en-GB" sz="2600" dirty="0"/>
          </a:p>
          <a:p>
            <a:r>
              <a:rPr lang="en-GB" sz="2600" dirty="0"/>
              <a:t>From 2018-19 they will be recorded on schools roll and will be funded through a schools Formula Budget.</a:t>
            </a:r>
          </a:p>
          <a:p>
            <a:endParaRPr lang="en-GB" sz="2600" dirty="0"/>
          </a:p>
          <a:p>
            <a:r>
              <a:rPr lang="en-GB" sz="2600" dirty="0"/>
              <a:t>In 2017-18 the Schools Formula element of funding was included directly in the SRP budget.</a:t>
            </a:r>
          </a:p>
          <a:p>
            <a:endParaRPr lang="en-GB" sz="2600" dirty="0"/>
          </a:p>
          <a:p>
            <a:r>
              <a:rPr lang="en-GB" sz="2600" dirty="0"/>
              <a:t>From 2018-19 this element will be removed and only Elements 2 and 3 will be included in an SRP Budget. </a:t>
            </a:r>
          </a:p>
          <a:p>
            <a:pPr marL="0" indent="0">
              <a:buNone/>
            </a:pPr>
            <a:endParaRPr lang="en-GB" sz="2200" dirty="0"/>
          </a:p>
          <a:p>
            <a:endParaRPr lang="en-GB" sz="2200" dirty="0"/>
          </a:p>
          <a:p>
            <a:endParaRPr lang="en-GB" dirty="0"/>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20</a:t>
            </a:fld>
            <a:endParaRPr lang="en-GB" dirty="0"/>
          </a:p>
        </p:txBody>
      </p:sp>
    </p:spTree>
    <p:extLst>
      <p:ext uri="{BB962C8B-B14F-4D97-AF65-F5344CB8AC3E}">
        <p14:creationId xmlns:p14="http://schemas.microsoft.com/office/powerpoint/2010/main" val="3375547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301608" cy="864096"/>
          </a:xfrm>
        </p:spPr>
        <p:txBody>
          <a:bodyPr>
            <a:noAutofit/>
          </a:bodyPr>
          <a:lstStyle/>
          <a:p>
            <a:br>
              <a:rPr lang="en-GB" sz="2400" dirty="0"/>
            </a:br>
            <a:r>
              <a:rPr lang="en-GB" sz="2800" dirty="0"/>
              <a:t>Pupil Premium (PP)</a:t>
            </a:r>
            <a:br>
              <a:rPr lang="en-GB" dirty="0"/>
            </a:b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21</a:t>
            </a:fld>
            <a:endParaRPr lang="en-GB" dirty="0"/>
          </a:p>
        </p:txBody>
      </p:sp>
      <p:sp>
        <p:nvSpPr>
          <p:cNvPr id="5" name="Subtitle 2"/>
          <p:cNvSpPr txBox="1">
            <a:spLocks noGrp="1"/>
          </p:cNvSpPr>
          <p:nvPr>
            <p:ph idx="1"/>
          </p:nvPr>
        </p:nvSpPr>
        <p:spPr>
          <a:prstGeom prst="rect">
            <a:avLst/>
          </a:prstGeom>
        </p:spPr>
        <p:txBody>
          <a:bodyPr>
            <a:normAutofit/>
          </a:bodyPr>
          <a:lst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ＭＳ Ｐゴシック" charset="0"/>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a:lstStyle>
          <a:p>
            <a:pPr marL="0" indent="0">
              <a:buNone/>
            </a:pPr>
            <a:r>
              <a:rPr lang="en-GB" sz="2000" dirty="0">
                <a:latin typeface="Arial" panose="020B0604020202020204" pitchFamily="34" charset="0"/>
                <a:cs typeface="Arial" panose="020B0604020202020204" pitchFamily="34" charset="0"/>
              </a:rPr>
              <a:t>Same rates as 2018-19 except Children in Care PP and Post Looked After Children :</a:t>
            </a:r>
          </a:p>
          <a:p>
            <a:pPr marL="0" indent="0">
              <a:buNone/>
            </a:pP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Ever 6 Free School meal (E6FSM) – Primary £1,320 and Secondary £935</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Ever 6 Service Children (E6SC) - £300</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Post Looked After Children (PLAC) - £2,300</a:t>
            </a:r>
          </a:p>
          <a:p>
            <a:pPr marL="0" lvl="0" indent="0">
              <a:buNone/>
            </a:pP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Based on January count, indicative budgets for E6FSM and E6SC (April to June) - adjustment in July</a:t>
            </a:r>
          </a:p>
          <a:p>
            <a:pPr marL="0" indent="0">
              <a:buNone/>
            </a:pPr>
            <a:endParaRPr lang="en-GB" kern="0" dirty="0"/>
          </a:p>
          <a:p>
            <a:pPr lvl="1"/>
            <a:endParaRPr lang="en-GB" kern="0" dirty="0"/>
          </a:p>
          <a:p>
            <a:pPr lvl="1"/>
            <a:endParaRPr lang="en-GB" kern="0" dirty="0"/>
          </a:p>
          <a:p>
            <a:pPr marL="457200" indent="-457200">
              <a:buFont typeface="Arial" panose="020B0604020202020204" pitchFamily="34" charset="0"/>
              <a:buChar char="•"/>
            </a:pPr>
            <a:endParaRPr lang="en-GB" kern="0" dirty="0"/>
          </a:p>
        </p:txBody>
      </p:sp>
    </p:spTree>
    <p:extLst>
      <p:ext uri="{BB962C8B-B14F-4D97-AF65-F5344CB8AC3E}">
        <p14:creationId xmlns:p14="http://schemas.microsoft.com/office/powerpoint/2010/main" val="1870716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Pupil Premium - continued</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lvl="0"/>
            <a:endParaRPr lang="en-GB" sz="2200" dirty="0"/>
          </a:p>
          <a:p>
            <a:pPr lvl="0"/>
            <a:r>
              <a:rPr lang="en-GB" sz="2200" dirty="0"/>
              <a:t>Children In Care PP goes direct The Virtual Schools Kent (VSK) and not school, will be increasing by £400, from £1,900 to £2,300.</a:t>
            </a:r>
          </a:p>
          <a:p>
            <a:pPr lvl="0"/>
            <a:endParaRPr lang="en-GB" sz="2200" dirty="0"/>
          </a:p>
          <a:p>
            <a:pPr lvl="0"/>
            <a:r>
              <a:rPr lang="en-GB" sz="2200" dirty="0"/>
              <a:t>An allocation of £900 per eligible pupil will be paid to schools in 3 instalments of £300 each.  In addition to this, schools can bid for additional amounts based on evidenced levels of need </a:t>
            </a:r>
          </a:p>
          <a:p>
            <a:pPr lvl="0"/>
            <a:endParaRPr lang="en-GB" sz="2200" dirty="0"/>
          </a:p>
          <a:p>
            <a:pPr lvl="0"/>
            <a:r>
              <a:rPr lang="en-GB" sz="2200" dirty="0"/>
              <a:t>Remember- can only get a maximum of E6SC + one of the following </a:t>
            </a:r>
            <a:r>
              <a:rPr lang="en-GB" sz="2200" dirty="0" err="1"/>
              <a:t>CiC</a:t>
            </a:r>
            <a:r>
              <a:rPr lang="en-GB" sz="2200" dirty="0"/>
              <a:t>, PLAC and E6FSM</a:t>
            </a:r>
          </a:p>
          <a:p>
            <a:pPr lvl="0"/>
            <a:endParaRPr lang="en-GB" sz="2400" dirty="0"/>
          </a:p>
          <a:p>
            <a:pPr lvl="0"/>
            <a:r>
              <a:rPr lang="en-GB" sz="2400" dirty="0"/>
              <a:t>Remember- adjustment in January - where a E6FSM is subsequently identified as </a:t>
            </a:r>
            <a:r>
              <a:rPr lang="en-GB" sz="2400" dirty="0" err="1"/>
              <a:t>CiC</a:t>
            </a:r>
            <a:endParaRPr lang="en-GB" sz="2400" dirty="0"/>
          </a:p>
          <a:p>
            <a:endParaRPr lang="en-GB" kern="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22</a:t>
            </a:fld>
            <a:endParaRPr lang="en-GB" dirty="0"/>
          </a:p>
        </p:txBody>
      </p:sp>
    </p:spTree>
    <p:extLst>
      <p:ext uri="{BB962C8B-B14F-4D97-AF65-F5344CB8AC3E}">
        <p14:creationId xmlns:p14="http://schemas.microsoft.com/office/powerpoint/2010/main" val="1855673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Universal Infant Free School Meals (UIFSM)</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a:t>Academic year 2017-18 is the fourth year of UIFSMs. The Education Funding Agency (EFA) has confirmed that this grant will continue until the end of this Parliament; however currently no funding guidance has been issued for the academic year 2018-19.  </a:t>
            </a:r>
          </a:p>
          <a:p>
            <a:pPr lvl="0"/>
            <a:endParaRPr lang="en-GB" dirty="0"/>
          </a:p>
          <a:p>
            <a:pPr lvl="0"/>
            <a:r>
              <a:rPr lang="en-GB" dirty="0"/>
              <a:t>On the bases that the underlying methodology for calculating the grant will continue, we are advising schools to base future funding forecasts on the underlying calculation for 2017-18 and adjusting for change in eligible pupil numbers.</a:t>
            </a:r>
          </a:p>
          <a:p>
            <a:pPr lvl="0"/>
            <a:endParaRPr lang="en-GB" dirty="0"/>
          </a:p>
          <a:p>
            <a:pPr marL="0" indent="0">
              <a:buNone/>
            </a:pPr>
            <a:r>
              <a:rPr lang="en-GB" sz="4000" b="1" dirty="0">
                <a:solidFill>
                  <a:srgbClr val="4283C4"/>
                </a:solidFill>
              </a:rPr>
              <a:t>   Devolved Capital Formula (DCF)</a:t>
            </a:r>
          </a:p>
          <a:p>
            <a:pPr marL="0" indent="0">
              <a:buNone/>
            </a:pPr>
            <a:endParaRPr lang="en-GB" dirty="0"/>
          </a:p>
          <a:p>
            <a:r>
              <a:rPr lang="en-GB" dirty="0"/>
              <a:t>Indicative budgets for 2018-19 that are based on pupil numbers collected in the January 2017 census and the current years funding rates.  Final allocations will be confirmed by The Education and Skills Funding Agency (ESFA) in March although we are not expecting any material changes. </a:t>
            </a:r>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23</a:t>
            </a:fld>
            <a:endParaRPr lang="en-GB" dirty="0"/>
          </a:p>
        </p:txBody>
      </p:sp>
    </p:spTree>
    <p:extLst>
      <p:ext uri="{BB962C8B-B14F-4D97-AF65-F5344CB8AC3E}">
        <p14:creationId xmlns:p14="http://schemas.microsoft.com/office/powerpoint/2010/main" val="2028641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Year 7 Catch UP 2017-18</a:t>
            </a:r>
            <a:br>
              <a:rPr lang="en-GB" dirty="0"/>
            </a:br>
            <a:endParaRPr lang="en-GB" dirty="0"/>
          </a:p>
        </p:txBody>
      </p:sp>
      <p:sp>
        <p:nvSpPr>
          <p:cNvPr id="3" name="Content Placeholder 2"/>
          <p:cNvSpPr>
            <a:spLocks noGrp="1"/>
          </p:cNvSpPr>
          <p:nvPr>
            <p:ph idx="1"/>
          </p:nvPr>
        </p:nvSpPr>
        <p:spPr>
          <a:xfrm>
            <a:off x="467544" y="1686594"/>
            <a:ext cx="8229600" cy="4525963"/>
          </a:xfrm>
        </p:spPr>
        <p:txBody>
          <a:bodyPr>
            <a:normAutofit fontScale="77500" lnSpcReduction="20000"/>
          </a:bodyPr>
          <a:lstStyle/>
          <a:p>
            <a:pPr lvl="0"/>
            <a:r>
              <a:rPr lang="en-GB" dirty="0"/>
              <a:t>2017-18 allocation now on KELSI, paid in full March advance</a:t>
            </a:r>
          </a:p>
          <a:p>
            <a:pPr lvl="0"/>
            <a:endParaRPr lang="en-GB" dirty="0"/>
          </a:p>
          <a:p>
            <a:pPr lvl="0"/>
            <a:r>
              <a:rPr lang="en-GB" dirty="0"/>
              <a:t>Conditions of grant published on KELSI	</a:t>
            </a:r>
          </a:p>
          <a:p>
            <a:pPr lvl="0"/>
            <a:endParaRPr lang="en-GB" dirty="0"/>
          </a:p>
          <a:p>
            <a:pPr lvl="2"/>
            <a:endParaRPr lang="en-GB" sz="1600" kern="0" dirty="0"/>
          </a:p>
          <a:p>
            <a:pPr marL="0" indent="0">
              <a:buNone/>
            </a:pPr>
            <a:r>
              <a:rPr lang="en-GB" b="1" dirty="0">
                <a:solidFill>
                  <a:srgbClr val="4283C4"/>
                </a:solidFill>
              </a:rPr>
              <a:t>    Primary PE and Sport Premium Grant </a:t>
            </a:r>
          </a:p>
          <a:p>
            <a:pPr marL="0" indent="0">
              <a:buNone/>
            </a:pPr>
            <a:endParaRPr lang="en-GB" dirty="0"/>
          </a:p>
          <a:p>
            <a:pPr lvl="0"/>
            <a:r>
              <a:rPr lang="en-GB" dirty="0"/>
              <a:t>Schools received their funding for the period September 2017 to March 2018 in November 2017. The final payment for the period April 2018 to August 2018 will be made to schools in May 2018</a:t>
            </a:r>
          </a:p>
          <a:p>
            <a:pPr lvl="0"/>
            <a:endParaRPr lang="en-GB" dirty="0"/>
          </a:p>
          <a:p>
            <a:pPr lvl="0"/>
            <a:r>
              <a:rPr lang="en-GB" dirty="0"/>
              <a:t>Academic year 2017-18 saw an additional increase in funding, rates were doubled. Schools should plan for the same funding rates in 2018-19. Final ESFA confirmation likely to be received in October 2017</a:t>
            </a:r>
          </a:p>
          <a:p>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24</a:t>
            </a:fld>
            <a:endParaRPr lang="en-GB" dirty="0"/>
          </a:p>
        </p:txBody>
      </p:sp>
    </p:spTree>
    <p:extLst>
      <p:ext uri="{BB962C8B-B14F-4D97-AF65-F5344CB8AC3E}">
        <p14:creationId xmlns:p14="http://schemas.microsoft.com/office/powerpoint/2010/main" val="3006242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Three Year Plans- forecasting income</a:t>
            </a:r>
            <a:br>
              <a:rPr lang="en-GB" dirty="0"/>
            </a:br>
            <a:endParaRPr lang="en-GB" dirty="0"/>
          </a:p>
        </p:txBody>
      </p:sp>
      <p:sp>
        <p:nvSpPr>
          <p:cNvPr id="3" name="Content Placeholder 2"/>
          <p:cNvSpPr>
            <a:spLocks noGrp="1"/>
          </p:cNvSpPr>
          <p:nvPr>
            <p:ph idx="1"/>
          </p:nvPr>
        </p:nvSpPr>
        <p:spPr>
          <a:xfrm>
            <a:off x="395536" y="1700808"/>
            <a:ext cx="8229600" cy="4525963"/>
          </a:xfrm>
        </p:spPr>
        <p:txBody>
          <a:bodyPr>
            <a:normAutofit/>
          </a:bodyPr>
          <a:lstStyle/>
          <a:p>
            <a:r>
              <a:rPr lang="en-GB" sz="2200" dirty="0"/>
              <a:t>Year 1 is your 2018-19 budget</a:t>
            </a:r>
          </a:p>
          <a:p>
            <a:endParaRPr lang="en-GB" sz="2200" dirty="0"/>
          </a:p>
          <a:p>
            <a:r>
              <a:rPr lang="en-GB" sz="2200" dirty="0"/>
              <a:t>Year 2 – Indicative LFF rates have been provided for 2019-20</a:t>
            </a:r>
          </a:p>
          <a:p>
            <a:endParaRPr lang="en-GB" sz="2200" dirty="0"/>
          </a:p>
          <a:p>
            <a:r>
              <a:rPr lang="en-GB" sz="2200" dirty="0"/>
              <a:t>Year 3 – Next GSR, no guidance provided by ESFA. Therefore setting MFG at 0% based on 2019-20 budgets, schools have ability to flex MFG rate based on local discretion.</a:t>
            </a:r>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25</a:t>
            </a:fld>
            <a:endParaRPr lang="en-GB" dirty="0"/>
          </a:p>
        </p:txBody>
      </p:sp>
    </p:spTree>
    <p:extLst>
      <p:ext uri="{BB962C8B-B14F-4D97-AF65-F5344CB8AC3E}">
        <p14:creationId xmlns:p14="http://schemas.microsoft.com/office/powerpoint/2010/main" val="3065299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Mainstream High Needs Funding </a:t>
            </a:r>
            <a:br>
              <a:rPr lang="en-GB" dirty="0"/>
            </a:br>
            <a:endParaRPr lang="en-GB" dirty="0"/>
          </a:p>
        </p:txBody>
      </p:sp>
      <p:sp>
        <p:nvSpPr>
          <p:cNvPr id="3" name="Content Placeholder 2"/>
          <p:cNvSpPr>
            <a:spLocks noGrp="1"/>
          </p:cNvSpPr>
          <p:nvPr>
            <p:ph idx="1"/>
          </p:nvPr>
        </p:nvSpPr>
        <p:spPr>
          <a:xfrm>
            <a:off x="395536" y="1700808"/>
            <a:ext cx="8229600" cy="4525963"/>
          </a:xfrm>
        </p:spPr>
        <p:txBody>
          <a:bodyPr>
            <a:normAutofit fontScale="92500" lnSpcReduction="10000"/>
          </a:bodyPr>
          <a:lstStyle/>
          <a:p>
            <a:r>
              <a:rPr lang="en-GB" dirty="0"/>
              <a:t>Mainstream High Needs Funding Review commissioned Summer 2017, due to continued unstainable increase in High Need Pupil (HNP) numbers. </a:t>
            </a:r>
          </a:p>
          <a:p>
            <a:endParaRPr lang="en-GB" dirty="0"/>
          </a:p>
          <a:p>
            <a:r>
              <a:rPr lang="en-GB" dirty="0"/>
              <a:t>August 2016 – 2,175 –HNP</a:t>
            </a:r>
          </a:p>
          <a:p>
            <a:endParaRPr lang="en-GB" dirty="0"/>
          </a:p>
          <a:p>
            <a:r>
              <a:rPr lang="en-GB" dirty="0"/>
              <a:t>August 2017- 2,770 – HNP</a:t>
            </a:r>
          </a:p>
          <a:p>
            <a:endParaRPr lang="en-GB" dirty="0"/>
          </a:p>
          <a:p>
            <a:r>
              <a:rPr lang="en-GB"/>
              <a:t>Initial action </a:t>
            </a:r>
            <a:r>
              <a:rPr lang="en-GB" dirty="0"/>
              <a:t>taken – reduce rates for New HNPs from September 2017 by 30% and pay from December.</a:t>
            </a:r>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26</a:t>
            </a:fld>
            <a:endParaRPr lang="en-GB" dirty="0"/>
          </a:p>
        </p:txBody>
      </p:sp>
    </p:spTree>
    <p:extLst>
      <p:ext uri="{BB962C8B-B14F-4D97-AF65-F5344CB8AC3E}">
        <p14:creationId xmlns:p14="http://schemas.microsoft.com/office/powerpoint/2010/main" val="3671454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Mainstream High Needs Funding continued </a:t>
            </a:r>
            <a:br>
              <a:rPr lang="en-GB" dirty="0"/>
            </a:br>
            <a:endParaRPr lang="en-GB" dirty="0"/>
          </a:p>
        </p:txBody>
      </p:sp>
      <p:sp>
        <p:nvSpPr>
          <p:cNvPr id="3" name="Content Placeholder 2"/>
          <p:cNvSpPr>
            <a:spLocks noGrp="1"/>
          </p:cNvSpPr>
          <p:nvPr>
            <p:ph idx="1"/>
          </p:nvPr>
        </p:nvSpPr>
        <p:spPr>
          <a:xfrm>
            <a:off x="395536" y="1700808"/>
            <a:ext cx="8229600" cy="4525963"/>
          </a:xfrm>
        </p:spPr>
        <p:txBody>
          <a:bodyPr>
            <a:normAutofit/>
          </a:bodyPr>
          <a:lstStyle/>
          <a:p>
            <a:pPr marL="0" indent="0">
              <a:buNone/>
            </a:pPr>
            <a:r>
              <a:rPr lang="en-GB" dirty="0"/>
              <a:t>Outcome of review:</a:t>
            </a:r>
          </a:p>
          <a:p>
            <a:pPr marL="0" indent="0">
              <a:buNone/>
            </a:pPr>
            <a:endParaRPr lang="en-GB" dirty="0"/>
          </a:p>
          <a:p>
            <a:pPr>
              <a:buFontTx/>
              <a:buChar char="-"/>
            </a:pPr>
            <a:r>
              <a:rPr lang="en-GB" dirty="0"/>
              <a:t>Needs Specific Top Up rates introduced from April 2018- All schools should have been notified of their new rates.</a:t>
            </a:r>
          </a:p>
          <a:p>
            <a:pPr>
              <a:buFontTx/>
              <a:buChar char="-"/>
            </a:pPr>
            <a:endParaRPr lang="en-GB" dirty="0"/>
          </a:p>
          <a:p>
            <a:pPr>
              <a:buFontTx/>
              <a:buChar char="-"/>
            </a:pPr>
            <a:r>
              <a:rPr lang="en-GB" dirty="0"/>
              <a:t>Change to application process for High Need funding application. Improved Gate Keeping, more consistent.</a:t>
            </a:r>
          </a:p>
        </p:txBody>
      </p:sp>
      <p:sp>
        <p:nvSpPr>
          <p:cNvPr id="4" name="Slide Number Placeholder 3"/>
          <p:cNvSpPr>
            <a:spLocks noGrp="1"/>
          </p:cNvSpPr>
          <p:nvPr>
            <p:ph type="sldNum" sz="quarter" idx="12"/>
          </p:nvPr>
        </p:nvSpPr>
        <p:spPr/>
        <p:txBody>
          <a:bodyPr/>
          <a:lstStyle/>
          <a:p>
            <a:fld id="{C06B74C9-1984-4309-B629-64A9E2680539}" type="slidenum">
              <a:rPr lang="en-GB" smtClean="0"/>
              <a:pPr/>
              <a:t>27</a:t>
            </a:fld>
            <a:endParaRPr lang="en-GB" dirty="0"/>
          </a:p>
        </p:txBody>
      </p:sp>
    </p:spTree>
    <p:extLst>
      <p:ext uri="{BB962C8B-B14F-4D97-AF65-F5344CB8AC3E}">
        <p14:creationId xmlns:p14="http://schemas.microsoft.com/office/powerpoint/2010/main" val="388615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922114"/>
          </a:xfrm>
        </p:spPr>
        <p:txBody>
          <a:bodyPr>
            <a:noAutofit/>
          </a:bodyPr>
          <a:lstStyle/>
          <a:p>
            <a:r>
              <a:rPr lang="en-GB" sz="2800" dirty="0"/>
              <a:t>Early Years 3 &amp; 4 Year Old Free Entitlement </a:t>
            </a:r>
            <a:br>
              <a:rPr lang="en-GB" dirty="0"/>
            </a:br>
            <a:endParaRPr lang="en-GB" dirty="0"/>
          </a:p>
        </p:txBody>
      </p:sp>
      <p:sp>
        <p:nvSpPr>
          <p:cNvPr id="3" name="Content Placeholder 2"/>
          <p:cNvSpPr>
            <a:spLocks noGrp="1"/>
          </p:cNvSpPr>
          <p:nvPr>
            <p:ph idx="1"/>
          </p:nvPr>
        </p:nvSpPr>
        <p:spPr>
          <a:xfrm>
            <a:off x="457200" y="1340768"/>
            <a:ext cx="8229600" cy="4785395"/>
          </a:xfrm>
        </p:spPr>
        <p:txBody>
          <a:bodyPr>
            <a:normAutofit/>
          </a:bodyPr>
          <a:lstStyle/>
          <a:p>
            <a:pPr lvl="0"/>
            <a:endParaRPr lang="en-GB" sz="2400" dirty="0"/>
          </a:p>
          <a:p>
            <a:pPr lvl="0"/>
            <a:endParaRPr lang="en-GB" sz="2400" dirty="0"/>
          </a:p>
          <a:p>
            <a:pPr lvl="0"/>
            <a:r>
              <a:rPr lang="en-GB" sz="2400" dirty="0"/>
              <a:t>Same level of Funding received from the Government in 2018-19 compared to 2017-18 – no inflation increase</a:t>
            </a:r>
          </a:p>
          <a:p>
            <a:pPr marL="0" indent="0">
              <a:buNone/>
            </a:pPr>
            <a:endParaRPr lang="en-GB" sz="2400" dirty="0"/>
          </a:p>
          <a:p>
            <a:pPr lvl="0"/>
            <a:r>
              <a:rPr lang="en-GB" sz="2400" dirty="0"/>
              <a:t>Through efficiency generated from 30 hours we have be able to add £0.04 to the base rate, increasing it from £3.96 to £4.00 from </a:t>
            </a:r>
            <a:r>
              <a:rPr lang="en-GB" sz="2400"/>
              <a:t>April.</a:t>
            </a:r>
          </a:p>
          <a:p>
            <a:pPr lvl="0"/>
            <a:endParaRPr lang="en-GB" sz="2400" dirty="0"/>
          </a:p>
          <a:p>
            <a:pPr lvl="0"/>
            <a:r>
              <a:rPr lang="en-GB" sz="2400" dirty="0"/>
              <a:t>Change to template as 2018-19 is going to be 39 week year instead of 38 week </a:t>
            </a:r>
          </a:p>
          <a:p>
            <a:pPr marL="0" indent="0">
              <a:buNone/>
            </a:pPr>
            <a:endParaRPr lang="en-GB" sz="2200" kern="0" dirty="0"/>
          </a:p>
          <a:p>
            <a:endParaRPr lang="en-GB" kern="0" dirty="0"/>
          </a:p>
          <a:p>
            <a:endParaRPr lang="en-GB" kern="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28</a:t>
            </a:fld>
            <a:endParaRPr lang="en-GB" dirty="0"/>
          </a:p>
        </p:txBody>
      </p:sp>
    </p:spTree>
    <p:extLst>
      <p:ext uri="{BB962C8B-B14F-4D97-AF65-F5344CB8AC3E}">
        <p14:creationId xmlns:p14="http://schemas.microsoft.com/office/powerpoint/2010/main" val="1202192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67ADE-5152-4988-BFFE-A586781029D9}"/>
              </a:ext>
            </a:extLst>
          </p:cNvPr>
          <p:cNvSpPr>
            <a:spLocks noGrp="1"/>
          </p:cNvSpPr>
          <p:nvPr>
            <p:ph type="title"/>
          </p:nvPr>
        </p:nvSpPr>
        <p:spPr/>
        <p:txBody>
          <a:bodyPr/>
          <a:lstStyle/>
          <a:p>
            <a:r>
              <a:rPr lang="en-GB" dirty="0"/>
              <a:t>Any Questions</a:t>
            </a:r>
          </a:p>
        </p:txBody>
      </p:sp>
      <p:sp>
        <p:nvSpPr>
          <p:cNvPr id="3" name="Content Placeholder 2">
            <a:extLst>
              <a:ext uri="{FF2B5EF4-FFF2-40B4-BE49-F238E27FC236}">
                <a16:creationId xmlns:a16="http://schemas.microsoft.com/office/drawing/2014/main" id="{DF3DDE63-DADF-458B-9BAA-A97179E2F284}"/>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F634A9BD-DF29-43E7-82E9-789554889C0C}"/>
              </a:ext>
            </a:extLst>
          </p:cNvPr>
          <p:cNvSpPr>
            <a:spLocks noGrp="1"/>
          </p:cNvSpPr>
          <p:nvPr>
            <p:ph type="sldNum" sz="quarter" idx="12"/>
          </p:nvPr>
        </p:nvSpPr>
        <p:spPr/>
        <p:txBody>
          <a:bodyPr/>
          <a:lstStyle/>
          <a:p>
            <a:fld id="{C06B74C9-1984-4309-B629-64A9E2680539}" type="slidenum">
              <a:rPr lang="en-GB" smtClean="0"/>
              <a:pPr/>
              <a:t>29</a:t>
            </a:fld>
            <a:endParaRPr lang="en-GB" dirty="0"/>
          </a:p>
        </p:txBody>
      </p:sp>
    </p:spTree>
    <p:extLst>
      <p:ext uri="{BB962C8B-B14F-4D97-AF65-F5344CB8AC3E}">
        <p14:creationId xmlns:p14="http://schemas.microsoft.com/office/powerpoint/2010/main" val="181432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Guidance </a:t>
            </a:r>
          </a:p>
        </p:txBody>
      </p:sp>
      <p:sp>
        <p:nvSpPr>
          <p:cNvPr id="3" name="Content Placeholder 2"/>
          <p:cNvSpPr>
            <a:spLocks noGrp="1"/>
          </p:cNvSpPr>
          <p:nvPr>
            <p:ph idx="1"/>
          </p:nvPr>
        </p:nvSpPr>
        <p:spPr>
          <a:xfrm>
            <a:off x="457200" y="1484784"/>
            <a:ext cx="8229600" cy="4525963"/>
          </a:xfrm>
        </p:spPr>
        <p:txBody>
          <a:bodyPr>
            <a:normAutofit fontScale="92500" lnSpcReduction="10000"/>
          </a:bodyPr>
          <a:lstStyle/>
          <a:p>
            <a:pPr lvl="0"/>
            <a:r>
              <a:rPr lang="en-GB" sz="1900" dirty="0"/>
              <a:t>School Budgets were issued on Wednesday 28 February</a:t>
            </a:r>
          </a:p>
          <a:p>
            <a:pPr marL="0" lvl="0" indent="0">
              <a:buNone/>
            </a:pPr>
            <a:endParaRPr lang="en-GB" sz="1900" dirty="0"/>
          </a:p>
          <a:p>
            <a:pPr lvl="0"/>
            <a:r>
              <a:rPr lang="en-GB" sz="1900" dirty="0"/>
              <a:t>The following documents have been generated:</a:t>
            </a:r>
          </a:p>
          <a:p>
            <a:pPr lvl="1"/>
            <a:r>
              <a:rPr lang="en-GB" sz="1900" dirty="0"/>
              <a:t>E-bulletin 28 February Matt Dunkley CBE – providing an overview of the funding headlines for 2018-19</a:t>
            </a:r>
          </a:p>
          <a:p>
            <a:pPr lvl="1"/>
            <a:r>
              <a:rPr lang="en-GB" sz="1900" dirty="0"/>
              <a:t>Delegated Funding Guidance – detailed guidance on the changes for 2018-19 (published on KELSI)</a:t>
            </a:r>
          </a:p>
          <a:p>
            <a:pPr lvl="1"/>
            <a:r>
              <a:rPr lang="en-GB" sz="1900" dirty="0"/>
              <a:t>Primary and Secondary School Funding Guidance 2018-19- detailed guidance (currently being updated and will be published on KELSI)</a:t>
            </a:r>
          </a:p>
          <a:p>
            <a:pPr lvl="1"/>
            <a:r>
              <a:rPr lang="en-GB" sz="1900" dirty="0"/>
              <a:t>Funding Templates (published on KELSI)</a:t>
            </a:r>
          </a:p>
          <a:p>
            <a:pPr lvl="1"/>
            <a:r>
              <a:rPr lang="en-GB" sz="1900" dirty="0"/>
              <a:t>Guidance how to complete Templates (published on KELSI)</a:t>
            </a:r>
          </a:p>
          <a:p>
            <a:pPr lvl="1"/>
            <a:r>
              <a:rPr lang="en-GB" sz="1900" dirty="0"/>
              <a:t>Kent’s Local Funding Formula rates 2018-19 and indicative rates for 2019-20</a:t>
            </a:r>
          </a:p>
          <a:p>
            <a:pPr lvl="1"/>
            <a:endParaRPr lang="en-GB" sz="1900" dirty="0"/>
          </a:p>
          <a:p>
            <a:pPr lvl="0"/>
            <a:r>
              <a:rPr lang="en-GB" sz="1900" dirty="0"/>
              <a:t>Please read </a:t>
            </a:r>
          </a:p>
          <a:p>
            <a:pPr marL="0" indent="0">
              <a:buNone/>
            </a:pPr>
            <a:endParaRPr lang="en-GB" sz="26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3</a:t>
            </a:fld>
            <a:endParaRPr lang="en-GB" dirty="0"/>
          </a:p>
        </p:txBody>
      </p:sp>
    </p:spTree>
    <p:extLst>
      <p:ext uri="{BB962C8B-B14F-4D97-AF65-F5344CB8AC3E}">
        <p14:creationId xmlns:p14="http://schemas.microsoft.com/office/powerpoint/2010/main" val="109414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661046"/>
          </a:xfrm>
        </p:spPr>
        <p:txBody>
          <a:bodyPr>
            <a:normAutofit fontScale="90000"/>
          </a:bodyPr>
          <a:lstStyle/>
          <a:p>
            <a:r>
              <a:rPr lang="en-GB" sz="3100" dirty="0"/>
              <a:t>Update on Schools Funding for  2018-19</a:t>
            </a:r>
            <a:br>
              <a:rPr lang="en-GB" sz="4000" dirty="0"/>
            </a:br>
            <a:br>
              <a:rPr lang="en-GB" sz="4000" dirty="0"/>
            </a:br>
            <a:endParaRPr lang="en-GB" dirty="0"/>
          </a:p>
        </p:txBody>
      </p:sp>
      <p:sp>
        <p:nvSpPr>
          <p:cNvPr id="3" name="Content Placeholder 2"/>
          <p:cNvSpPr>
            <a:spLocks noGrp="1"/>
          </p:cNvSpPr>
          <p:nvPr>
            <p:ph idx="1"/>
          </p:nvPr>
        </p:nvSpPr>
        <p:spPr>
          <a:xfrm>
            <a:off x="251520" y="1412776"/>
            <a:ext cx="8445624" cy="4608512"/>
          </a:xfrm>
        </p:spPr>
        <p:txBody>
          <a:bodyPr>
            <a:normAutofit fontScale="85000" lnSpcReduction="20000"/>
          </a:bodyPr>
          <a:lstStyle/>
          <a:p>
            <a:pPr marL="0" indent="0">
              <a:buNone/>
            </a:pPr>
            <a:r>
              <a:rPr lang="en-GB" sz="2600" dirty="0"/>
              <a:t>Background</a:t>
            </a:r>
          </a:p>
          <a:p>
            <a:pPr marL="0" indent="0">
              <a:buNone/>
            </a:pPr>
            <a:endParaRPr lang="en-GB" sz="2600" dirty="0"/>
          </a:p>
          <a:p>
            <a:r>
              <a:rPr lang="en-GB" sz="2600" dirty="0"/>
              <a:t>Changes to Kent’s Local Funding Formula (LFF) for 2018-19 has been as a result of the long awaited implementation of a Schools National Funding (NFF) Formula</a:t>
            </a:r>
          </a:p>
          <a:p>
            <a:endParaRPr lang="en-GB" sz="2600" dirty="0"/>
          </a:p>
          <a:p>
            <a:r>
              <a:rPr lang="en-GB" sz="2600" dirty="0"/>
              <a:t>Education Skills Funding Agency (ESFA) held a Schools National Funding Consultation (NFF) in the Spring of 2017</a:t>
            </a:r>
          </a:p>
          <a:p>
            <a:endParaRPr lang="en-GB" sz="2600" dirty="0"/>
          </a:p>
          <a:p>
            <a:r>
              <a:rPr lang="en-GB" sz="2600" dirty="0"/>
              <a:t>They had over 26,000 responses to the Consultation and made some further changes </a:t>
            </a:r>
          </a:p>
          <a:p>
            <a:endParaRPr lang="en-GB" sz="2600" dirty="0"/>
          </a:p>
          <a:p>
            <a:r>
              <a:rPr lang="en-GB" sz="2600" dirty="0"/>
              <a:t>On the 14 September the ESFA published a detailed response to the Consultation.</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4000" dirty="0"/>
          </a:p>
          <a:p>
            <a:pPr marL="0" indent="0">
              <a:buNone/>
            </a:pPr>
            <a:endParaRPr lang="en-GB" sz="2300" dirty="0"/>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4</a:t>
            </a:fld>
            <a:endParaRPr lang="en-GB" dirty="0"/>
          </a:p>
        </p:txBody>
      </p:sp>
    </p:spTree>
    <p:extLst>
      <p:ext uri="{BB962C8B-B14F-4D97-AF65-F5344CB8AC3E}">
        <p14:creationId xmlns:p14="http://schemas.microsoft.com/office/powerpoint/2010/main" val="328752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661046"/>
          </a:xfrm>
        </p:spPr>
        <p:txBody>
          <a:bodyPr>
            <a:normAutofit fontScale="90000"/>
          </a:bodyPr>
          <a:lstStyle/>
          <a:p>
            <a:r>
              <a:rPr lang="en-GB" sz="3100" dirty="0"/>
              <a:t>Headlines from the ESFA Consultation Response </a:t>
            </a:r>
            <a:br>
              <a:rPr lang="en-GB" sz="4000" dirty="0"/>
            </a:br>
            <a:br>
              <a:rPr lang="en-GB" sz="4000" dirty="0"/>
            </a:br>
            <a:endParaRPr lang="en-GB" dirty="0"/>
          </a:p>
        </p:txBody>
      </p:sp>
      <p:sp>
        <p:nvSpPr>
          <p:cNvPr id="3" name="Content Placeholder 2"/>
          <p:cNvSpPr>
            <a:spLocks noGrp="1"/>
          </p:cNvSpPr>
          <p:nvPr>
            <p:ph idx="1"/>
          </p:nvPr>
        </p:nvSpPr>
        <p:spPr>
          <a:xfrm>
            <a:off x="251520" y="1412776"/>
            <a:ext cx="8445624" cy="4608512"/>
          </a:xfrm>
        </p:spPr>
        <p:txBody>
          <a:bodyPr>
            <a:normAutofit fontScale="92500" lnSpcReduction="20000"/>
          </a:bodyPr>
          <a:lstStyle/>
          <a:p>
            <a:pPr>
              <a:lnSpc>
                <a:spcPct val="90000"/>
              </a:lnSpc>
            </a:pPr>
            <a:r>
              <a:rPr lang="en-GB" sz="2600" dirty="0"/>
              <a:t>A Schools NFF will be introduced from April 2018</a:t>
            </a:r>
          </a:p>
          <a:p>
            <a:endParaRPr lang="en-GB" sz="2800" dirty="0"/>
          </a:p>
          <a:p>
            <a:pPr>
              <a:lnSpc>
                <a:spcPct val="90000"/>
              </a:lnSpc>
            </a:pPr>
            <a:r>
              <a:rPr lang="en-GB" sz="2600" dirty="0"/>
              <a:t>The Governments long term intention is to introduce a Hard NFF</a:t>
            </a:r>
          </a:p>
          <a:p>
            <a:endParaRPr lang="en-GB" sz="2800" dirty="0"/>
          </a:p>
          <a:p>
            <a:pPr>
              <a:lnSpc>
                <a:spcPct val="90000"/>
              </a:lnSpc>
            </a:pPr>
            <a:r>
              <a:rPr lang="en-GB" sz="2600" dirty="0"/>
              <a:t>A Hard NFF is where all schools in the country, receive a uniform formula that consists of the same factors and funding rates and funding is passed direct from Government to each school.</a:t>
            </a:r>
          </a:p>
          <a:p>
            <a:endParaRPr lang="en-GB" sz="2800" dirty="0"/>
          </a:p>
          <a:p>
            <a:pPr>
              <a:lnSpc>
                <a:spcPct val="90000"/>
              </a:lnSpc>
            </a:pPr>
            <a:r>
              <a:rPr lang="en-GB" sz="2600" dirty="0"/>
              <a:t>The actual date of implementation has not been announced. Further update on this will be provided in the next Government Spending Review (GSR) – Post April 2020.</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4000" dirty="0"/>
          </a:p>
          <a:p>
            <a:pPr marL="0" indent="0">
              <a:buNone/>
            </a:pPr>
            <a:endParaRPr lang="en-GB" sz="2300" dirty="0"/>
          </a:p>
          <a:p>
            <a:pPr marL="0" indent="0">
              <a:buNone/>
            </a:pPr>
            <a:endParaRPr lang="en-GB"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5</a:t>
            </a:fld>
            <a:endParaRPr lang="en-GB" dirty="0"/>
          </a:p>
        </p:txBody>
      </p:sp>
    </p:spTree>
    <p:extLst>
      <p:ext uri="{BB962C8B-B14F-4D97-AF65-F5344CB8AC3E}">
        <p14:creationId xmlns:p14="http://schemas.microsoft.com/office/powerpoint/2010/main" val="121160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01608" cy="1296144"/>
          </a:xfrm>
        </p:spPr>
        <p:txBody>
          <a:bodyPr>
            <a:normAutofit fontScale="90000"/>
          </a:bodyPr>
          <a:lstStyle/>
          <a:p>
            <a:br>
              <a:rPr lang="en-GB" sz="3200" dirty="0"/>
            </a:br>
            <a:r>
              <a:rPr lang="en-GB" sz="3100" dirty="0"/>
              <a:t>Headlines from the ESFA Consultation Response - Continued</a:t>
            </a:r>
            <a:br>
              <a:rPr lang="en-GB" sz="4000" dirty="0"/>
            </a:br>
            <a:br>
              <a:rPr lang="en-GB" sz="4000" dirty="0"/>
            </a:br>
            <a:endParaRPr lang="en-GB" dirty="0"/>
          </a:p>
        </p:txBody>
      </p:sp>
      <p:sp>
        <p:nvSpPr>
          <p:cNvPr id="3" name="Content Placeholder 2"/>
          <p:cNvSpPr>
            <a:spLocks noGrp="1"/>
          </p:cNvSpPr>
          <p:nvPr>
            <p:ph idx="1"/>
          </p:nvPr>
        </p:nvSpPr>
        <p:spPr>
          <a:xfrm>
            <a:off x="395536" y="1196752"/>
            <a:ext cx="8301608" cy="4824536"/>
          </a:xfrm>
        </p:spPr>
        <p:txBody>
          <a:bodyPr>
            <a:normAutofit fontScale="92500" lnSpcReduction="10000"/>
          </a:bodyPr>
          <a:lstStyle/>
          <a:p>
            <a:pPr marL="0" indent="0">
              <a:lnSpc>
                <a:spcPct val="90000"/>
              </a:lnSpc>
              <a:buNone/>
            </a:pPr>
            <a:endParaRPr lang="en-GB" sz="2000" dirty="0"/>
          </a:p>
          <a:p>
            <a:pPr>
              <a:lnSpc>
                <a:spcPct val="90000"/>
              </a:lnSpc>
            </a:pPr>
            <a:r>
              <a:rPr lang="en-GB" sz="2400" dirty="0"/>
              <a:t>2018-19 and 2019-20 will be a Soft NFF.</a:t>
            </a:r>
          </a:p>
          <a:p>
            <a:pPr>
              <a:lnSpc>
                <a:spcPct val="90000"/>
              </a:lnSpc>
              <a:buFontTx/>
              <a:buChar char="-"/>
            </a:pPr>
            <a:endParaRPr lang="en-GB" sz="2400" dirty="0"/>
          </a:p>
          <a:p>
            <a:pPr>
              <a:lnSpc>
                <a:spcPct val="90000"/>
              </a:lnSpc>
            </a:pPr>
            <a:r>
              <a:rPr lang="en-GB" sz="2400" dirty="0"/>
              <a:t>A Soft NFF funding formula has 2 Steps:</a:t>
            </a:r>
          </a:p>
          <a:p>
            <a:pPr marL="0" indent="0">
              <a:lnSpc>
                <a:spcPct val="90000"/>
              </a:lnSpc>
              <a:buNone/>
            </a:pPr>
            <a:endParaRPr lang="en-GB" sz="2400" dirty="0"/>
          </a:p>
          <a:p>
            <a:pPr>
              <a:lnSpc>
                <a:spcPct val="90000"/>
              </a:lnSpc>
              <a:buFont typeface="Wingdings" panose="05000000000000000000" pitchFamily="2" charset="2"/>
              <a:buChar char="Ø"/>
            </a:pPr>
            <a:r>
              <a:rPr lang="en-GB" sz="2400" dirty="0"/>
              <a:t>Step 1 - is where funding (Schools Block Dedicated Schools Grant (DSG)) is passed from the Government to the Local Authority (LA) </a:t>
            </a:r>
          </a:p>
          <a:p>
            <a:pPr>
              <a:lnSpc>
                <a:spcPct val="90000"/>
              </a:lnSpc>
              <a:buFontTx/>
              <a:buChar char="-"/>
            </a:pPr>
            <a:endParaRPr lang="en-GB" sz="2400" dirty="0"/>
          </a:p>
          <a:p>
            <a:pPr>
              <a:lnSpc>
                <a:spcPct val="90000"/>
              </a:lnSpc>
              <a:buFont typeface="Wingdings" panose="05000000000000000000" pitchFamily="2" charset="2"/>
              <a:buChar char="Ø"/>
            </a:pPr>
            <a:r>
              <a:rPr lang="en-GB" sz="2400" dirty="0"/>
              <a:t>Step 2 - is where the LA allocate this funding using a Local Funding Formula (LFF).</a:t>
            </a:r>
          </a:p>
          <a:p>
            <a:pPr>
              <a:lnSpc>
                <a:spcPct val="90000"/>
              </a:lnSpc>
              <a:buFontTx/>
              <a:buChar char="-"/>
            </a:pPr>
            <a:endParaRPr lang="en-GB" sz="2400" dirty="0"/>
          </a:p>
          <a:p>
            <a:pPr>
              <a:lnSpc>
                <a:spcPct val="90000"/>
              </a:lnSpc>
            </a:pPr>
            <a:r>
              <a:rPr lang="en-GB" sz="2400" dirty="0"/>
              <a:t>From 2018-19 Step 1 is calculated based on a Hard NFF – A uniform formula for all schools in the country- LA receives the aggregate amount of funding for all Schools in the LA.</a:t>
            </a:r>
          </a:p>
          <a:p>
            <a:pPr marL="0" indent="0">
              <a:buNone/>
            </a:pPr>
            <a:endParaRPr lang="en-GB" sz="20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6</a:t>
            </a:fld>
            <a:endParaRPr lang="en-GB" dirty="0"/>
          </a:p>
        </p:txBody>
      </p:sp>
    </p:spTree>
    <p:extLst>
      <p:ext uri="{BB962C8B-B14F-4D97-AF65-F5344CB8AC3E}">
        <p14:creationId xmlns:p14="http://schemas.microsoft.com/office/powerpoint/2010/main" val="2054500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01608" cy="1296144"/>
          </a:xfrm>
        </p:spPr>
        <p:txBody>
          <a:bodyPr>
            <a:noAutofit/>
          </a:bodyPr>
          <a:lstStyle/>
          <a:p>
            <a:br>
              <a:rPr lang="en-GB" dirty="0"/>
            </a:br>
            <a:r>
              <a:rPr lang="en-GB" sz="2800" dirty="0"/>
              <a:t>Financially what does this mean for Kent Schools</a:t>
            </a:r>
            <a:br>
              <a:rPr lang="en-GB" dirty="0"/>
            </a:br>
            <a:br>
              <a:rPr lang="en-GB" dirty="0"/>
            </a:br>
            <a:endParaRPr lang="en-GB" dirty="0"/>
          </a:p>
        </p:txBody>
      </p:sp>
      <p:sp>
        <p:nvSpPr>
          <p:cNvPr id="3" name="Content Placeholder 2"/>
          <p:cNvSpPr>
            <a:spLocks noGrp="1"/>
          </p:cNvSpPr>
          <p:nvPr>
            <p:ph idx="1"/>
          </p:nvPr>
        </p:nvSpPr>
        <p:spPr>
          <a:xfrm>
            <a:off x="395536" y="1412776"/>
            <a:ext cx="8301608" cy="4608512"/>
          </a:xfrm>
        </p:spPr>
        <p:txBody>
          <a:bodyPr>
            <a:normAutofit fontScale="70000" lnSpcReduction="20000"/>
          </a:bodyPr>
          <a:lstStyle/>
          <a:p>
            <a:pPr marL="0" indent="0">
              <a:buNone/>
            </a:pPr>
            <a:endParaRPr lang="en-GB" sz="2600" dirty="0"/>
          </a:p>
          <a:p>
            <a:r>
              <a:rPr lang="en-GB" sz="2600" dirty="0"/>
              <a:t>After seven years of flat cash (Pupil No. increase but no inflationary increase) Kent received a </a:t>
            </a:r>
          </a:p>
          <a:p>
            <a:endParaRPr lang="en-GB" sz="2600" dirty="0"/>
          </a:p>
          <a:p>
            <a:r>
              <a:rPr lang="en-GB" sz="2600" dirty="0"/>
              <a:t>+ 3.3% increase to its DSG in 2018-19</a:t>
            </a:r>
          </a:p>
          <a:p>
            <a:endParaRPr lang="en-GB" sz="2600" dirty="0"/>
          </a:p>
          <a:p>
            <a:r>
              <a:rPr lang="en-GB" sz="2600" dirty="0"/>
              <a:t>+ 2.6 % increase to its DSG in 2019-20</a:t>
            </a:r>
          </a:p>
          <a:p>
            <a:endParaRPr lang="en-GB" sz="2600" dirty="0"/>
          </a:p>
          <a:p>
            <a:r>
              <a:rPr lang="en-GB" sz="2600" dirty="0"/>
              <a:t>A further + 1.5% increase in its DSG post 2019-20 – Arrangements to be confirmed as part of next GSR.</a:t>
            </a:r>
          </a:p>
          <a:p>
            <a:endParaRPr lang="en-GB" sz="2600" dirty="0"/>
          </a:p>
          <a:p>
            <a:r>
              <a:rPr lang="en-GB" sz="2600" dirty="0"/>
              <a:t>The challenge that now faced Kent was how should the additional DSG be allocated</a:t>
            </a:r>
          </a:p>
          <a:p>
            <a:endParaRPr lang="en-GB" sz="2600" dirty="0"/>
          </a:p>
          <a:p>
            <a:r>
              <a:rPr lang="en-GB" sz="2600" dirty="0"/>
              <a:t>Competing priorities between Local Priorities and replicating the Hard NFF</a:t>
            </a:r>
          </a:p>
          <a:p>
            <a:pPr marL="0" indent="0">
              <a:buNone/>
            </a:pPr>
            <a:endParaRPr lang="en-GB" sz="2000" dirty="0"/>
          </a:p>
          <a:p>
            <a:pPr marL="0" indent="0">
              <a:buNone/>
            </a:pPr>
            <a:endParaRPr lang="en-GB" sz="19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7</a:t>
            </a:fld>
            <a:endParaRPr lang="en-GB" dirty="0"/>
          </a:p>
        </p:txBody>
      </p:sp>
    </p:spTree>
    <p:extLst>
      <p:ext uri="{BB962C8B-B14F-4D97-AF65-F5344CB8AC3E}">
        <p14:creationId xmlns:p14="http://schemas.microsoft.com/office/powerpoint/2010/main" val="2973566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01608" cy="1296144"/>
          </a:xfrm>
        </p:spPr>
        <p:txBody>
          <a:bodyPr>
            <a:noAutofit/>
          </a:bodyPr>
          <a:lstStyle/>
          <a:p>
            <a:br>
              <a:rPr lang="en-GB" dirty="0"/>
            </a:br>
            <a:r>
              <a:rPr lang="en-GB" sz="2800" dirty="0"/>
              <a:t>Process for determining Kent’s LFF for 2018-19 and 2019-20</a:t>
            </a:r>
            <a:br>
              <a:rPr lang="en-GB" dirty="0"/>
            </a:br>
            <a:br>
              <a:rPr lang="en-GB" dirty="0"/>
            </a:br>
            <a:endParaRPr lang="en-GB" dirty="0"/>
          </a:p>
        </p:txBody>
      </p:sp>
      <p:sp>
        <p:nvSpPr>
          <p:cNvPr id="3" name="Content Placeholder 2"/>
          <p:cNvSpPr>
            <a:spLocks noGrp="1"/>
          </p:cNvSpPr>
          <p:nvPr>
            <p:ph idx="1"/>
          </p:nvPr>
        </p:nvSpPr>
        <p:spPr>
          <a:xfrm>
            <a:off x="395536" y="1412776"/>
            <a:ext cx="8301608" cy="4608512"/>
          </a:xfrm>
        </p:spPr>
        <p:txBody>
          <a:bodyPr>
            <a:normAutofit fontScale="62500" lnSpcReduction="20000"/>
          </a:bodyPr>
          <a:lstStyle/>
          <a:p>
            <a:pPr marL="0" indent="0">
              <a:buNone/>
            </a:pPr>
            <a:endParaRPr lang="en-GB" dirty="0"/>
          </a:p>
          <a:p>
            <a:endParaRPr lang="en-GB" dirty="0"/>
          </a:p>
          <a:p>
            <a:r>
              <a:rPr lang="en-GB" dirty="0"/>
              <a:t>All Schools Consultation held during period 30 October to 26 November.</a:t>
            </a:r>
          </a:p>
          <a:p>
            <a:pPr marL="0" indent="0">
              <a:buNone/>
            </a:pPr>
            <a:endParaRPr lang="en-GB" dirty="0"/>
          </a:p>
          <a:p>
            <a:r>
              <a:rPr lang="en-GB" dirty="0"/>
              <a:t>To encourage as much engagement as possible, a series of presentations were made at FIGs, KAG County Assembly, Edu Kent Expo and HT briefings, also information was circulated in a series of E-bulletins.</a:t>
            </a:r>
          </a:p>
          <a:p>
            <a:endParaRPr lang="en-GB" dirty="0"/>
          </a:p>
          <a:p>
            <a:r>
              <a:rPr lang="en-GB" dirty="0"/>
              <a:t>The responses to the consultation were presented to the SFF at its meeting on the 1</a:t>
            </a:r>
            <a:r>
              <a:rPr lang="en-GB" baseline="30000" dirty="0"/>
              <a:t>st</a:t>
            </a:r>
            <a:r>
              <a:rPr lang="en-GB" dirty="0"/>
              <a:t> December and a series of recommendations were made.</a:t>
            </a:r>
          </a:p>
          <a:p>
            <a:endParaRPr lang="en-GB" dirty="0"/>
          </a:p>
          <a:p>
            <a:r>
              <a:rPr lang="en-GB" dirty="0"/>
              <a:t>Cabinet Member for Education makes final decision on distribution on LFF</a:t>
            </a:r>
          </a:p>
          <a:p>
            <a:endParaRPr lang="en-GB" dirty="0"/>
          </a:p>
          <a:p>
            <a:r>
              <a:rPr lang="en-GB" dirty="0"/>
              <a:t>Schools responses to the consultation, SFF recommendations and Cabinet Member for Education decision all had the same consensus on how additional DSG should be distributed.</a:t>
            </a:r>
          </a:p>
          <a:p>
            <a:endParaRPr lang="en-GB" sz="2000" dirty="0"/>
          </a:p>
          <a:p>
            <a:endParaRPr lang="en-GB" sz="2000" dirty="0"/>
          </a:p>
          <a:p>
            <a:endParaRPr lang="en-GB" sz="2000" dirty="0"/>
          </a:p>
          <a:p>
            <a:pPr marL="0" indent="0">
              <a:buNone/>
            </a:pPr>
            <a:endParaRPr lang="en-GB" sz="2000" dirty="0"/>
          </a:p>
          <a:p>
            <a:pPr marL="0" indent="0">
              <a:buNone/>
            </a:pPr>
            <a:endParaRPr lang="en-GB" sz="19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8</a:t>
            </a:fld>
            <a:endParaRPr lang="en-GB" dirty="0"/>
          </a:p>
        </p:txBody>
      </p:sp>
    </p:spTree>
    <p:extLst>
      <p:ext uri="{BB962C8B-B14F-4D97-AF65-F5344CB8AC3E}">
        <p14:creationId xmlns:p14="http://schemas.microsoft.com/office/powerpoint/2010/main" val="100621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01608" cy="1296144"/>
          </a:xfrm>
        </p:spPr>
        <p:txBody>
          <a:bodyPr>
            <a:normAutofit fontScale="90000"/>
          </a:bodyPr>
          <a:lstStyle/>
          <a:p>
            <a:br>
              <a:rPr lang="en-GB" sz="4000" dirty="0"/>
            </a:br>
            <a:r>
              <a:rPr lang="en-GB" sz="3100" dirty="0"/>
              <a:t>Useful Communication</a:t>
            </a:r>
            <a:br>
              <a:rPr lang="en-GB" sz="4000" dirty="0"/>
            </a:br>
            <a:br>
              <a:rPr lang="en-GB" sz="4000" dirty="0"/>
            </a:br>
            <a:endParaRPr lang="en-GB" dirty="0"/>
          </a:p>
        </p:txBody>
      </p:sp>
      <p:sp>
        <p:nvSpPr>
          <p:cNvPr id="3" name="Content Placeholder 2"/>
          <p:cNvSpPr>
            <a:spLocks noGrp="1"/>
          </p:cNvSpPr>
          <p:nvPr>
            <p:ph idx="1"/>
          </p:nvPr>
        </p:nvSpPr>
        <p:spPr>
          <a:xfrm>
            <a:off x="395536" y="1412776"/>
            <a:ext cx="8301608" cy="4608512"/>
          </a:xfrm>
        </p:spPr>
        <p:txBody>
          <a:bodyPr>
            <a:normAutofit fontScale="85000" lnSpcReduction="20000"/>
          </a:bodyPr>
          <a:lstStyle/>
          <a:p>
            <a:endParaRPr lang="en-GB" sz="2000" dirty="0"/>
          </a:p>
          <a:p>
            <a:endParaRPr lang="en-GB" sz="2000" dirty="0"/>
          </a:p>
          <a:p>
            <a:pPr lvl="0"/>
            <a:r>
              <a:rPr lang="en-GB" u="sng" dirty="0">
                <a:hlinkClick r:id="rId2"/>
              </a:rPr>
              <a:t>E-bulletin 20 September 2017</a:t>
            </a:r>
            <a:endParaRPr lang="en-GB" dirty="0"/>
          </a:p>
          <a:p>
            <a:r>
              <a:rPr lang="en-GB" dirty="0"/>
              <a:t> </a:t>
            </a:r>
          </a:p>
          <a:p>
            <a:pPr lvl="0"/>
            <a:r>
              <a:rPr lang="en-GB" u="sng" dirty="0">
                <a:hlinkClick r:id="rId3"/>
              </a:rPr>
              <a:t>E-bulletin 3 November 2017</a:t>
            </a:r>
            <a:endParaRPr lang="en-GB" dirty="0"/>
          </a:p>
          <a:p>
            <a:r>
              <a:rPr lang="en-GB" dirty="0"/>
              <a:t> </a:t>
            </a:r>
          </a:p>
          <a:p>
            <a:pPr lvl="0"/>
            <a:r>
              <a:rPr lang="en-GB" u="sng" dirty="0">
                <a:hlinkClick r:id="rId4"/>
              </a:rPr>
              <a:t>E-bulletin 7 November 2017</a:t>
            </a:r>
            <a:endParaRPr lang="en-GB" u="sng" dirty="0"/>
          </a:p>
          <a:p>
            <a:pPr lvl="0"/>
            <a:endParaRPr lang="en-GB" dirty="0"/>
          </a:p>
          <a:p>
            <a:r>
              <a:rPr lang="en-GB" dirty="0">
                <a:hlinkClick r:id="rId5"/>
              </a:rPr>
              <a:t>E-bulletin 14 December 2017 </a:t>
            </a:r>
            <a:r>
              <a:rPr lang="en-GB" dirty="0"/>
              <a:t> (Cabinet Member for Education proposed record of decision.)</a:t>
            </a:r>
          </a:p>
          <a:p>
            <a:endParaRPr lang="en-GB" dirty="0"/>
          </a:p>
          <a:p>
            <a:r>
              <a:rPr lang="en-GB" dirty="0"/>
              <a:t>Draft Schools Funding Forum Minutes, Meeting 1 December 2017</a:t>
            </a:r>
          </a:p>
          <a:p>
            <a:pPr marL="0" indent="0">
              <a:buNone/>
            </a:pPr>
            <a:endParaRPr lang="en-GB" sz="2000" dirty="0"/>
          </a:p>
          <a:p>
            <a:pPr marL="0" indent="0">
              <a:buNone/>
            </a:pPr>
            <a:endParaRPr lang="en-GB" sz="1900" dirty="0"/>
          </a:p>
        </p:txBody>
      </p:sp>
      <p:sp>
        <p:nvSpPr>
          <p:cNvPr id="4" name="Slide Number Placeholder 3"/>
          <p:cNvSpPr>
            <a:spLocks noGrp="1"/>
          </p:cNvSpPr>
          <p:nvPr>
            <p:ph type="sldNum" sz="quarter" idx="12"/>
          </p:nvPr>
        </p:nvSpPr>
        <p:spPr/>
        <p:txBody>
          <a:bodyPr/>
          <a:lstStyle/>
          <a:p>
            <a:fld id="{C06B74C9-1984-4309-B629-64A9E2680539}" type="slidenum">
              <a:rPr lang="en-GB" smtClean="0"/>
              <a:pPr/>
              <a:t>9</a:t>
            </a:fld>
            <a:endParaRPr lang="en-GB" dirty="0"/>
          </a:p>
        </p:txBody>
      </p:sp>
    </p:spTree>
    <p:extLst>
      <p:ext uri="{BB962C8B-B14F-4D97-AF65-F5344CB8AC3E}">
        <p14:creationId xmlns:p14="http://schemas.microsoft.com/office/powerpoint/2010/main" val="3344505340"/>
      </p:ext>
    </p:extLst>
  </p:cSld>
  <p:clrMapOvr>
    <a:masterClrMapping/>
  </p:clrMapOvr>
</p:sld>
</file>

<file path=ppt/theme/theme1.xml><?xml version="1.0" encoding="utf-8"?>
<a:theme xmlns:a="http://schemas.openxmlformats.org/drawingml/2006/main" name="Office 2007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BE75F-9CB0-4911-974C-87294FF261EC}">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sharepoint/v3/fields"/>
    <ds:schemaRef ds:uri="http://www.w3.org/XML/1998/namespace"/>
    <ds:schemaRef ds:uri="http://purl.org/dc/dcmitype/"/>
  </ds:schemaRefs>
</ds:datastoreItem>
</file>

<file path=customXml/itemProps2.xml><?xml version="1.0" encoding="utf-8"?>
<ds:datastoreItem xmlns:ds="http://schemas.openxmlformats.org/officeDocument/2006/customXml" ds:itemID="{26A221AD-22C9-4FF9-8E1B-94BC624F394C}">
  <ds:schemaRefs>
    <ds:schemaRef ds:uri="http://schemas.microsoft.com/sharepoint/v3/contenttype/forms"/>
  </ds:schemaRefs>
</ds:datastoreItem>
</file>

<file path=customXml/itemProps3.xml><?xml version="1.0" encoding="utf-8"?>
<ds:datastoreItem xmlns:ds="http://schemas.openxmlformats.org/officeDocument/2006/customXml" ds:itemID="{8FCD4727-F705-4CF3-ADC2-C50185BCB6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2007 PowerPoint template</Template>
  <TotalTime>3345</TotalTime>
  <Words>2130</Words>
  <Application>Microsoft Office PowerPoint</Application>
  <PresentationFormat>On-screen Show (4:3)</PresentationFormat>
  <Paragraphs>404</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Times New Roman</vt:lpstr>
      <vt:lpstr>Wingdings</vt:lpstr>
      <vt:lpstr>Office 2007 PowerPoint template</vt:lpstr>
      <vt:lpstr>School Budget Update 2018/19</vt:lpstr>
      <vt:lpstr>Introduction</vt:lpstr>
      <vt:lpstr>Guidance </vt:lpstr>
      <vt:lpstr>Update on Schools Funding for  2018-19  </vt:lpstr>
      <vt:lpstr>Headlines from the ESFA Consultation Response   </vt:lpstr>
      <vt:lpstr> Headlines from the ESFA Consultation Response - Continued  </vt:lpstr>
      <vt:lpstr> Financially what does this mean for Kent Schools  </vt:lpstr>
      <vt:lpstr> Process for determining Kent’s LFF for 2018-19 and 2019-20  </vt:lpstr>
      <vt:lpstr> Useful Communication  </vt:lpstr>
      <vt:lpstr>Kent’s LFF 2018-19 and 2019-20  </vt:lpstr>
      <vt:lpstr> What are the changes  </vt:lpstr>
      <vt:lpstr> Minimum Funding Level (MFL)  </vt:lpstr>
      <vt:lpstr>Minimum Funding Guarantee (MFG) and Lump Sum  </vt:lpstr>
      <vt:lpstr> Ever 6 FSMs and Low Prior Attainment  </vt:lpstr>
      <vt:lpstr> Sparsity  </vt:lpstr>
      <vt:lpstr> Private Finance Initiative (PFI) and Looked After Children (LAC)  </vt:lpstr>
      <vt:lpstr> Transfer to High Needs Block  </vt:lpstr>
      <vt:lpstr> Growth Funding   </vt:lpstr>
      <vt:lpstr>Pupil Growth </vt:lpstr>
      <vt:lpstr>  Change to Specialist Resource Provision (SRP) Funding  </vt:lpstr>
      <vt:lpstr> Pupil Premium (PP) </vt:lpstr>
      <vt:lpstr>Pupil Premium - continued </vt:lpstr>
      <vt:lpstr>Universal Infant Free School Meals (UIFSM) </vt:lpstr>
      <vt:lpstr>Year 7 Catch UP 2017-18 </vt:lpstr>
      <vt:lpstr>Three Year Plans- forecasting income </vt:lpstr>
      <vt:lpstr>Mainstream High Needs Funding  </vt:lpstr>
      <vt:lpstr>Mainstream High Needs Funding continued  </vt:lpstr>
      <vt:lpstr>Early Years 3 &amp; 4 Year Old Free Entitlement  </vt:lpstr>
      <vt:lpstr>Any Questions</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Tour_Slides 2014-15</dc:title>
  <dc:creator>scottc01</dc:creator>
  <dc:description>Budget update March 2014</dc:description>
  <cp:lastModifiedBy>Martin, Ashley - ST F</cp:lastModifiedBy>
  <cp:revision>235</cp:revision>
  <cp:lastPrinted>2018-02-28T14:07:50Z</cp:lastPrinted>
  <dcterms:created xsi:type="dcterms:W3CDTF">2013-02-22T10:16:28Z</dcterms:created>
  <dcterms:modified xsi:type="dcterms:W3CDTF">2018-03-06T14:58:02Z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5e328715-89ef-4d66-9f66-cdc39c758dae</vt:lpwstr>
  </property>
  <property fmtid="{D5CDD505-2E9C-101B-9397-08002B2CF9AE}" pid="3" name="ContentTypeId">
    <vt:lpwstr>0x0101007CCB95C9C663FF458B26C7EB1DE24B6A</vt:lpwstr>
  </property>
</Properties>
</file>