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7"/>
  </p:sldMasterIdLst>
  <p:notesMasterIdLst>
    <p:notesMasterId r:id="rId28"/>
  </p:notesMasterIdLst>
  <p:sldIdLst>
    <p:sldId id="256" r:id="rId8"/>
    <p:sldId id="267" r:id="rId9"/>
    <p:sldId id="286" r:id="rId10"/>
    <p:sldId id="287" r:id="rId11"/>
    <p:sldId id="288" r:id="rId12"/>
    <p:sldId id="265" r:id="rId13"/>
    <p:sldId id="268" r:id="rId14"/>
    <p:sldId id="266" r:id="rId15"/>
    <p:sldId id="290" r:id="rId16"/>
    <p:sldId id="269" r:id="rId17"/>
    <p:sldId id="271" r:id="rId18"/>
    <p:sldId id="289" r:id="rId19"/>
    <p:sldId id="270" r:id="rId20"/>
    <p:sldId id="281" r:id="rId21"/>
    <p:sldId id="282" r:id="rId22"/>
    <p:sldId id="283" r:id="rId23"/>
    <p:sldId id="279" r:id="rId24"/>
    <p:sldId id="280" r:id="rId25"/>
    <p:sldId id="285" r:id="rId26"/>
    <p:sldId id="284" r:id="rId27"/>
  </p:sldIdLst>
  <p:sldSz cx="9144000" cy="6858000" type="screen4x3"/>
  <p:notesSz cx="6808788" cy="99409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863" autoAdjust="0"/>
  </p:normalViewPr>
  <p:slideViewPr>
    <p:cSldViewPr>
      <p:cViewPr varScale="1">
        <p:scale>
          <a:sx n="74" d="100"/>
          <a:sy n="74" d="100"/>
        </p:scale>
        <p:origin x="-18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390" y="-114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81670-33E8-42E0-B83C-2E013DA30549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0D353C-DEAA-4DAB-95E9-9B10A9EEC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320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D353C-DEAA-4DAB-95E9-9B10A9EEC11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282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D353C-DEAA-4DAB-95E9-9B10A9EEC11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3767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D353C-DEAA-4DAB-95E9-9B10A9EEC11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8801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D353C-DEAA-4DAB-95E9-9B10A9EEC11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6348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D353C-DEAA-4DAB-95E9-9B10A9EEC11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4189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D353C-DEAA-4DAB-95E9-9B10A9EEC11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9961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D353C-DEAA-4DAB-95E9-9B10A9EEC11C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8746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D353C-DEAA-4DAB-95E9-9B10A9EEC11C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6614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D353C-DEAA-4DAB-95E9-9B10A9EEC11C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5047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D353C-DEAA-4DAB-95E9-9B10A9EEC11C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5690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D353C-DEAA-4DAB-95E9-9B10A9EEC11C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415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D353C-DEAA-4DAB-95E9-9B10A9EEC11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4186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D353C-DEAA-4DAB-95E9-9B10A9EEC11C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306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D353C-DEAA-4DAB-95E9-9B10A9EEC11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566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D353C-DEAA-4DAB-95E9-9B10A9EEC11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895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D353C-DEAA-4DAB-95E9-9B10A9EEC11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822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D353C-DEAA-4DAB-95E9-9B10A9EEC11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76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D353C-DEAA-4DAB-95E9-9B10A9EEC11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714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D353C-DEAA-4DAB-95E9-9B10A9EEC11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17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D353C-DEAA-4DAB-95E9-9B10A9EEC11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049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FB25A92-4B38-42A5-9F70-C9E579BE6F41}" type="datetimeFigureOut">
              <a:rPr lang="en-GB"/>
              <a:pPr>
                <a:defRPr/>
              </a:pPr>
              <a:t>08/06/2017</a:t>
            </a:fld>
            <a:endParaRPr lang="en-GB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70B4BF-BA15-4E02-A0CD-91A536DF2E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58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485ABCF-7536-408B-8F33-FA324581A66D}" type="datetimeFigureOut">
              <a:rPr lang="en-GB"/>
              <a:pPr>
                <a:defRPr/>
              </a:pPr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9AA373F-3E6D-446B-B509-7FC2B1C069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301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C7169B1-2442-48D8-9EFF-8C57811A2A8C}" type="datetimeFigureOut">
              <a:rPr lang="en-GB"/>
              <a:pPr>
                <a:defRPr/>
              </a:pPr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7423D5F-3360-48E0-9A8B-97EC0F53ED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76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650" y="6237288"/>
            <a:ext cx="8604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107950" y="6199188"/>
            <a:ext cx="896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029023A-2FE6-4286-9DC1-7452791915D3}" type="datetimeFigureOut">
              <a:rPr lang="en-GB"/>
              <a:pPr>
                <a:defRPr/>
              </a:pPr>
              <a:t>08/06/2017</a:t>
            </a:fld>
            <a:endParaRPr lang="en-GB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26D5AF-31EA-4F4A-AB13-EB57E760A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386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430D092-2A98-4A32-A23B-B0AB2D58C729}" type="datetimeFigureOut">
              <a:rPr lang="en-GB"/>
              <a:pPr>
                <a:defRPr/>
              </a:pPr>
              <a:t>08/06/2017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0FD52F3-ACC3-4B92-9A71-43781B21EF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431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47E75C1-CE34-4DAB-9E69-1BEB35E984A6}" type="datetimeFigureOut">
              <a:rPr lang="en-GB"/>
              <a:pPr>
                <a:defRPr/>
              </a:pPr>
              <a:t>08/06/2017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A3AF141-893B-4A9E-8745-796610FBE0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646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05AD03A-5B66-49D4-B448-E8D1788F6F4F}" type="datetimeFigureOut">
              <a:rPr lang="en-GB"/>
              <a:pPr>
                <a:defRPr/>
              </a:pPr>
              <a:t>08/06/2017</a:t>
            </a:fld>
            <a:endParaRPr lang="en-GB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A7C9613-C59B-4DD5-93BD-9BACE434D1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78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9C93B09-A61A-4E04-862A-A88444130E12}" type="datetimeFigureOut">
              <a:rPr lang="en-GB"/>
              <a:pPr>
                <a:defRPr/>
              </a:pPr>
              <a:t>08/06/2017</a:t>
            </a:fld>
            <a:endParaRPr lang="en-GB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FB5E62F-983B-47FC-9A85-E16A81C55D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1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FDD74BB-9BEB-4C10-B6F9-306D352CE576}" type="datetimeFigureOut">
              <a:rPr lang="en-GB"/>
              <a:pPr>
                <a:defRPr/>
              </a:pPr>
              <a:t>08/06/2017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B188A6-8A83-4FDB-B98C-F63FA81D33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92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374C066-C95B-42B9-8954-4D7DF52D15DC}" type="datetimeFigureOut">
              <a:rPr lang="en-GB"/>
              <a:pPr>
                <a:defRPr/>
              </a:pPr>
              <a:t>08/06/2017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3CA3655-2866-4846-B327-381D58E5B4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40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5633E26-90E5-47AB-972F-7BDA2A3DD98C}" type="datetimeFigureOut">
              <a:rPr lang="en-GB"/>
              <a:pPr>
                <a:defRPr/>
              </a:pPr>
              <a:t>08/06/2017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0BE4A54-32C6-452E-9E15-DCA14E42B5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46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D748DE-9F86-4689-A8A2-5B0C0335A331}" type="datetimeFigureOut">
              <a:rPr lang="en-GB"/>
              <a:pPr>
                <a:defRPr/>
              </a:pPr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3C746E-DD39-4331-898D-8CF3AAA1C3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 smtClean="0">
                <a:latin typeface="Arial" charset="0"/>
                <a:cs typeface="Arial" charset="0"/>
              </a:rPr>
              <a:t/>
            </a:r>
            <a:br>
              <a:rPr lang="en-GB" altLang="en-US" dirty="0" smtClean="0">
                <a:latin typeface="Arial" charset="0"/>
                <a:cs typeface="Arial" charset="0"/>
              </a:rPr>
            </a:br>
            <a:r>
              <a:rPr lang="en-GB" altLang="en-US" dirty="0" smtClean="0">
                <a:latin typeface="Arial" charset="0"/>
                <a:cs typeface="Arial" charset="0"/>
              </a:rPr>
              <a:t>Early Year End Closedown Pilot</a:t>
            </a:r>
            <a:br>
              <a:rPr lang="en-GB" altLang="en-US" dirty="0" smtClean="0">
                <a:latin typeface="Arial" charset="0"/>
                <a:cs typeface="Arial" charset="0"/>
              </a:rPr>
            </a:br>
            <a:r>
              <a:rPr lang="en-GB" altLang="en-US" dirty="0" smtClean="0">
                <a:latin typeface="Arial" charset="0"/>
                <a:cs typeface="Arial" charset="0"/>
              </a:rPr>
              <a:t>2016/17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6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The results!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Year – end adjustments – Creditors /Debtors etc. </a:t>
            </a:r>
            <a:endParaRPr lang="en-GB" dirty="0"/>
          </a:p>
          <a:p>
            <a:pPr marL="0" indent="0">
              <a:buNone/>
            </a:pPr>
            <a:r>
              <a:rPr lang="en-GB" sz="2400" dirty="0" smtClean="0"/>
              <a:t>	Process </a:t>
            </a:r>
            <a:r>
              <a:rPr lang="en-GB" sz="2400" dirty="0"/>
              <a:t>in </a:t>
            </a:r>
            <a:r>
              <a:rPr lang="en-GB" sz="2400" dirty="0" smtClean="0"/>
              <a:t>the OLD year,  period </a:t>
            </a:r>
            <a:r>
              <a:rPr lang="en-GB" sz="2400" dirty="0"/>
              <a:t>12 </a:t>
            </a:r>
            <a:r>
              <a:rPr lang="en-GB" sz="2400" dirty="0" smtClean="0"/>
              <a:t>as: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Normal Reversing Journals</a:t>
            </a:r>
          </a:p>
          <a:p>
            <a:pPr marL="0" indent="0">
              <a:buNone/>
            </a:pPr>
            <a:r>
              <a:rPr lang="en-GB" sz="2400" dirty="0" smtClean="0"/>
              <a:t>		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Reverse in </a:t>
            </a:r>
            <a:r>
              <a:rPr lang="en-GB" sz="2400" dirty="0" smtClean="0"/>
              <a:t>the NEW year </a:t>
            </a:r>
            <a:r>
              <a:rPr lang="en-GB" sz="2400" dirty="0" smtClean="0"/>
              <a:t>in period 1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830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 knew you wouldn’t believe me</a:t>
            </a:r>
            <a:r>
              <a:rPr lang="en-GB" sz="1200" dirty="0" smtClean="0"/>
              <a:t> 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55151"/>
            <a:ext cx="7416824" cy="43735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5004048" y="1196752"/>
            <a:ext cx="144016" cy="20162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586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7" y="332656"/>
            <a:ext cx="8229600" cy="1143000"/>
          </a:xfrm>
        </p:spPr>
        <p:txBody>
          <a:bodyPr/>
          <a:lstStyle/>
          <a:p>
            <a:r>
              <a:rPr lang="en-GB" dirty="0" smtClean="0"/>
              <a:t>Next </a:t>
            </a:r>
            <a:r>
              <a:rPr lang="en-GB" dirty="0" smtClean="0"/>
              <a:t>step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00808"/>
            <a:ext cx="7128792" cy="42740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7020272" y="3016160"/>
            <a:ext cx="648072" cy="2728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Mar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588223" y="3016158"/>
            <a:ext cx="359273" cy="27287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12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63888" y="3861048"/>
            <a:ext cx="4464496" cy="2880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YE</a:t>
            </a:r>
            <a:r>
              <a:rPr kumimoji="0" lang="en-US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creditors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156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differences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VAT for March 2018</a:t>
            </a:r>
            <a:endParaRPr lang="en-GB" dirty="0"/>
          </a:p>
          <a:p>
            <a:pPr marL="0" indent="0">
              <a:buNone/>
            </a:pPr>
            <a:r>
              <a:rPr lang="en-GB" i="1" dirty="0" smtClean="0"/>
              <a:t>	</a:t>
            </a:r>
            <a:r>
              <a:rPr lang="en-GB" sz="2400" dirty="0" smtClean="0"/>
              <a:t>Process </a:t>
            </a:r>
            <a:r>
              <a:rPr lang="en-GB" sz="2400" dirty="0"/>
              <a:t>in the NEW year from </a:t>
            </a:r>
            <a:r>
              <a:rPr lang="en-GB" sz="2400" dirty="0" smtClean="0"/>
              <a:t>first working day in 	April (in normal way)</a:t>
            </a:r>
          </a:p>
          <a:p>
            <a:pPr marL="0" indent="0">
              <a:buNone/>
            </a:pPr>
            <a:r>
              <a:rPr lang="en-GB" sz="2400" dirty="0" smtClean="0"/>
              <a:t>	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VAT submittal cannot be run in March</a:t>
            </a:r>
            <a:endParaRPr lang="en-GB" sz="2400" dirty="0"/>
          </a:p>
          <a:p>
            <a:endParaRPr lang="en-GB" dirty="0"/>
          </a:p>
          <a:p>
            <a:pPr marL="0" indent="0">
              <a:buNone/>
            </a:pPr>
            <a:r>
              <a:rPr lang="en-GB" b="1" dirty="0" smtClean="0"/>
              <a:t>Most </a:t>
            </a:r>
            <a:r>
              <a:rPr lang="en-GB" b="1" dirty="0"/>
              <a:t>importantly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sz="2800" dirty="0"/>
              <a:t>Be able to take Easter holidays off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127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Differences continued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Receive Oracle report in April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Run </a:t>
            </a:r>
            <a:r>
              <a:rPr lang="en-GB" b="1" dirty="0" smtClean="0"/>
              <a:t>and compare Income </a:t>
            </a:r>
            <a:r>
              <a:rPr lang="en-GB" b="1" dirty="0"/>
              <a:t>&amp; Expenditure and Reconciliation </a:t>
            </a:r>
            <a:r>
              <a:rPr lang="en-GB" b="1" dirty="0" smtClean="0"/>
              <a:t>reports against submitted figures</a:t>
            </a:r>
            <a:endParaRPr lang="en-GB" b="1" dirty="0" smtClean="0"/>
          </a:p>
          <a:p>
            <a:pPr marL="0" indent="0">
              <a:buNone/>
            </a:pPr>
            <a:r>
              <a:rPr lang="en-GB" sz="2400" dirty="0" smtClean="0"/>
              <a:t>	</a:t>
            </a:r>
            <a:r>
              <a:rPr lang="en-GB" sz="2600" dirty="0" smtClean="0"/>
              <a:t>Before running a Preliminary </a:t>
            </a:r>
            <a:r>
              <a:rPr lang="en-GB" sz="2600" dirty="0" smtClean="0"/>
              <a:t>closure</a:t>
            </a:r>
          </a:p>
          <a:p>
            <a:pPr marL="0" indent="0">
              <a:buNone/>
            </a:pPr>
            <a:r>
              <a:rPr lang="en-GB" sz="2600" dirty="0" smtClean="0"/>
              <a:t>	Again between a Preliminary and Full </a:t>
            </a:r>
            <a:r>
              <a:rPr lang="en-GB" sz="2600" dirty="0" smtClean="0"/>
              <a:t>closure</a:t>
            </a: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/>
              <a:t>	</a:t>
            </a:r>
            <a:endParaRPr lang="en-GB" sz="2600" dirty="0"/>
          </a:p>
          <a:p>
            <a:pPr marL="0" indent="0">
              <a:buNone/>
            </a:pPr>
            <a:r>
              <a:rPr lang="en-GB" sz="2600" b="1" dirty="0" smtClean="0"/>
              <a:t>Reinstate password access if necessary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623083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FAQ’s – Year End Adjustments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/>
              <a:t>Q	Do I have to cancel </a:t>
            </a:r>
            <a:r>
              <a:rPr lang="en-GB" sz="2400" dirty="0"/>
              <a:t>o</a:t>
            </a:r>
            <a:r>
              <a:rPr lang="en-GB" sz="2400" dirty="0" smtClean="0"/>
              <a:t>rders if I’ve raised a year end</a:t>
            </a:r>
          </a:p>
          <a:p>
            <a:pPr marL="0" indent="0">
              <a:buNone/>
            </a:pPr>
            <a:r>
              <a:rPr lang="en-GB" sz="2400" dirty="0" smtClean="0"/>
              <a:t>	creditor?</a:t>
            </a:r>
          </a:p>
          <a:p>
            <a:pPr marL="0" indent="0">
              <a:buNone/>
            </a:pPr>
            <a:r>
              <a:rPr lang="en-GB" sz="2400" dirty="0" smtClean="0"/>
              <a:t>A	Leave </a:t>
            </a:r>
            <a:r>
              <a:rPr lang="en-GB" sz="2400" dirty="0"/>
              <a:t>orders to roll into new year and pay invoices </a:t>
            </a:r>
            <a:r>
              <a:rPr lang="en-GB" sz="2400" dirty="0" smtClean="0"/>
              <a:t>	as normal</a:t>
            </a:r>
            <a:endParaRPr lang="en-GB" sz="24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400" dirty="0" smtClean="0"/>
              <a:t>Q</a:t>
            </a:r>
            <a:r>
              <a:rPr lang="en-GB" sz="2400" dirty="0" smtClean="0"/>
              <a:t>	Non-invoiced income – what do I do with it in the 	</a:t>
            </a:r>
            <a:r>
              <a:rPr lang="en-GB" sz="2400" dirty="0" smtClean="0"/>
              <a:t>NEW year</a:t>
            </a:r>
            <a:r>
              <a:rPr lang="en-GB" sz="2400" dirty="0" smtClean="0"/>
              <a:t>?</a:t>
            </a:r>
          </a:p>
          <a:p>
            <a:pPr marL="0" indent="0">
              <a:buNone/>
            </a:pPr>
            <a:r>
              <a:rPr lang="en-GB" sz="2400" dirty="0" smtClean="0"/>
              <a:t>A	Process the same as usual in the NEW year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400" dirty="0" smtClean="0"/>
              <a:t>Q</a:t>
            </a:r>
            <a:r>
              <a:rPr lang="en-GB" sz="2400" dirty="0" smtClean="0"/>
              <a:t>	Amounts? </a:t>
            </a:r>
          </a:p>
          <a:p>
            <a:pPr marL="0" indent="0">
              <a:buNone/>
            </a:pPr>
            <a:r>
              <a:rPr lang="en-GB" sz="2400" dirty="0" smtClean="0"/>
              <a:t>A	Only raise adjustments for material amounts </a:t>
            </a:r>
          </a:p>
          <a:p>
            <a:pPr marL="0" indent="0">
              <a:buNone/>
            </a:pPr>
            <a:r>
              <a:rPr lang="en-GB" sz="2400" dirty="0" smtClean="0"/>
              <a:t>	</a:t>
            </a:r>
            <a:endParaRPr lang="en-GB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8955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FAQ’s – BACS / Cheque runs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/>
              <a:t>Q	Invoices </a:t>
            </a:r>
            <a:r>
              <a:rPr lang="en-GB" sz="2400" dirty="0"/>
              <a:t>were processed before </a:t>
            </a:r>
            <a:r>
              <a:rPr lang="en-GB" sz="2400" dirty="0" smtClean="0"/>
              <a:t>closedown </a:t>
            </a:r>
            <a:r>
              <a:rPr lang="en-GB" sz="2400" dirty="0"/>
              <a:t>but I </a:t>
            </a:r>
            <a:r>
              <a:rPr lang="en-GB" sz="2400" dirty="0" smtClean="0"/>
              <a:t>	</a:t>
            </a:r>
            <a:r>
              <a:rPr lang="en-GB" sz="2400" dirty="0" smtClean="0"/>
              <a:t>hadn’t  paid them, </a:t>
            </a:r>
            <a:r>
              <a:rPr lang="en-GB" sz="2400" dirty="0" smtClean="0"/>
              <a:t>can </a:t>
            </a:r>
            <a:r>
              <a:rPr lang="en-GB" sz="2400" dirty="0"/>
              <a:t>I then do a BACS or </a:t>
            </a:r>
            <a:r>
              <a:rPr lang="en-GB" sz="2400" dirty="0" smtClean="0"/>
              <a:t>	cheque </a:t>
            </a:r>
            <a:r>
              <a:rPr lang="en-GB" sz="2400" dirty="0"/>
              <a:t>run </a:t>
            </a:r>
            <a:r>
              <a:rPr lang="en-GB" sz="2400" dirty="0" smtClean="0"/>
              <a:t>after </a:t>
            </a:r>
            <a:r>
              <a:rPr lang="en-GB" sz="2400" dirty="0" smtClean="0"/>
              <a:t>submission? </a:t>
            </a:r>
          </a:p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dirty="0" smtClean="0"/>
              <a:t>A	Yes </a:t>
            </a:r>
            <a:r>
              <a:rPr lang="en-GB" sz="2400" dirty="0" smtClean="0"/>
              <a:t>– Inputting </a:t>
            </a:r>
            <a:r>
              <a:rPr lang="en-GB" sz="2400" dirty="0"/>
              <a:t>the invoices </a:t>
            </a:r>
            <a:r>
              <a:rPr lang="en-GB" sz="2400" dirty="0" smtClean="0"/>
              <a:t>affects </a:t>
            </a:r>
            <a:r>
              <a:rPr lang="en-GB" sz="2400" dirty="0"/>
              <a:t>the final </a:t>
            </a:r>
            <a:r>
              <a:rPr lang="en-GB" sz="2400" dirty="0" smtClean="0"/>
              <a:t>	rollover </a:t>
            </a:r>
            <a:r>
              <a:rPr lang="en-GB" sz="2400" dirty="0"/>
              <a:t>figures (surplus/deficit</a:t>
            </a:r>
            <a:r>
              <a:rPr lang="en-GB" sz="2400" dirty="0" smtClean="0"/>
              <a:t>) so </a:t>
            </a:r>
            <a:r>
              <a:rPr lang="en-GB" sz="2400" dirty="0"/>
              <a:t>it doesn’t matter if </a:t>
            </a:r>
            <a:r>
              <a:rPr lang="en-GB" sz="2400" dirty="0" smtClean="0"/>
              <a:t>	you’ve </a:t>
            </a:r>
            <a:r>
              <a:rPr lang="en-GB" sz="2400" dirty="0"/>
              <a:t>paid them or not.  </a:t>
            </a:r>
            <a:r>
              <a:rPr lang="en-GB" sz="2400" dirty="0" smtClean="0"/>
              <a:t>You </a:t>
            </a:r>
            <a:r>
              <a:rPr lang="en-GB" sz="2400" dirty="0"/>
              <a:t>can process </a:t>
            </a:r>
            <a:r>
              <a:rPr lang="en-GB" sz="2400" dirty="0" smtClean="0"/>
              <a:t>a </a:t>
            </a:r>
            <a:r>
              <a:rPr lang="en-GB" sz="2400" dirty="0" smtClean="0"/>
              <a:t>	BACS </a:t>
            </a:r>
            <a:r>
              <a:rPr lang="en-GB" sz="2400" dirty="0"/>
              <a:t>/ cheque run whenever the payments are </a:t>
            </a:r>
            <a:r>
              <a:rPr lang="en-GB" sz="2400" dirty="0" smtClean="0"/>
              <a:t>	</a:t>
            </a:r>
            <a:r>
              <a:rPr lang="en-GB" sz="2400" dirty="0" smtClean="0"/>
              <a:t>due</a:t>
            </a: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Note: ZCC01 </a:t>
            </a:r>
            <a:r>
              <a:rPr lang="en-GB" sz="2400" dirty="0"/>
              <a:t>and BANK control codes will </a:t>
            </a:r>
            <a:r>
              <a:rPr lang="en-GB" sz="2400" dirty="0" smtClean="0"/>
              <a:t>change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515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 smtClean="0"/>
              <a:t>Went </a:t>
            </a:r>
            <a:r>
              <a:rPr lang="en-GB" sz="2600" dirty="0" smtClean="0"/>
              <a:t>very </a:t>
            </a:r>
            <a:r>
              <a:rPr lang="en-GB" sz="2600" dirty="0" smtClean="0"/>
              <a:t>well </a:t>
            </a:r>
            <a:endParaRPr lang="en-GB" sz="2600" dirty="0" smtClean="0"/>
          </a:p>
          <a:p>
            <a:r>
              <a:rPr lang="en-GB" sz="2600" dirty="0" smtClean="0"/>
              <a:t>Smoothly</a:t>
            </a:r>
          </a:p>
          <a:p>
            <a:r>
              <a:rPr lang="en-GB" sz="2600" dirty="0" smtClean="0"/>
              <a:t>Very </a:t>
            </a:r>
            <a:r>
              <a:rPr lang="en-GB" sz="2600" dirty="0"/>
              <a:t>straight forward </a:t>
            </a:r>
            <a:endParaRPr lang="en-GB" sz="2600" dirty="0" smtClean="0"/>
          </a:p>
          <a:p>
            <a:r>
              <a:rPr lang="en-GB" sz="2600" dirty="0" smtClean="0"/>
              <a:t>Pack </a:t>
            </a:r>
            <a:r>
              <a:rPr lang="en-GB" sz="2600" dirty="0" smtClean="0"/>
              <a:t>user </a:t>
            </a:r>
            <a:r>
              <a:rPr lang="en-GB" sz="2600" dirty="0"/>
              <a:t>friendly and easy to </a:t>
            </a:r>
            <a:r>
              <a:rPr lang="en-GB" sz="2600" dirty="0" smtClean="0"/>
              <a:t>follow</a:t>
            </a:r>
            <a:endParaRPr lang="en-GB" sz="2600" dirty="0"/>
          </a:p>
          <a:p>
            <a:r>
              <a:rPr lang="en-GB" sz="2600" dirty="0" smtClean="0"/>
              <a:t>Painless</a:t>
            </a:r>
          </a:p>
          <a:p>
            <a:r>
              <a:rPr lang="en-GB" sz="2600" dirty="0" smtClean="0"/>
              <a:t>Able </a:t>
            </a:r>
            <a:r>
              <a:rPr lang="en-GB" sz="2600" dirty="0"/>
              <a:t>to concentrate on getting the new budget up and </a:t>
            </a:r>
            <a:r>
              <a:rPr lang="en-GB" sz="2600" dirty="0" smtClean="0"/>
              <a:t>running!  </a:t>
            </a:r>
            <a:endParaRPr lang="en-GB" sz="2600" dirty="0"/>
          </a:p>
          <a:p>
            <a:r>
              <a:rPr lang="en-GB" sz="2600" dirty="0" smtClean="0"/>
              <a:t>Now working </a:t>
            </a:r>
            <a:r>
              <a:rPr lang="en-GB" sz="2600" dirty="0"/>
              <a:t>happily in 2017/18! </a:t>
            </a:r>
            <a:endParaRPr lang="en-GB" sz="2600" dirty="0" smtClean="0"/>
          </a:p>
          <a:p>
            <a:r>
              <a:rPr lang="en-GB" sz="2600" dirty="0" smtClean="0"/>
              <a:t>I’m </a:t>
            </a:r>
            <a:r>
              <a:rPr lang="en-GB" sz="2600" dirty="0"/>
              <a:t>one very happy </a:t>
            </a:r>
            <a:r>
              <a:rPr lang="en-GB" sz="2600" dirty="0" err="1"/>
              <a:t>piloteer</a:t>
            </a:r>
            <a:r>
              <a:rPr lang="en-GB" sz="2600" dirty="0"/>
              <a:t>!</a:t>
            </a:r>
          </a:p>
          <a:p>
            <a:endParaRPr lang="en-GB" sz="2100" dirty="0" smtClean="0"/>
          </a:p>
        </p:txBody>
      </p:sp>
    </p:spTree>
    <p:extLst>
      <p:ext uri="{BB962C8B-B14F-4D97-AF65-F5344CB8AC3E}">
        <p14:creationId xmlns:p14="http://schemas.microsoft.com/office/powerpoint/2010/main" val="4106262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Having done it now for </a:t>
            </a:r>
            <a:r>
              <a:rPr lang="en-GB" sz="2400" dirty="0" smtClean="0"/>
              <a:t>eight </a:t>
            </a:r>
            <a:r>
              <a:rPr lang="en-GB" sz="2400" dirty="0"/>
              <a:t>years this was by far the </a:t>
            </a:r>
            <a:r>
              <a:rPr lang="en-GB" sz="2400" dirty="0" smtClean="0"/>
              <a:t>easiest</a:t>
            </a:r>
          </a:p>
          <a:p>
            <a:endParaRPr lang="en-GB" sz="1000" dirty="0" smtClean="0"/>
          </a:p>
          <a:p>
            <a:r>
              <a:rPr lang="en-GB" sz="2400" dirty="0" smtClean="0"/>
              <a:t>It </a:t>
            </a:r>
            <a:r>
              <a:rPr lang="en-GB" sz="2400" dirty="0"/>
              <a:t>was good knowing I had a week before we closed for half term that I could tie up everything else and not stress about the </a:t>
            </a:r>
            <a:r>
              <a:rPr lang="en-GB" sz="2400" dirty="0" smtClean="0"/>
              <a:t>closedown</a:t>
            </a:r>
          </a:p>
          <a:p>
            <a:endParaRPr lang="en-GB" sz="1000" dirty="0" smtClean="0"/>
          </a:p>
          <a:p>
            <a:r>
              <a:rPr lang="en-GB" sz="2400" dirty="0" smtClean="0"/>
              <a:t>It made my life </a:t>
            </a:r>
            <a:r>
              <a:rPr lang="en-GB" sz="2400" dirty="0" smtClean="0"/>
              <a:t>easier:</a:t>
            </a: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(</a:t>
            </a:r>
            <a:r>
              <a:rPr lang="en-GB" sz="2400" dirty="0"/>
              <a:t>a) not having to come in over the holiday or </a:t>
            </a:r>
            <a:r>
              <a:rPr lang="en-GB" sz="2400" dirty="0" smtClean="0"/>
              <a:t>have a mad </a:t>
            </a:r>
            <a:r>
              <a:rPr lang="en-GB" sz="2400" dirty="0"/>
              <a:t>dash on </a:t>
            </a:r>
            <a:r>
              <a:rPr lang="en-GB" sz="2400" dirty="0" smtClean="0"/>
              <a:t>the </a:t>
            </a:r>
            <a:r>
              <a:rPr lang="en-GB" sz="2400" dirty="0"/>
              <a:t>first </a:t>
            </a:r>
            <a:r>
              <a:rPr lang="en-GB" sz="2400" dirty="0" smtClean="0"/>
              <a:t>day </a:t>
            </a:r>
            <a:r>
              <a:rPr lang="en-GB" sz="2400" dirty="0" smtClean="0"/>
              <a:t>back and</a:t>
            </a:r>
            <a:r>
              <a:rPr lang="en-GB" sz="2400" dirty="0" smtClean="0"/>
              <a:t>…..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(b) it </a:t>
            </a:r>
            <a:r>
              <a:rPr lang="en-GB" sz="2400" dirty="0" smtClean="0"/>
              <a:t>made </a:t>
            </a:r>
            <a:r>
              <a:rPr lang="en-GB" sz="2400" dirty="0"/>
              <a:t>the first few weeks back </a:t>
            </a:r>
            <a:r>
              <a:rPr lang="en-GB" sz="2400" dirty="0" smtClean="0"/>
              <a:t>easier </a:t>
            </a:r>
            <a:r>
              <a:rPr lang="en-GB" sz="2400" dirty="0"/>
              <a:t>when </a:t>
            </a:r>
            <a:r>
              <a:rPr lang="en-GB" sz="2400" dirty="0" smtClean="0"/>
              <a:t>there’s so </a:t>
            </a:r>
            <a:r>
              <a:rPr lang="en-GB" sz="2400" dirty="0"/>
              <a:t>much else going </a:t>
            </a:r>
            <a:r>
              <a:rPr lang="en-GB" sz="2400" dirty="0" smtClean="0"/>
              <a:t>on </a:t>
            </a: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1426128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last word………..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/>
              <a:t>It was lovely to have two full weeks off at Easter</a:t>
            </a:r>
          </a:p>
          <a:p>
            <a:endParaRPr lang="en-GB" dirty="0" smtClean="0"/>
          </a:p>
          <a:p>
            <a:r>
              <a:rPr lang="en-GB" dirty="0" smtClean="0"/>
              <a:t>More </a:t>
            </a:r>
            <a:r>
              <a:rPr lang="en-GB" dirty="0"/>
              <a:t>time for Easter eggs!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752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Accounts and Audit Regulations 2003 place a legal requirement on the LA and Schools to close the </a:t>
            </a:r>
            <a:r>
              <a:rPr lang="en-GB" dirty="0" smtClean="0"/>
              <a:t>accounts (we have to meet their deadline)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Schools </a:t>
            </a:r>
            <a:r>
              <a:rPr lang="en-GB" dirty="0" smtClean="0"/>
              <a:t>figures have to be added to KCC’s accounts  earlier than previous years</a:t>
            </a:r>
          </a:p>
          <a:p>
            <a:endParaRPr lang="en-GB" dirty="0" smtClean="0"/>
          </a:p>
          <a:p>
            <a:r>
              <a:rPr lang="en-GB" dirty="0" smtClean="0"/>
              <a:t>Tighter </a:t>
            </a:r>
            <a:r>
              <a:rPr lang="en-GB" dirty="0" smtClean="0"/>
              <a:t>deadline - To ensure we could meet </a:t>
            </a:r>
            <a:r>
              <a:rPr lang="en-GB" dirty="0"/>
              <a:t>the </a:t>
            </a:r>
            <a:r>
              <a:rPr lang="en-GB" dirty="0" smtClean="0"/>
              <a:t>deadline for 2017/18 we ran a pilot with 16 schools (14 </a:t>
            </a:r>
            <a:r>
              <a:rPr lang="en-GB" dirty="0" err="1" smtClean="0"/>
              <a:t>piloteers</a:t>
            </a:r>
            <a:r>
              <a:rPr lang="en-GB" dirty="0" smtClean="0"/>
              <a:t>) in 2016/17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67215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To all those that participated in the pilot for 2016/17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 couldn’t have done it without you! 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0665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 prepared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Contact external providers for information</a:t>
            </a:r>
          </a:p>
          <a:p>
            <a:pPr marL="0" indent="0">
              <a:buNone/>
            </a:pPr>
            <a:r>
              <a:rPr lang="en-GB" dirty="0" smtClean="0"/>
              <a:t>	Salary </a:t>
            </a:r>
            <a:r>
              <a:rPr lang="en-GB" dirty="0" smtClean="0"/>
              <a:t>Provider</a:t>
            </a:r>
          </a:p>
          <a:p>
            <a:pPr marL="0" indent="0">
              <a:buNone/>
            </a:pPr>
            <a:r>
              <a:rPr lang="en-GB" dirty="0" smtClean="0"/>
              <a:t>	Direct debits</a:t>
            </a:r>
            <a:endParaRPr lang="en-GB" dirty="0" smtClean="0"/>
          </a:p>
          <a:p>
            <a:r>
              <a:rPr lang="en-GB" dirty="0" smtClean="0"/>
              <a:t>Check </a:t>
            </a:r>
            <a:r>
              <a:rPr lang="en-GB" dirty="0" smtClean="0"/>
              <a:t>out potential creditors /debtors</a:t>
            </a:r>
          </a:p>
          <a:p>
            <a:endParaRPr lang="en-GB" sz="2000" dirty="0"/>
          </a:p>
          <a:p>
            <a:r>
              <a:rPr lang="en-GB" dirty="0" smtClean="0"/>
              <a:t>Check out last years YE provision schedules</a:t>
            </a:r>
          </a:p>
          <a:p>
            <a:endParaRPr lang="en-GB" sz="2000" dirty="0" smtClean="0"/>
          </a:p>
          <a:p>
            <a:r>
              <a:rPr lang="en-GB" dirty="0" smtClean="0"/>
              <a:t>Health </a:t>
            </a:r>
            <a:r>
              <a:rPr lang="en-GB" dirty="0" smtClean="0"/>
              <a:t>check</a:t>
            </a:r>
          </a:p>
          <a:p>
            <a:endParaRPr lang="en-GB" sz="2000" dirty="0" smtClean="0"/>
          </a:p>
          <a:p>
            <a:r>
              <a:rPr lang="en-GB" dirty="0" err="1" smtClean="0"/>
              <a:t>Ticklist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6816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Pat’s schedule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3"/>
          <a:srcRect t="18047" r="38258" b="8249"/>
          <a:stretch/>
        </p:blipFill>
        <p:spPr bwMode="auto">
          <a:xfrm>
            <a:off x="1201858" y="1600200"/>
            <a:ext cx="6740283" cy="4525963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9959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Page two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3"/>
          <a:srcRect t="17664" r="38462" b="11111"/>
          <a:stretch/>
        </p:blipFill>
        <p:spPr bwMode="auto">
          <a:xfrm>
            <a:off x="1096083" y="1600200"/>
            <a:ext cx="6951833" cy="4525963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43536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Sometime in February 2018</a:t>
            </a:r>
          </a:p>
          <a:p>
            <a:pPr marL="0" indent="0">
              <a:buNone/>
            </a:pPr>
            <a:r>
              <a:rPr lang="en-GB" sz="2200" dirty="0" smtClean="0"/>
              <a:t>	Health Check – will be emailed </a:t>
            </a:r>
            <a:endParaRPr lang="en-GB" sz="2200" dirty="0"/>
          </a:p>
          <a:p>
            <a:pPr marL="0" indent="0">
              <a:buNone/>
            </a:pPr>
            <a:r>
              <a:rPr lang="en-GB" b="1" dirty="0" smtClean="0"/>
              <a:t>1 </a:t>
            </a:r>
            <a:r>
              <a:rPr lang="en-GB" b="1" dirty="0"/>
              <a:t>March </a:t>
            </a:r>
            <a:r>
              <a:rPr lang="en-GB" b="1" dirty="0" smtClean="0"/>
              <a:t>2018</a:t>
            </a:r>
            <a:endParaRPr lang="en-GB" dirty="0"/>
          </a:p>
          <a:p>
            <a:pPr marL="0" indent="0">
              <a:buNone/>
            </a:pPr>
            <a:r>
              <a:rPr lang="en-GB" sz="2000" dirty="0" smtClean="0"/>
              <a:t>	</a:t>
            </a:r>
            <a:r>
              <a:rPr lang="en-GB" sz="2200" dirty="0" smtClean="0"/>
              <a:t>Edukent </a:t>
            </a:r>
            <a:r>
              <a:rPr lang="en-GB" sz="2200" dirty="0"/>
              <a:t>March Direct Debit </a:t>
            </a:r>
            <a:r>
              <a:rPr lang="en-GB" sz="2200" dirty="0" smtClean="0"/>
              <a:t>notification </a:t>
            </a:r>
            <a:r>
              <a:rPr lang="en-GB" sz="2200" dirty="0" smtClean="0"/>
              <a:t>(end of March)</a:t>
            </a:r>
            <a:endParaRPr lang="en-GB" sz="2200" dirty="0"/>
          </a:p>
          <a:p>
            <a:pPr marL="0" indent="0">
              <a:buNone/>
            </a:pPr>
            <a:r>
              <a:rPr lang="en-GB" b="1" dirty="0" smtClean="0"/>
              <a:t>16 March 2018</a:t>
            </a:r>
            <a:endParaRPr lang="en-GB" dirty="0"/>
          </a:p>
          <a:p>
            <a:pPr marL="0" indent="0">
              <a:buNone/>
            </a:pPr>
            <a:r>
              <a:rPr lang="en-GB" sz="2000" dirty="0" smtClean="0"/>
              <a:t>	</a:t>
            </a:r>
            <a:r>
              <a:rPr lang="en-GB" sz="2200" dirty="0" smtClean="0"/>
              <a:t>Edukent </a:t>
            </a:r>
            <a:r>
              <a:rPr lang="en-GB" sz="2200" dirty="0"/>
              <a:t>second </a:t>
            </a:r>
            <a:r>
              <a:rPr lang="en-GB" sz="2200" dirty="0" smtClean="0"/>
              <a:t>March DD notification</a:t>
            </a:r>
            <a:endParaRPr lang="en-GB" sz="2200" dirty="0"/>
          </a:p>
          <a:p>
            <a:pPr marL="0" indent="0">
              <a:buNone/>
            </a:pPr>
            <a:r>
              <a:rPr lang="en-GB" sz="2200" dirty="0" smtClean="0"/>
              <a:t>	March advance – Statement of  Account </a:t>
            </a:r>
            <a:endParaRPr lang="en-GB" sz="2200" dirty="0"/>
          </a:p>
          <a:p>
            <a:pPr marL="0" indent="0">
              <a:buNone/>
            </a:pPr>
            <a:r>
              <a:rPr lang="en-GB" sz="2200" dirty="0" smtClean="0"/>
              <a:t>	Final </a:t>
            </a:r>
            <a:r>
              <a:rPr lang="en-GB" sz="2200" dirty="0" smtClean="0"/>
              <a:t>bank statement </a:t>
            </a:r>
            <a:r>
              <a:rPr lang="en-GB" sz="2200" dirty="0" smtClean="0"/>
              <a:t>from </a:t>
            </a:r>
            <a:r>
              <a:rPr lang="en-GB" sz="2200" dirty="0"/>
              <a:t>Nat </a:t>
            </a:r>
            <a:r>
              <a:rPr lang="en-GB" sz="2200" dirty="0" smtClean="0"/>
              <a:t>West 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If not Nat West you will need </a:t>
            </a:r>
            <a:r>
              <a:rPr lang="en-GB" sz="2200" dirty="0"/>
              <a:t>to make </a:t>
            </a:r>
            <a:r>
              <a:rPr lang="en-GB" sz="2200" dirty="0" smtClean="0"/>
              <a:t>arrangements </a:t>
            </a:r>
          </a:p>
          <a:p>
            <a:pPr marL="0" indent="0">
              <a:buNone/>
            </a:pPr>
            <a:r>
              <a:rPr lang="en-GB" sz="2200" dirty="0" smtClean="0"/>
              <a:t>	Online banking</a:t>
            </a:r>
            <a:endParaRPr lang="en-GB" sz="2200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5125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Timings continued…..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20 </a:t>
            </a:r>
            <a:r>
              <a:rPr lang="en-GB" b="1" dirty="0" smtClean="0"/>
              <a:t>March 2018</a:t>
            </a:r>
            <a:endParaRPr lang="en-GB" dirty="0"/>
          </a:p>
          <a:p>
            <a:pPr marL="0" indent="0">
              <a:buNone/>
            </a:pPr>
            <a:r>
              <a:rPr lang="en-GB" sz="2200" dirty="0" smtClean="0"/>
              <a:t>	Capital </a:t>
            </a:r>
            <a:r>
              <a:rPr lang="en-GB" sz="2200" dirty="0"/>
              <a:t>Matrix and Year </a:t>
            </a:r>
            <a:r>
              <a:rPr lang="en-GB" sz="2200" dirty="0" smtClean="0"/>
              <a:t>End Analysis </a:t>
            </a:r>
            <a:r>
              <a:rPr lang="en-GB" sz="2200" dirty="0"/>
              <a:t>forms </a:t>
            </a:r>
            <a:r>
              <a:rPr lang="en-GB" sz="2200" dirty="0" smtClean="0"/>
              <a:t>on Kelsi</a:t>
            </a:r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r>
              <a:rPr lang="en-GB" b="1" dirty="0" smtClean="0"/>
              <a:t>23 March 2018</a:t>
            </a:r>
            <a:endParaRPr lang="en-GB" dirty="0"/>
          </a:p>
          <a:p>
            <a:pPr marL="0" indent="0">
              <a:buNone/>
            </a:pPr>
            <a:r>
              <a:rPr lang="en-GB" sz="2200" dirty="0" smtClean="0"/>
              <a:t>	Payday – may </a:t>
            </a:r>
            <a:r>
              <a:rPr lang="en-GB" sz="2200" dirty="0"/>
              <a:t>need to contact individual payroll </a:t>
            </a:r>
            <a:r>
              <a:rPr lang="en-GB" sz="2200" dirty="0" smtClean="0"/>
              <a:t>	providers </a:t>
            </a:r>
            <a:r>
              <a:rPr lang="en-GB" sz="2200" dirty="0" smtClean="0"/>
              <a:t>	</a:t>
            </a:r>
            <a:endParaRPr lang="en-GB" b="1" dirty="0" smtClean="0"/>
          </a:p>
          <a:p>
            <a:pPr marL="0" indent="0">
              <a:buNone/>
            </a:pPr>
            <a:r>
              <a:rPr lang="en-GB" sz="3500" b="1" dirty="0" smtClean="0"/>
              <a:t>Closedown </a:t>
            </a:r>
            <a:r>
              <a:rPr lang="en-GB" sz="3500" b="1" dirty="0"/>
              <a:t>Deadline</a:t>
            </a:r>
            <a:r>
              <a:rPr lang="en-GB" sz="3500" dirty="0"/>
              <a:t> </a:t>
            </a:r>
            <a:r>
              <a:rPr lang="en-GB" sz="3500" b="1" dirty="0" smtClean="0"/>
              <a:t>– 23 March 2018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sz="2200" dirty="0" smtClean="0"/>
              <a:t>Would </a:t>
            </a:r>
            <a:r>
              <a:rPr lang="en-GB" sz="2200" dirty="0"/>
              <a:t>be good if available </a:t>
            </a:r>
            <a:r>
              <a:rPr lang="en-GB" sz="2200" dirty="0" smtClean="0"/>
              <a:t>in school the </a:t>
            </a:r>
            <a:r>
              <a:rPr lang="en-GB" sz="2200" dirty="0"/>
              <a:t>following </a:t>
            </a:r>
            <a:r>
              <a:rPr lang="en-GB" sz="2200" dirty="0" smtClean="0"/>
              <a:t>week 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(just in case)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851674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still timings……..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30 March 2018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sz="2400" dirty="0" smtClean="0"/>
              <a:t>Good </a:t>
            </a:r>
            <a:r>
              <a:rPr lang="en-GB" sz="2400" dirty="0"/>
              <a:t>Friday</a:t>
            </a:r>
          </a:p>
          <a:p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2 </a:t>
            </a:r>
            <a:r>
              <a:rPr lang="en-GB" b="1" dirty="0"/>
              <a:t>to 13 </a:t>
            </a:r>
            <a:r>
              <a:rPr lang="en-GB" b="1" dirty="0" smtClean="0"/>
              <a:t>April 2018</a:t>
            </a:r>
            <a:endParaRPr lang="en-GB" dirty="0"/>
          </a:p>
          <a:p>
            <a:pPr marL="0" indent="0">
              <a:buNone/>
            </a:pPr>
            <a:r>
              <a:rPr lang="en-GB" sz="2400" dirty="0" smtClean="0"/>
              <a:t>	Easter Holiday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b="1" dirty="0" smtClean="0"/>
              <a:t>From 16 April 2018</a:t>
            </a:r>
          </a:p>
          <a:p>
            <a:pPr marL="0" indent="0">
              <a:buNone/>
            </a:pPr>
            <a:r>
              <a:rPr lang="en-GB" sz="2400" dirty="0" smtClean="0"/>
              <a:t>	Oracle Outturn </a:t>
            </a:r>
            <a:r>
              <a:rPr lang="en-GB" sz="2400" dirty="0" smtClean="0"/>
              <a:t>Report</a:t>
            </a:r>
            <a:r>
              <a:rPr lang="en-GB" sz="2400" dirty="0" smtClean="0"/>
              <a:t>	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6582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To </a:t>
            </a:r>
            <a:r>
              <a:rPr lang="en-GB" sz="4000" dirty="0" smtClean="0"/>
              <a:t>avoid disaster!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 smtClean="0"/>
              <a:t>Ensure no </a:t>
            </a:r>
            <a:r>
              <a:rPr lang="en-GB" sz="2400" dirty="0"/>
              <a:t>changes are </a:t>
            </a:r>
            <a:r>
              <a:rPr lang="en-GB" sz="2400" dirty="0" smtClean="0"/>
              <a:t>made </a:t>
            </a:r>
            <a:r>
              <a:rPr lang="en-GB" sz="2400" dirty="0"/>
              <a:t>to the OLD year after </a:t>
            </a:r>
            <a:r>
              <a:rPr lang="en-GB" sz="2400" dirty="0" smtClean="0"/>
              <a:t>submission to SFS</a:t>
            </a:r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Ensure </a:t>
            </a:r>
            <a:r>
              <a:rPr lang="en-GB" sz="2400" dirty="0"/>
              <a:t>everybody is aware of the importance of not making changes in the OLD </a:t>
            </a:r>
            <a:r>
              <a:rPr lang="en-GB" sz="2400" dirty="0" smtClean="0"/>
              <a:t>year as two </a:t>
            </a:r>
            <a:r>
              <a:rPr lang="en-GB" sz="2400" dirty="0"/>
              <a:t>years will be open in </a:t>
            </a:r>
            <a:r>
              <a:rPr lang="en-GB" sz="2400" dirty="0" smtClean="0"/>
              <a:t>FMS6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To </a:t>
            </a:r>
            <a:r>
              <a:rPr lang="en-GB" sz="2400" dirty="0"/>
              <a:t>prevent entries being made after 23 March in the OLD year:</a:t>
            </a:r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Disable </a:t>
            </a:r>
            <a:r>
              <a:rPr lang="en-GB" sz="2400" dirty="0"/>
              <a:t>passwords if possible </a:t>
            </a:r>
            <a:r>
              <a:rPr lang="en-GB" sz="2400" dirty="0" smtClean="0"/>
              <a:t>/ necessary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(</a:t>
            </a:r>
            <a:r>
              <a:rPr lang="en-GB" sz="2400" dirty="0"/>
              <a:t>full instructions will be </a:t>
            </a:r>
            <a:r>
              <a:rPr lang="en-GB" sz="2400" dirty="0" smtClean="0"/>
              <a:t>available)</a:t>
            </a:r>
            <a:endParaRPr lang="en-GB" sz="2400" dirty="0"/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81348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2229A364E9FC4EBDE1546DFF3D65AD" ma:contentTypeVersion="13" ma:contentTypeDescription="Create a new document." ma:contentTypeScope="" ma:versionID="cf3ec3b27110174dea8408aac817449f">
  <xsd:schema xmlns:xsd="http://www.w3.org/2001/XMLSchema" xmlns:xs="http://www.w3.org/2001/XMLSchema" xmlns:p="http://schemas.microsoft.com/office/2006/metadata/properties" xmlns:ns1="http://schemas.microsoft.com/sharepoint/v3" xmlns:ns3="b607a442-3a8b-46cb-8183-2bec4a9e324b" xmlns:ns4="d3c5681a-6188-4afd-8047-4b7024f49c9f" targetNamespace="http://schemas.microsoft.com/office/2006/metadata/properties" ma:root="true" ma:fieldsID="11adb92738cb6538778b05e8fee3d6b6" ns1:_="" ns3:_="" ns4:_="">
    <xsd:import namespace="http://schemas.microsoft.com/sharepoint/v3"/>
    <xsd:import namespace="b607a442-3a8b-46cb-8183-2bec4a9e324b"/>
    <xsd:import namespace="d3c5681a-6188-4afd-8047-4b7024f49c9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  <xsd:element ref="ns4:Category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7a442-3a8b-46cb-8183-2bec4a9e324b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5" nillable="true" ma:displayName="Taxonomy Catch All Column" ma:hidden="true" ma:list="{0cc25ddb-d11d-4732-b3da-ee174dc8f6d8}" ma:internalName="TaxCatchAll" ma:showField="CatchAllData" ma:web="b607a442-3a8b-46cb-8183-2bec4a9e32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c5681a-6188-4afd-8047-4b7024f49c9f" elementFormDefault="qualified">
    <xsd:import namespace="http://schemas.microsoft.com/office/2006/documentManagement/types"/>
    <xsd:import namespace="http://schemas.microsoft.com/office/infopath/2007/PartnerControls"/>
    <xsd:element name="Category" ma:index="14" nillable="true" ma:displayName="Category" ma:default="Not applicable" ma:format="Dropdown" ma:internalName="Category">
      <xsd:simpleType>
        <xsd:restriction base="dms:Choice">
          <xsd:enumeration value="Not applicable"/>
          <xsd:enumeration value="Procurement"/>
          <xsd:enumeration value="iProcurement"/>
          <xsd:enumeration value="DTD"/>
          <xsd:enumeration value="Environmental performance"/>
          <xsd:enumeration value="Communication"/>
          <xsd:enumeration value="ICT"/>
          <xsd:enumeration value="Legal"/>
          <xsd:enumeration value="Customer service"/>
          <xsd:enumeration value="Finance"/>
          <xsd:enumeration value="Finance year end closedown"/>
          <xsd:enumeration value="Data protection"/>
          <xsd:enumeration value="Access to information"/>
          <xsd:enumeration value="Doing things differently"/>
          <xsd:enumeration value="Equality and diversity"/>
          <xsd:enumeration value="Facilities management"/>
          <xsd:enumeration value="Because of You"/>
          <xsd:enumeration value="Health and safety"/>
          <xsd:enumeration value="Internal audit/fraud"/>
          <xsd:enumeration value="Business continuity/emergency planning"/>
          <xsd:enumeration value="Property"/>
          <xsd:enumeration value="Public health"/>
          <xsd:enumeration value="Training framework docs"/>
          <xsd:enumeration value="Facing the Challenge"/>
          <xsd:enumeration value="Commissioning"/>
          <xsd:enumeration value="K-mail for managers"/>
          <xsd:enumeration value="Project and programme management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1" ma:displayName="Title: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ca912827-bae3-40cb-8146-7920e969c222" ContentTypeId="0x0101" PreviousValue="false"/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d3c5681a-6188-4afd-8047-4b7024f49c9f">Communication</Category>
    <PublishingExpirationDate xmlns="http://schemas.microsoft.com/sharepoint/v3" xsi:nil="true"/>
    <PublishingStartDate xmlns="http://schemas.microsoft.com/sharepoint/v3" xsi:nil="true"/>
    <_dlc_DocId xmlns="b607a442-3a8b-46cb-8183-2bec4a9e324b">HDA2S5J67HAM-54-1083</_dlc_DocId>
    <_dlc_DocIdUrl xmlns="b607a442-3a8b-46cb-8183-2bec4a9e324b">
      <Url>http://knet/ourcouncil/_layouts/DocIdRedir.aspx?ID=HDA2S5J67HAM-54-1083</Url>
      <Description>HDA2S5J67HAM-54-1083</Description>
    </_dlc_DocIdUrl>
    <TaxCatchAll xmlns="b607a442-3a8b-46cb-8183-2bec4a9e324b"/>
  </documentManagement>
</p:properties>
</file>

<file path=customXml/itemProps1.xml><?xml version="1.0" encoding="utf-8"?>
<ds:datastoreItem xmlns:ds="http://schemas.openxmlformats.org/officeDocument/2006/customXml" ds:itemID="{D0A72119-5BC9-492D-894B-D1512688EBCC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7C1C634A-D756-460C-B3D7-D3D800D0FF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B1894F-2891-4CF1-8D1A-538881DC7120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19BA338-9782-4D2E-A9B6-F01225048B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607a442-3a8b-46cb-8183-2bec4a9e324b"/>
    <ds:schemaRef ds:uri="d3c5681a-6188-4afd-8047-4b7024f49c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2F7C10C2-C585-42FD-A036-95B9362827D7}">
  <ds:schemaRefs>
    <ds:schemaRef ds:uri="Microsoft.SharePoint.Taxonomy.ContentTypeSync"/>
  </ds:schemaRefs>
</ds:datastoreItem>
</file>

<file path=customXml/itemProps6.xml><?xml version="1.0" encoding="utf-8"?>
<ds:datastoreItem xmlns:ds="http://schemas.openxmlformats.org/officeDocument/2006/customXml" ds:itemID="{F082213F-F470-4C1D-9060-83E58C3346B7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sharepoint/v3"/>
    <ds:schemaRef ds:uri="http://purl.org/dc/terms/"/>
    <ds:schemaRef ds:uri="http://www.w3.org/XML/1998/namespace"/>
    <ds:schemaRef ds:uri="http://schemas.microsoft.com/office/2006/documentManagement/types"/>
    <ds:schemaRef ds:uri="d3c5681a-6188-4afd-8047-4b7024f49c9f"/>
    <ds:schemaRef ds:uri="b607a442-3a8b-46cb-8183-2bec4a9e324b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1493</TotalTime>
  <Words>400</Words>
  <Application>Microsoft Office PowerPoint</Application>
  <PresentationFormat>On-screen Show (4:3)</PresentationFormat>
  <Paragraphs>168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 Early Year End Closedown Pilot 2016/17</vt:lpstr>
      <vt:lpstr>Background</vt:lpstr>
      <vt:lpstr>Be prepared</vt:lpstr>
      <vt:lpstr>Pat’s schedule</vt:lpstr>
      <vt:lpstr>Page two</vt:lpstr>
      <vt:lpstr>Timings</vt:lpstr>
      <vt:lpstr>Timings continued…..</vt:lpstr>
      <vt:lpstr>still timings…….. </vt:lpstr>
      <vt:lpstr>To avoid disaster!</vt:lpstr>
      <vt:lpstr>Differences</vt:lpstr>
      <vt:lpstr>I knew you wouldn’t believe me  </vt:lpstr>
      <vt:lpstr>Next step</vt:lpstr>
      <vt:lpstr>More differences</vt:lpstr>
      <vt:lpstr>Differences continued</vt:lpstr>
      <vt:lpstr>FAQ’s – Year End Adjustments</vt:lpstr>
      <vt:lpstr>FAQ’s – BACS / Cheque runs</vt:lpstr>
      <vt:lpstr>Feedback</vt:lpstr>
      <vt:lpstr>Feedback</vt:lpstr>
      <vt:lpstr>The last word………..</vt:lpstr>
      <vt:lpstr>Thank you</vt:lpstr>
    </vt:vector>
  </TitlesOfParts>
  <Company>Kent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2003 PowerPoint template</dc:title>
  <dc:creator>browns30</dc:creator>
  <cp:lastModifiedBy>Holland, Kay - ST FP</cp:lastModifiedBy>
  <cp:revision>67</cp:revision>
  <cp:lastPrinted>2017-06-08T13:38:16Z</cp:lastPrinted>
  <dcterms:created xsi:type="dcterms:W3CDTF">2013-02-08T10:47:14Z</dcterms:created>
  <dcterms:modified xsi:type="dcterms:W3CDTF">2017-06-08T14:03:35Z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35c34a61-77f9-4535-ad94-5038d95f27d7</vt:lpwstr>
  </property>
  <property fmtid="{D5CDD505-2E9C-101B-9397-08002B2CF9AE}" pid="3" name="ContentTypeId">
    <vt:lpwstr>0x010100D42229A364E9FC4EBDE1546DFF3D65AD</vt:lpwstr>
  </property>
  <property fmtid="{D5CDD505-2E9C-101B-9397-08002B2CF9AE}" pid="4" name="_dlc_DocId">
    <vt:lpwstr>HDA2S5J67HAM-54-391</vt:lpwstr>
  </property>
  <property fmtid="{D5CDD505-2E9C-101B-9397-08002B2CF9AE}" pid="5" name="_dlc_DocIdUrl">
    <vt:lpwstr>http://knet/ourcouncil/_layouts/DocIdRedir.aspx?ID=HDA2S5J67HAM-54-391, HDA2S5J67HAM-54-391</vt:lpwstr>
  </property>
  <property fmtid="{D5CDD505-2E9C-101B-9397-08002B2CF9AE}" pid="6" name="Structure chart">
    <vt:lpwstr>0</vt:lpwstr>
  </property>
  <property fmtid="{D5CDD505-2E9C-101B-9397-08002B2CF9AE}" pid="7" name="Ways of working">
    <vt:bool>true</vt:bool>
  </property>
  <property fmtid="{D5CDD505-2E9C-101B-9397-08002B2CF9AE}" pid="8" name="ContentOwner">
    <vt:lpwstr>204;#Oliphant, Lisa - ST HR</vt:lpwstr>
  </property>
  <property fmtid="{D5CDD505-2E9C-101B-9397-08002B2CF9AE}" pid="9" name="Sub category">
    <vt:lpwstr>Not applicable</vt:lpwstr>
  </property>
  <property fmtid="{D5CDD505-2E9C-101B-9397-08002B2CF9AE}" pid="10" name="Environmental performance grouping">
    <vt:lpwstr>Not applicable</vt:lpwstr>
  </property>
  <property fmtid="{D5CDD505-2E9C-101B-9397-08002B2CF9AE}" pid="11" name="Directorate">
    <vt:lpwstr>All</vt:lpwstr>
  </property>
</Properties>
</file>