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34" r:id="rId8"/>
    <p:sldId id="535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30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2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5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96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1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51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98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34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9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9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78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5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1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Sevenoaks </a:t>
            </a:r>
          </a:p>
        </p:txBody>
      </p:sp>
    </p:spTree>
    <p:extLst>
      <p:ext uri="{BB962C8B-B14F-4D97-AF65-F5344CB8AC3E}">
        <p14:creationId xmlns:p14="http://schemas.microsoft.com/office/powerpoint/2010/main" val="16960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51494" y="116632"/>
            <a:ext cx="7588858" cy="145769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Sevenoaks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75</a:t>
            </a: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Sevenoaks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620296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Sevenoaks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4"/>
            <a:ext cx="8229600" cy="1104320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</a:t>
            </a:r>
            <a:r>
              <a:rPr lang="en-GB" dirty="0" smtClean="0"/>
              <a:t>Sevenoaks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dirty="0"/>
              <a:t>Predicted take up of 15 Hours by three/four year olds  </a:t>
            </a:r>
          </a:p>
          <a:p>
            <a:pPr marL="0" indent="0">
              <a:buNone/>
            </a:pPr>
            <a:r>
              <a:rPr lang="en-GB" sz="3400" b="1" dirty="0" smtClean="0"/>
              <a:t>Autumn 2017 	</a:t>
            </a:r>
            <a:r>
              <a:rPr lang="en-GB" sz="3400" dirty="0" smtClean="0"/>
              <a:t>1500 </a:t>
            </a:r>
          </a:p>
          <a:p>
            <a:pPr marL="0" indent="0">
              <a:buNone/>
            </a:pPr>
            <a:r>
              <a:rPr lang="en-GB" sz="3400" b="1" dirty="0" smtClean="0"/>
              <a:t>Spring 2018 		</a:t>
            </a:r>
            <a:r>
              <a:rPr lang="en-GB" sz="3400" dirty="0" smtClean="0"/>
              <a:t>1,995 </a:t>
            </a:r>
          </a:p>
          <a:p>
            <a:pPr marL="0" indent="0">
              <a:buNone/>
            </a:pPr>
            <a:r>
              <a:rPr lang="en-GB" sz="3400" b="1" dirty="0" smtClean="0"/>
              <a:t>Summer 2018 	</a:t>
            </a:r>
            <a:r>
              <a:rPr lang="en-GB" sz="3400" dirty="0" smtClean="0"/>
              <a:t>2,374 </a:t>
            </a:r>
          </a:p>
          <a:p>
            <a:pPr marL="0" indent="0">
              <a:buNone/>
            </a:pPr>
            <a:endParaRPr lang="en-GB" sz="3400" dirty="0" smtClean="0"/>
          </a:p>
          <a:p>
            <a:pPr marL="0" indent="0">
              <a:buNone/>
            </a:pPr>
            <a:r>
              <a:rPr lang="en-GB" sz="3400" dirty="0" smtClean="0"/>
              <a:t>Estimated </a:t>
            </a:r>
            <a:r>
              <a:rPr lang="en-GB" sz="3400" dirty="0"/>
              <a:t>eligibility for 30 hours of Free Childcare </a:t>
            </a:r>
          </a:p>
          <a:p>
            <a:pPr marL="0" indent="0">
              <a:buNone/>
            </a:pPr>
            <a:r>
              <a:rPr lang="en-GB" sz="3400" b="1" dirty="0" smtClean="0"/>
              <a:t>Autumn </a:t>
            </a:r>
            <a:r>
              <a:rPr lang="en-GB" sz="3400" b="1" dirty="0"/>
              <a:t>2017 </a:t>
            </a:r>
            <a:r>
              <a:rPr lang="en-GB" sz="3400" b="1" dirty="0" smtClean="0"/>
              <a:t>	</a:t>
            </a:r>
            <a:r>
              <a:rPr lang="en-GB" sz="3400" dirty="0" smtClean="0"/>
              <a:t>923 children </a:t>
            </a:r>
          </a:p>
          <a:p>
            <a:pPr marL="0" indent="0">
              <a:buNone/>
            </a:pPr>
            <a:r>
              <a:rPr lang="en-GB" sz="3400" b="1" dirty="0" smtClean="0"/>
              <a:t>Spring </a:t>
            </a:r>
            <a:r>
              <a:rPr lang="en-GB" sz="3400" b="1" dirty="0"/>
              <a:t>2018 </a:t>
            </a:r>
            <a:r>
              <a:rPr lang="en-GB" sz="3400" b="1" dirty="0" smtClean="0"/>
              <a:t> 	</a:t>
            </a:r>
            <a:r>
              <a:rPr lang="en-GB" sz="3400" dirty="0" smtClean="0"/>
              <a:t>1,227 children </a:t>
            </a:r>
            <a:endParaRPr lang="en-GB" sz="3400" dirty="0"/>
          </a:p>
          <a:p>
            <a:pPr marL="0" indent="0">
              <a:buNone/>
            </a:pPr>
            <a:r>
              <a:rPr lang="en-GB" sz="3400" b="1" dirty="0" smtClean="0"/>
              <a:t>Summer </a:t>
            </a:r>
            <a:r>
              <a:rPr lang="en-GB" sz="3400" b="1" dirty="0"/>
              <a:t>2018 </a:t>
            </a:r>
            <a:r>
              <a:rPr lang="en-GB" sz="3400" b="1" dirty="0" smtClean="0"/>
              <a:t>	</a:t>
            </a:r>
            <a:r>
              <a:rPr lang="en-GB" sz="3400" dirty="0" smtClean="0"/>
              <a:t>1,460 children </a:t>
            </a:r>
          </a:p>
          <a:p>
            <a:endParaRPr lang="en-GB" sz="1900" dirty="0" smtClean="0"/>
          </a:p>
          <a:p>
            <a:endParaRPr lang="en-GB" sz="1900" dirty="0" smtClean="0"/>
          </a:p>
          <a:p>
            <a:pPr marL="0" indent="0">
              <a:buNone/>
            </a:pPr>
            <a:r>
              <a:rPr lang="en-GB" sz="2600" dirty="0" smtClean="0"/>
              <a:t>N.B. The demand/supply maps in this presentation </a:t>
            </a:r>
            <a:r>
              <a:rPr lang="en-GB" sz="2600" dirty="0"/>
              <a:t>s</a:t>
            </a:r>
            <a:r>
              <a:rPr lang="en-GB" sz="2600" dirty="0" smtClean="0"/>
              <a:t>hould </a:t>
            </a:r>
            <a:r>
              <a:rPr lang="en-GB" sz="2600" dirty="0"/>
              <a:t>only be used </a:t>
            </a:r>
            <a:r>
              <a:rPr lang="en-GB" sz="2600" dirty="0" smtClean="0"/>
              <a:t>as an indicator </a:t>
            </a:r>
            <a:r>
              <a:rPr lang="en-GB" sz="26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7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Sevenoaks–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8" cy="33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two areas which require a significant increase in capacity are:</a:t>
            </a:r>
          </a:p>
          <a:p>
            <a:r>
              <a:rPr lang="en-GB" dirty="0" smtClean="0"/>
              <a:t>Swanley &amp; Hextable</a:t>
            </a:r>
          </a:p>
          <a:p>
            <a:r>
              <a:rPr lang="en-GB" dirty="0" smtClean="0"/>
              <a:t>Sevenoaks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692695"/>
            <a:ext cx="7200801" cy="266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3468007"/>
            <a:ext cx="5760641" cy="257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36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Sevenoaks– Autumn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46768"/>
            <a:ext cx="8064896" cy="57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Sevenoaks – Spring 2018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46768"/>
            <a:ext cx="8091249" cy="572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Sevenoaks – Summer </a:t>
            </a:r>
            <a:r>
              <a:rPr lang="en-GB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02260"/>
            <a:ext cx="8136904" cy="57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51494" y="116632"/>
            <a:ext cx="7588858" cy="145769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Sevenoaks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75</a:t>
            </a: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0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494" y="116632"/>
            <a:ext cx="7588858" cy="145769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Sevenoaks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75</a:t>
            </a: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1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4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1632</TotalTime>
  <Words>315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Sevenoaks Key Facts and Figures</vt:lpstr>
      <vt:lpstr>30 Hours of Free Childcare The scale of the challenge in Sevenoaks</vt:lpstr>
      <vt:lpstr>Sevenoaks– Demand Model</vt:lpstr>
      <vt:lpstr>Sevenoaks– Autumn 2017</vt:lpstr>
      <vt:lpstr>Sevenoaks – Spring 2018</vt:lpstr>
      <vt:lpstr>Sevenoaks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114</cp:revision>
  <cp:lastPrinted>2017-03-02T16:24:24Z</cp:lastPrinted>
  <dcterms:created xsi:type="dcterms:W3CDTF">2017-02-21T14:21:15Z</dcterms:created>
  <dcterms:modified xsi:type="dcterms:W3CDTF">2017-03-30T08:44:05Z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