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501" r:id="rId6"/>
    <p:sldId id="502" r:id="rId7"/>
    <p:sldId id="503" r:id="rId8"/>
    <p:sldId id="472" r:id="rId9"/>
    <p:sldId id="504" r:id="rId10"/>
    <p:sldId id="464" r:id="rId11"/>
    <p:sldId id="257" r:id="rId12"/>
    <p:sldId id="494" r:id="rId13"/>
    <p:sldId id="496" r:id="rId14"/>
    <p:sldId id="495" r:id="rId15"/>
    <p:sldId id="499" r:id="rId16"/>
    <p:sldId id="500" r:id="rId17"/>
    <p:sldId id="497" r:id="rId18"/>
    <p:sldId id="498" r:id="rId19"/>
    <p:sldId id="505" r:id="rId20"/>
    <p:sldId id="465" r:id="rId21"/>
    <p:sldId id="466" r:id="rId22"/>
    <p:sldId id="467" r:id="rId23"/>
    <p:sldId id="480" r:id="rId24"/>
    <p:sldId id="481" r:id="rId25"/>
    <p:sldId id="482" r:id="rId26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72" d="100"/>
          <a:sy n="72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AE120-7734-4387-95F5-BBB78D28447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D3AC7-C2A6-4CF0-8D95-4270AC24D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5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4EEDCF24-13EC-4437-8F24-82A21ACF334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662"/>
            <a:ext cx="5447666" cy="4473654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2E8BADD-553A-41AE-9AE3-C012E455B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0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8BADD-553A-41AE-9AE3-C012E455B46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82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8BADD-553A-41AE-9AE3-C012E455B46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53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8BADD-553A-41AE-9AE3-C012E455B46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651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8BADD-553A-41AE-9AE3-C012E455B46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8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6972883E-BCB1-4071-824E-5D09132A481C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E59AB958-23BC-4CFF-83A4-D5F6B6702EFA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E2C47216-3B6E-4CCF-B3A7-078A50332E07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3B218D68-DE0C-43AA-9B5B-6C80965E430D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133B7B3B-7788-455D-B550-2C94A9E91868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D478BC5F-F3FA-4509-994D-207E7FB039D9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B1184EF4-368D-41D5-990D-C7DDA5E131F4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567E4B31-86DE-4F37-BFC3-19DC86CE7EB0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82198F7-3063-4EC0-910E-AA5558D19E70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A245AD5-DAED-47C9-B121-00FD7C66935F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BE4B70B5-DC2C-4A47-9E40-A5F945B45C31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16216" y="6381328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578AC-C99B-4C88-9D85-11337D61C434}" type="datetime1">
              <a:rPr lang="en-US" smtClean="0"/>
              <a:t>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High Needs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 fontScale="85000" lnSpcReduction="10000"/>
          </a:bodyPr>
          <a:lstStyle/>
          <a:p>
            <a:endParaRPr lang="en-GB" dirty="0"/>
          </a:p>
          <a:p>
            <a:r>
              <a:rPr lang="en-GB" sz="2700" dirty="0"/>
              <a:t>Karen Stone, Interim Finance Business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High Needs Funding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C5C64C-F92F-4943-B5CB-F6413BDE69E8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122811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1800" dirty="0"/>
              <a:t>Current Formula Allocations:</a:t>
            </a:r>
          </a:p>
          <a:p>
            <a:r>
              <a:rPr lang="en-GB" altLang="en-US" sz="1800" dirty="0"/>
              <a:t>a High Needs national funding formula</a:t>
            </a:r>
          </a:p>
          <a:p>
            <a:r>
              <a:rPr lang="en-GB" altLang="en-US" sz="1800" dirty="0"/>
              <a:t>Uses a basket of indices; pupil population, disability living allowance, children in bad health, low prior attainment, free school meals and deprivation (IDACI). </a:t>
            </a:r>
          </a:p>
          <a:p>
            <a:r>
              <a:rPr lang="en-GB" altLang="en-US" sz="1800" dirty="0"/>
              <a:t>Not beneficial for Kent – formula provides a lower level of funding</a:t>
            </a:r>
          </a:p>
          <a:p>
            <a:r>
              <a:rPr lang="en-GB" altLang="en-US" sz="1800" dirty="0"/>
              <a:t>Historic spending factor - tops the funding to better reflect historic levels of spend. </a:t>
            </a:r>
          </a:p>
          <a:p>
            <a:r>
              <a:rPr lang="en-GB" altLang="en-US" sz="1800" dirty="0"/>
              <a:t>Floor Authority – minimum increases each year </a:t>
            </a:r>
          </a:p>
          <a:p>
            <a:r>
              <a:rPr lang="en-GB" altLang="en-US" sz="1800" dirty="0"/>
              <a:t>The funding floor = minimum funding guarantee applied to schools</a:t>
            </a:r>
          </a:p>
          <a:p>
            <a:pPr marL="0" indent="0">
              <a:buNone/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en-GB" sz="1800" dirty="0"/>
              <a:t>Kent’s ranking national:  </a:t>
            </a:r>
          </a:p>
          <a:p>
            <a:pPr>
              <a:defRPr/>
            </a:pPr>
            <a:r>
              <a:rPr lang="en-GB" sz="1800" dirty="0"/>
              <a:t>Schools block:  31th lowest funded authority, </a:t>
            </a:r>
          </a:p>
          <a:p>
            <a:pPr>
              <a:defRPr/>
            </a:pPr>
            <a:r>
              <a:rPr lang="en-GB" sz="1800" dirty="0"/>
              <a:t>Kent HN block: 106th (or 43</a:t>
            </a:r>
            <a:r>
              <a:rPr lang="en-GB" sz="1800" baseline="30000" dirty="0"/>
              <a:t>rd</a:t>
            </a:r>
            <a:r>
              <a:rPr lang="en-GB" sz="1800" dirty="0"/>
              <a:t> highest) based on pupil numbers or 38</a:t>
            </a:r>
            <a:r>
              <a:rPr lang="en-GB" sz="1800" baseline="30000" dirty="0"/>
              <a:t>th</a:t>
            </a:r>
            <a:r>
              <a:rPr lang="en-GB" sz="1800" dirty="0"/>
              <a:t> lowest funded based on total no of EHCPs</a:t>
            </a:r>
          </a:p>
          <a:p>
            <a:pPr marL="0" indent="0">
              <a:buNone/>
              <a:defRPr/>
            </a:pPr>
            <a:endParaRPr lang="en-GB" sz="1800" dirty="0"/>
          </a:p>
          <a:p>
            <a:pPr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3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5" y="24686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A Summary of Actions Being Taken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C5C64C-F92F-4943-B5CB-F6413BDE69E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2771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841CA43-AE97-42E4-AF9F-1BE6524C3BB1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122811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1800" dirty="0"/>
          </a:p>
          <a:p>
            <a:pPr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79D22DC-516D-4890-AEE4-925921BCA86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224915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1800" dirty="0"/>
          </a:p>
          <a:p>
            <a:pPr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9F9C2474-F09B-4013-AFE3-0E53A6271AEF}"/>
              </a:ext>
            </a:extLst>
          </p:cNvPr>
          <p:cNvSpPr txBox="1">
            <a:spLocks noChangeArrowheads="1"/>
          </p:cNvSpPr>
          <p:nvPr/>
        </p:nvSpPr>
        <p:spPr>
          <a:xfrm>
            <a:off x="624844" y="1061818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Has to be looked at in conjunction with Written Statement of Action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Inclusion Fund Actions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The council has invested in SEN commissioning support: </a:t>
            </a:r>
          </a:p>
          <a:p>
            <a:pPr marL="0" indent="0">
              <a:buNone/>
            </a:pPr>
            <a:r>
              <a:rPr lang="en-GB" sz="1800" dirty="0"/>
              <a:t>	- to advise on the overall commissioning approach to SEN across the 	County </a:t>
            </a:r>
          </a:p>
          <a:p>
            <a:pPr marL="0" indent="0">
              <a:buNone/>
            </a:pPr>
            <a:r>
              <a:rPr lang="en-GB" sz="1800" dirty="0"/>
              <a:t>	- Review of key SEN contracts and commissioning arrangements, 	including Specialist Teaching and Learning Service (STLS), 	independent and non-maintained, home tuition and therapy services. </a:t>
            </a:r>
          </a:p>
          <a:p>
            <a:pPr marL="0" indent="0">
              <a:buNone/>
            </a:pPr>
            <a:r>
              <a:rPr lang="en-GB" sz="1800" dirty="0"/>
              <a:t>	- review of Post 16 provision is also being undertaken.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Completion of a high needs funding review: Special, SRPs, Mainstream. Ensure funds are focused on the most cost effective way and provide improved outcomes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Invest in additional specialist provisions including increasing the number of special school places to reduce the reliance on external placements</a:t>
            </a:r>
          </a:p>
          <a:p>
            <a:pPr marL="0" indent="0">
              <a:buNone/>
            </a:pPr>
            <a:endParaRPr lang="en-GB" sz="1800" dirty="0"/>
          </a:p>
          <a:p>
            <a:pPr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0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5" y="24686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A Summary of Actions Being Taken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C5C64C-F92F-4943-B5CB-F6413BDE69E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2771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841CA43-AE97-42E4-AF9F-1BE6524C3BB1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122811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1800" dirty="0"/>
          </a:p>
          <a:p>
            <a:pPr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79D22DC-516D-4890-AEE4-925921BCA86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224915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1800" dirty="0"/>
          </a:p>
          <a:p>
            <a:pPr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9F9C2474-F09B-4013-AFE3-0E53A6271AEF}"/>
              </a:ext>
            </a:extLst>
          </p:cNvPr>
          <p:cNvSpPr txBox="1">
            <a:spLocks noChangeArrowheads="1"/>
          </p:cNvSpPr>
          <p:nvPr/>
        </p:nvSpPr>
        <p:spPr>
          <a:xfrm>
            <a:off x="624844" y="1277144"/>
            <a:ext cx="8229600" cy="4897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Centred around supporting more children in mainstream schools</a:t>
            </a:r>
          </a:p>
          <a:p>
            <a:r>
              <a:rPr lang="en-GB" sz="1800" dirty="0"/>
              <a:t>KCP 2021-25: Aim to reduce percentage of children with an EHCP attending specialist provision by 5%</a:t>
            </a:r>
          </a:p>
          <a:p>
            <a:endParaRPr lang="en-GB" sz="1800" dirty="0"/>
          </a:p>
          <a:p>
            <a:endParaRPr lang="en-GB" sz="1800" dirty="0"/>
          </a:p>
          <a:p>
            <a:pPr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3F681B-A291-40E1-B0BB-EFC4D0689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45613"/>
              </p:ext>
            </p:extLst>
          </p:nvPr>
        </p:nvGraphicFramePr>
        <p:xfrm>
          <a:off x="2110664" y="2168867"/>
          <a:ext cx="4902201" cy="3855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3077">
                  <a:extLst>
                    <a:ext uri="{9D8B030D-6E8A-4147-A177-3AD203B41FA5}">
                      <a16:colId xmlns:a16="http://schemas.microsoft.com/office/drawing/2014/main" val="4232849780"/>
                    </a:ext>
                  </a:extLst>
                </a:gridCol>
                <a:gridCol w="647281">
                  <a:extLst>
                    <a:ext uri="{9D8B030D-6E8A-4147-A177-3AD203B41FA5}">
                      <a16:colId xmlns:a16="http://schemas.microsoft.com/office/drawing/2014/main" val="1364569967"/>
                    </a:ext>
                  </a:extLst>
                </a:gridCol>
                <a:gridCol w="647281">
                  <a:extLst>
                    <a:ext uri="{9D8B030D-6E8A-4147-A177-3AD203B41FA5}">
                      <a16:colId xmlns:a16="http://schemas.microsoft.com/office/drawing/2014/main" val="2347407251"/>
                    </a:ext>
                  </a:extLst>
                </a:gridCol>
                <a:gridCol w="647281">
                  <a:extLst>
                    <a:ext uri="{9D8B030D-6E8A-4147-A177-3AD203B41FA5}">
                      <a16:colId xmlns:a16="http://schemas.microsoft.com/office/drawing/2014/main" val="756982916"/>
                    </a:ext>
                  </a:extLst>
                </a:gridCol>
                <a:gridCol w="647281">
                  <a:extLst>
                    <a:ext uri="{9D8B030D-6E8A-4147-A177-3AD203B41FA5}">
                      <a16:colId xmlns:a16="http://schemas.microsoft.com/office/drawing/2014/main" val="217968998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2017-18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2018-19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2019-20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2020-21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2686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£'000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£'000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£'000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£'000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1311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7927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Special Schools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19.2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18.8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19.1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19.3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85979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8863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Resource Provision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14.0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13.6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14.0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14.2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7198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2310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Mainstream Schools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9.4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7.7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8.1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8.8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6580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45138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Independent and Non-Maintained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40.6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44.9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43.9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46.5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94966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ISP Post 16 Colleges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74.3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73.2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66.0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71.9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3985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Sub Total - Independent provision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43.6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47.2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45.4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47.8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6502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70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OLA Maintained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34.4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      34.7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29.7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33.2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585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255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 Colleges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10.8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11.1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11.3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11.9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750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9580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SPI ILP &amp; OLA FE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6.9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13.2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7.8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9.6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6857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54336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TOTALS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17.4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17.7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17.3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18.1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3603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30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Scenario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0075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/>
              <a:t>Future uncertainties mean a range of scenarios need to be modelled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/>
              <a:t>Further modelling is being developed</a:t>
            </a:r>
          </a:p>
          <a:p>
            <a:endParaRPr lang="en-GB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38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13" y="74625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Scenario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C5C64C-F92F-4943-B5CB-F6413BDE69E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2771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36441E-6EDB-43FF-850D-1CE63DC22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65" y="1107871"/>
            <a:ext cx="8635235" cy="40424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843A75-8EF7-4CC6-8C8E-347A91252F41}"/>
              </a:ext>
            </a:extLst>
          </p:cNvPr>
          <p:cNvSpPr txBox="1"/>
          <p:nvPr/>
        </p:nvSpPr>
        <p:spPr>
          <a:xfrm>
            <a:off x="783867" y="5294310"/>
            <a:ext cx="78709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Assumptions: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EHCPs continue to rise in line with national average throughout the period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Funding continues to increase by 8% per year.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General Inflation set at 1%.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Up to 5% of those in specialist provision are avoided and supported in mainstream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There will continue to be an ongoing shortfall in funding of around £10m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3A73C5-3A56-4124-8C59-99798556B4E3}"/>
              </a:ext>
            </a:extLst>
          </p:cNvPr>
          <p:cNvSpPr/>
          <p:nvPr/>
        </p:nvSpPr>
        <p:spPr>
          <a:xfrm>
            <a:off x="7524328" y="4246386"/>
            <a:ext cx="1365289" cy="1047924"/>
          </a:xfrm>
          <a:prstGeom prst="rect">
            <a:avLst/>
          </a:prstGeom>
          <a:solidFill>
            <a:srgbClr val="4F81BD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10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13" y="74625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Scenario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C5C64C-F92F-4943-B5CB-F6413BDE69E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2771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A45A28-34FF-4D87-8AB8-57D4C71A7383}"/>
              </a:ext>
            </a:extLst>
          </p:cNvPr>
          <p:cNvSpPr txBox="1"/>
          <p:nvPr/>
        </p:nvSpPr>
        <p:spPr>
          <a:xfrm>
            <a:off x="457200" y="4891046"/>
            <a:ext cx="78709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Assumptions: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EHCPs for under 19s start to rise in line with estimated population growth after January 2022 – there is no evidence this will happen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Funding continues to increase by 8% per year.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General Inflation set at 1%.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Up to 5% of who would have previously been supported in specialist provision are avoided and supported in mainstream by Jan 24 (1% less Jan 22, 2.5% less Jan 23, 2.5% less Jan 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Can achieve breakeven by 2023-24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9B2E59-1C2E-4556-8FBC-DA1159FC4E77}"/>
              </a:ext>
            </a:extLst>
          </p:cNvPr>
          <p:cNvSpPr/>
          <p:nvPr/>
        </p:nvSpPr>
        <p:spPr>
          <a:xfrm>
            <a:off x="7577173" y="4045968"/>
            <a:ext cx="1329671" cy="811716"/>
          </a:xfrm>
          <a:prstGeom prst="rect">
            <a:avLst/>
          </a:prstGeom>
          <a:solidFill>
            <a:srgbClr val="4F81BD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DC24DB-238B-43E0-9382-6E214C102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86" y="1005705"/>
            <a:ext cx="8414585" cy="373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38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Benchmarking Summary: December 2020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 fontScale="85000" lnSpcReduction="10000"/>
          </a:bodyPr>
          <a:lstStyle/>
          <a:p>
            <a:endParaRPr lang="en-GB" dirty="0"/>
          </a:p>
          <a:p>
            <a:r>
              <a:rPr lang="en-GB" sz="2700" dirty="0"/>
              <a:t>Karen Stone, Interim Finance Business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497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dirty="0"/>
              <a:t>Benchmarking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121289"/>
            <a:ext cx="82296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D85615-C0A2-4E82-B375-F6B777C5B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28" y="1121289"/>
            <a:ext cx="7596336" cy="4971424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935FA66B-1833-4890-B087-210FCC71A549}"/>
              </a:ext>
            </a:extLst>
          </p:cNvPr>
          <p:cNvSpPr/>
          <p:nvPr/>
        </p:nvSpPr>
        <p:spPr>
          <a:xfrm rot="18008762">
            <a:off x="2771800" y="1556792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776324-2049-471A-8889-A257C23AB4BD}"/>
              </a:ext>
            </a:extLst>
          </p:cNvPr>
          <p:cNvSpPr txBox="1"/>
          <p:nvPr/>
        </p:nvSpPr>
        <p:spPr>
          <a:xfrm>
            <a:off x="1619672" y="233195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All EHCPs up to the age of 25 compared to 0-18 population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48C007-F5AE-4648-BD13-1EBEE2AB7B19}"/>
              </a:ext>
            </a:extLst>
          </p:cNvPr>
          <p:cNvSpPr txBox="1"/>
          <p:nvPr/>
        </p:nvSpPr>
        <p:spPr>
          <a:xfrm>
            <a:off x="914400" y="6356350"/>
            <a:ext cx="270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Benchmarking used by DFE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6F03D1-9EF6-4297-A51A-818D5CB94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950" y="4365104"/>
            <a:ext cx="601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30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dirty="0"/>
              <a:t>Benchmarking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121289"/>
            <a:ext cx="82296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0A22DD-5730-4627-A61F-FEA62D122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13" y="1091800"/>
            <a:ext cx="7701974" cy="5040559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A7B6034A-10EA-4F4E-9129-5CC119C738E6}"/>
              </a:ext>
            </a:extLst>
          </p:cNvPr>
          <p:cNvSpPr/>
          <p:nvPr/>
        </p:nvSpPr>
        <p:spPr>
          <a:xfrm rot="18008762">
            <a:off x="2771800" y="1556792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5B0D60-2430-44E9-A518-CBC3588CC124}"/>
              </a:ext>
            </a:extLst>
          </p:cNvPr>
          <p:cNvSpPr txBox="1"/>
          <p:nvPr/>
        </p:nvSpPr>
        <p:spPr>
          <a:xfrm>
            <a:off x="1619672" y="233195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Excluding 20-25 age group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A16900-01DA-4044-879E-0D502F3FB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425" y="4185495"/>
            <a:ext cx="601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0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dirty="0"/>
              <a:t>Benchmarking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121289"/>
            <a:ext cx="82296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13C4BE-C3D3-4582-9BBA-FAD9D23A2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97" y="1070623"/>
            <a:ext cx="7856806" cy="51418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5C7DC2-5AF6-4206-9F70-8515CFDD94FD}"/>
              </a:ext>
            </a:extLst>
          </p:cNvPr>
          <p:cNvSpPr txBox="1"/>
          <p:nvPr/>
        </p:nvSpPr>
        <p:spPr>
          <a:xfrm>
            <a:off x="457200" y="6356350"/>
            <a:ext cx="368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Based on January 2020 national data</a:t>
            </a:r>
          </a:p>
        </p:txBody>
      </p:sp>
    </p:spTree>
    <p:extLst>
      <p:ext uri="{BB962C8B-B14F-4D97-AF65-F5344CB8AC3E}">
        <p14:creationId xmlns:p14="http://schemas.microsoft.com/office/powerpoint/2010/main" val="212148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B10EA-5113-477F-A878-F5D0FB5E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Update: Total Cost of High Need Placements &amp; Top Up Funding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353D790-A64F-491A-93C9-19B5F3671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577915"/>
              </p:ext>
            </p:extLst>
          </p:nvPr>
        </p:nvGraphicFramePr>
        <p:xfrm>
          <a:off x="318356" y="1628800"/>
          <a:ext cx="8507288" cy="397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4004">
                  <a:extLst>
                    <a:ext uri="{9D8B030D-6E8A-4147-A177-3AD203B41FA5}">
                      <a16:colId xmlns:a16="http://schemas.microsoft.com/office/drawing/2014/main" val="1018953623"/>
                    </a:ext>
                  </a:extLst>
                </a:gridCol>
                <a:gridCol w="568267">
                  <a:extLst>
                    <a:ext uri="{9D8B030D-6E8A-4147-A177-3AD203B41FA5}">
                      <a16:colId xmlns:a16="http://schemas.microsoft.com/office/drawing/2014/main" val="172670060"/>
                    </a:ext>
                  </a:extLst>
                </a:gridCol>
                <a:gridCol w="568267">
                  <a:extLst>
                    <a:ext uri="{9D8B030D-6E8A-4147-A177-3AD203B41FA5}">
                      <a16:colId xmlns:a16="http://schemas.microsoft.com/office/drawing/2014/main" val="1138839442"/>
                    </a:ext>
                  </a:extLst>
                </a:gridCol>
                <a:gridCol w="568267">
                  <a:extLst>
                    <a:ext uri="{9D8B030D-6E8A-4147-A177-3AD203B41FA5}">
                      <a16:colId xmlns:a16="http://schemas.microsoft.com/office/drawing/2014/main" val="1301964615"/>
                    </a:ext>
                  </a:extLst>
                </a:gridCol>
                <a:gridCol w="568267">
                  <a:extLst>
                    <a:ext uri="{9D8B030D-6E8A-4147-A177-3AD203B41FA5}">
                      <a16:colId xmlns:a16="http://schemas.microsoft.com/office/drawing/2014/main" val="3169185390"/>
                    </a:ext>
                  </a:extLst>
                </a:gridCol>
                <a:gridCol w="568267">
                  <a:extLst>
                    <a:ext uri="{9D8B030D-6E8A-4147-A177-3AD203B41FA5}">
                      <a16:colId xmlns:a16="http://schemas.microsoft.com/office/drawing/2014/main" val="273693650"/>
                    </a:ext>
                  </a:extLst>
                </a:gridCol>
                <a:gridCol w="601694">
                  <a:extLst>
                    <a:ext uri="{9D8B030D-6E8A-4147-A177-3AD203B41FA5}">
                      <a16:colId xmlns:a16="http://schemas.microsoft.com/office/drawing/2014/main" val="943667093"/>
                    </a:ext>
                  </a:extLst>
                </a:gridCol>
                <a:gridCol w="593337">
                  <a:extLst>
                    <a:ext uri="{9D8B030D-6E8A-4147-A177-3AD203B41FA5}">
                      <a16:colId xmlns:a16="http://schemas.microsoft.com/office/drawing/2014/main" val="3945943010"/>
                    </a:ext>
                  </a:extLst>
                </a:gridCol>
                <a:gridCol w="593337">
                  <a:extLst>
                    <a:ext uri="{9D8B030D-6E8A-4147-A177-3AD203B41FA5}">
                      <a16:colId xmlns:a16="http://schemas.microsoft.com/office/drawing/2014/main" val="1811067181"/>
                    </a:ext>
                  </a:extLst>
                </a:gridCol>
                <a:gridCol w="635122">
                  <a:extLst>
                    <a:ext uri="{9D8B030D-6E8A-4147-A177-3AD203B41FA5}">
                      <a16:colId xmlns:a16="http://schemas.microsoft.com/office/drawing/2014/main" val="1299080178"/>
                    </a:ext>
                  </a:extLst>
                </a:gridCol>
                <a:gridCol w="635122">
                  <a:extLst>
                    <a:ext uri="{9D8B030D-6E8A-4147-A177-3AD203B41FA5}">
                      <a16:colId xmlns:a16="http://schemas.microsoft.com/office/drawing/2014/main" val="3104384337"/>
                    </a:ext>
                  </a:extLst>
                </a:gridCol>
                <a:gridCol w="593337">
                  <a:extLst>
                    <a:ext uri="{9D8B030D-6E8A-4147-A177-3AD203B41FA5}">
                      <a16:colId xmlns:a16="http://schemas.microsoft.com/office/drawing/2014/main" val="2119066122"/>
                    </a:ext>
                  </a:extLst>
                </a:gridCol>
              </a:tblGrid>
              <a:tr h="17909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Cost of High Needs - By Institution Type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2050140991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3698356844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2013-14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2014-15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2015-16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2016-17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2017-18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2018-19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2019-20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2020-21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Movement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2021-22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418157470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Actual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Actual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Actual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Actual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Actual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Actual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Actual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Forecast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2019-20 to 2020-21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Forecast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2104525225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£'000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4113343510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3077084748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Special Schools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67,048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68,543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68,118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70,460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74,108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79,022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87,083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94,858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7,776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8.93%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98,738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25189412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105051503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Resource Provision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13,118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14,919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15,274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16,009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12,443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13,438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15,033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16,582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1,549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10.31%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18,238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3137068635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894160349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Mainstream Schools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8,755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8,899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14,398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23,797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22,084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17,571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22,975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29,200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6,225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27.10%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38,536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2509021147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2285204148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Independent and Non-Maintained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17,581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19,840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22,588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24,384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29,461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35,717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39,773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51,500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11,727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29.49%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55,000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1820439814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ISP Post 16 Colleges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6,000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5,359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4,281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4,561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5,225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5,270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4,358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4,100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-258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-5.91%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4,100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2503831533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Sub Total - Independent provision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23,581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25,199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26,869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28,945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34,686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40,988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44,130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55,600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11,470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25.99%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59,100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4010957413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3592930647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OLA Maintained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2,295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2,531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2,661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3,160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4,165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5,275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5,591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6,800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1,209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21.63%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6,500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2796077280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3985760114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FE Colleges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4,229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4,980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6,867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8,081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8,724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8,944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9,116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9,742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626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6.87%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4,286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4192356241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1257750543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SPI ILP &amp; OLA FE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366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1,728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2,227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2,541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3,348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807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31.77%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4,000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846010969"/>
                  </a:ext>
                </a:extLst>
              </a:tr>
              <a:tr h="172277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2389308643"/>
                  </a:ext>
                </a:extLst>
              </a:tr>
              <a:tr h="179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TOTALS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119,026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125,071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134,186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150,817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157,938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167,465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186,467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216,130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29,663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15.91%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229,398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9" marR="8089" marT="8089" marB="0" anchor="b"/>
                </a:tc>
                <a:extLst>
                  <a:ext uri="{0D108BD9-81ED-4DB2-BD59-A6C34878D82A}">
                    <a16:rowId xmlns:a16="http://schemas.microsoft.com/office/drawing/2014/main" val="7418452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B1075-2033-4C0A-A3F8-4BC9CD8F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57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794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dirty="0"/>
              <a:t>Benchmarking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06B74C9-1984-4309-B629-64A9E2680539}" type="slidenum">
              <a:rPr lang="en-GB" smtClean="0"/>
              <a:pPr>
                <a:spcAft>
                  <a:spcPts val="600"/>
                </a:spcAft>
              </a:pPr>
              <a:t>20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A66474-85E9-4A6C-8B5E-6B9A6F060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96752"/>
            <a:ext cx="7458670" cy="4176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F3782-80A5-4A96-9119-E862BEA01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035" y="5429143"/>
            <a:ext cx="601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26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794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dirty="0"/>
              <a:t>Benchmarking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06B74C9-1984-4309-B629-64A9E2680539}" type="slidenum">
              <a:rPr lang="en-GB" smtClean="0"/>
              <a:pPr>
                <a:spcAft>
                  <a:spcPts val="600"/>
                </a:spcAft>
              </a:pPr>
              <a:t>21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B320B2-96AB-4C2A-9CAD-B57339570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1196752"/>
            <a:ext cx="7715200" cy="42323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EE5748-DB21-4564-A6EB-984E1E003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301" y="5435644"/>
            <a:ext cx="601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16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794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dirty="0"/>
              <a:t>Benchmarking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06B74C9-1984-4309-B629-64A9E2680539}" type="slidenum">
              <a:rPr lang="en-GB" smtClean="0"/>
              <a:pPr>
                <a:spcAft>
                  <a:spcPts val="600"/>
                </a:spcAft>
              </a:pPr>
              <a:t>22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91FB52-AEB1-40FE-8735-BCBCC7035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19" y="1258199"/>
            <a:ext cx="3960440" cy="25867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D13020-636D-4E6A-8326-16695C05D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854" y="1258198"/>
            <a:ext cx="3960440" cy="25867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8492C3-8B32-4192-B4D6-76208661DA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" y="3953780"/>
            <a:ext cx="6019800" cy="9715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D73A080-BC38-475C-B1B4-71C826AFCB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4698" y="5034184"/>
            <a:ext cx="601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6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B10EA-5113-477F-A878-F5D0FB5E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Update: Total Number of High Need Placements &amp; Top Up Funding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B1075-2033-4C0A-A3F8-4BC9CD8F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C852C94-9FBB-4A8B-95AB-A71674C202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904898"/>
              </p:ext>
            </p:extLst>
          </p:nvPr>
        </p:nvGraphicFramePr>
        <p:xfrm>
          <a:off x="251520" y="1484784"/>
          <a:ext cx="8435279" cy="459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2655">
                  <a:extLst>
                    <a:ext uri="{9D8B030D-6E8A-4147-A177-3AD203B41FA5}">
                      <a16:colId xmlns:a16="http://schemas.microsoft.com/office/drawing/2014/main" val="4206696556"/>
                    </a:ext>
                  </a:extLst>
                </a:gridCol>
                <a:gridCol w="651817">
                  <a:extLst>
                    <a:ext uri="{9D8B030D-6E8A-4147-A177-3AD203B41FA5}">
                      <a16:colId xmlns:a16="http://schemas.microsoft.com/office/drawing/2014/main" val="1467310661"/>
                    </a:ext>
                  </a:extLst>
                </a:gridCol>
                <a:gridCol w="651817">
                  <a:extLst>
                    <a:ext uri="{9D8B030D-6E8A-4147-A177-3AD203B41FA5}">
                      <a16:colId xmlns:a16="http://schemas.microsoft.com/office/drawing/2014/main" val="4133196989"/>
                    </a:ext>
                  </a:extLst>
                </a:gridCol>
                <a:gridCol w="651817">
                  <a:extLst>
                    <a:ext uri="{9D8B030D-6E8A-4147-A177-3AD203B41FA5}">
                      <a16:colId xmlns:a16="http://schemas.microsoft.com/office/drawing/2014/main" val="493052059"/>
                    </a:ext>
                  </a:extLst>
                </a:gridCol>
                <a:gridCol w="651817">
                  <a:extLst>
                    <a:ext uri="{9D8B030D-6E8A-4147-A177-3AD203B41FA5}">
                      <a16:colId xmlns:a16="http://schemas.microsoft.com/office/drawing/2014/main" val="3321617144"/>
                    </a:ext>
                  </a:extLst>
                </a:gridCol>
                <a:gridCol w="651817">
                  <a:extLst>
                    <a:ext uri="{9D8B030D-6E8A-4147-A177-3AD203B41FA5}">
                      <a16:colId xmlns:a16="http://schemas.microsoft.com/office/drawing/2014/main" val="1787318056"/>
                    </a:ext>
                  </a:extLst>
                </a:gridCol>
                <a:gridCol w="651817">
                  <a:extLst>
                    <a:ext uri="{9D8B030D-6E8A-4147-A177-3AD203B41FA5}">
                      <a16:colId xmlns:a16="http://schemas.microsoft.com/office/drawing/2014/main" val="3090234804"/>
                    </a:ext>
                  </a:extLst>
                </a:gridCol>
                <a:gridCol w="680574">
                  <a:extLst>
                    <a:ext uri="{9D8B030D-6E8A-4147-A177-3AD203B41FA5}">
                      <a16:colId xmlns:a16="http://schemas.microsoft.com/office/drawing/2014/main" val="3728822697"/>
                    </a:ext>
                  </a:extLst>
                </a:gridCol>
                <a:gridCol w="680574">
                  <a:extLst>
                    <a:ext uri="{9D8B030D-6E8A-4147-A177-3AD203B41FA5}">
                      <a16:colId xmlns:a16="http://schemas.microsoft.com/office/drawing/2014/main" val="3375689785"/>
                    </a:ext>
                  </a:extLst>
                </a:gridCol>
                <a:gridCol w="680574">
                  <a:extLst>
                    <a:ext uri="{9D8B030D-6E8A-4147-A177-3AD203B41FA5}">
                      <a16:colId xmlns:a16="http://schemas.microsoft.com/office/drawing/2014/main" val="3640077705"/>
                    </a:ext>
                  </a:extLst>
                </a:gridCol>
              </a:tblGrid>
              <a:tr h="2039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High Needs Numbers  - By Institution Type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2587405003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3756602536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44942740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2013-14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2014-15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2015-16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2016-17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2017-18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2018-19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2019-20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2020-21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2021-22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2179505314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Actual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Actual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Actual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Actual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Actual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Actual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Actual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Forecast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Forecast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827457576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3300985550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Special Schools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3,272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3,349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3,572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3,649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3,854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4,197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4,563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4,914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5,115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3019149513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4168610645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Resource Provision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804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810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874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884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890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985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1,077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1,169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1,286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3669557537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1170521457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Mainstream Schools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802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860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1,475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2,222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2,341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2,293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2,845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3,333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4,399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499369662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3758877551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Independent and Non-Maintained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458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491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521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562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726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796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907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1,107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1,182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3488616236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ISP Post 16 Colleges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87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71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64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61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70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72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 66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 57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 57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334065677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Sub Total - Independent provision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545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562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585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623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796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868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973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1,164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1,239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2092813752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438809909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OLA Maintained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95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103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87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107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121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152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188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205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196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2682972182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444130149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 Colleges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467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570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636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805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805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805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816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359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4122929167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3034906480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SPI ILP &amp; OLA FE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 55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250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169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325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350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418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3612893143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1218157709"/>
                  </a:ext>
                </a:extLst>
              </a:tr>
              <a:tr h="2039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TOTALS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5,985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6,254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7,229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8,340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9,057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9,468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10,776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11,951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  13,012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66" marR="9366" marT="9366" marB="0" anchor="b"/>
                </a:tc>
                <a:extLst>
                  <a:ext uri="{0D108BD9-81ED-4DB2-BD59-A6C34878D82A}">
                    <a16:rowId xmlns:a16="http://schemas.microsoft.com/office/drawing/2014/main" val="121492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046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B10EA-5113-477F-A878-F5D0FB5E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Update: Average Cost of High Need Placements &amp; Top Up Funding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B1075-2033-4C0A-A3F8-4BC9CD8F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D881978-2E24-4AD5-914E-1AB2F1364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358312"/>
              </p:ext>
            </p:extLst>
          </p:nvPr>
        </p:nvGraphicFramePr>
        <p:xfrm>
          <a:off x="1907705" y="1628800"/>
          <a:ext cx="5115396" cy="4162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672">
                  <a:extLst>
                    <a:ext uri="{9D8B030D-6E8A-4147-A177-3AD203B41FA5}">
                      <a16:colId xmlns:a16="http://schemas.microsoft.com/office/drawing/2014/main" val="2422676393"/>
                    </a:ext>
                  </a:extLst>
                </a:gridCol>
                <a:gridCol w="675431">
                  <a:extLst>
                    <a:ext uri="{9D8B030D-6E8A-4147-A177-3AD203B41FA5}">
                      <a16:colId xmlns:a16="http://schemas.microsoft.com/office/drawing/2014/main" val="1815250323"/>
                    </a:ext>
                  </a:extLst>
                </a:gridCol>
                <a:gridCol w="675431">
                  <a:extLst>
                    <a:ext uri="{9D8B030D-6E8A-4147-A177-3AD203B41FA5}">
                      <a16:colId xmlns:a16="http://schemas.microsoft.com/office/drawing/2014/main" val="907194058"/>
                    </a:ext>
                  </a:extLst>
                </a:gridCol>
                <a:gridCol w="675431">
                  <a:extLst>
                    <a:ext uri="{9D8B030D-6E8A-4147-A177-3AD203B41FA5}">
                      <a16:colId xmlns:a16="http://schemas.microsoft.com/office/drawing/2014/main" val="134954049"/>
                    </a:ext>
                  </a:extLst>
                </a:gridCol>
                <a:gridCol w="675431">
                  <a:extLst>
                    <a:ext uri="{9D8B030D-6E8A-4147-A177-3AD203B41FA5}">
                      <a16:colId xmlns:a16="http://schemas.microsoft.com/office/drawing/2014/main" val="46949074"/>
                    </a:ext>
                  </a:extLst>
                </a:gridCol>
              </a:tblGrid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2017-18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2018-19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2019-20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2020-21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9150345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£'000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£'000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£'000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£'000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6889248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505442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Special Schools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19.2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18.8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19.1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19.3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0321133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6811851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Resource Provision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14.0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13.6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14.0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14.2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9998572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1405323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Mainstream Schools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9.4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7.7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8.1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8.8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9361019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2217896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Independent and Non-Maintained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40.6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44.9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43.9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46.5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9964062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ISP Post 16 Colleges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74.3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73.2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66.0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71.9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444077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Sub Total - Independent provision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      43.6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47.2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45.4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47.8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2473488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9572974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OLA Maintained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34.4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34.7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29.7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33.2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7048258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9185606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 Colleges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10.8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11.1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11.3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11.9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3156882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9034011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SPI ILP &amp; OLA FE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6.9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13.2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  7.8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9.6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1531433"/>
                  </a:ext>
                </a:extLst>
              </a:tr>
              <a:tr h="20770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4903641"/>
                  </a:ext>
                </a:extLst>
              </a:tr>
              <a:tr h="21592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TOTALS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17.4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17.7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      17.3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18.1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6278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91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DSG Reserve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1411029"/>
            <a:ext cx="8229600" cy="474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alt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alt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23DA210-0290-4264-AEBB-95DB770EB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431614"/>
              </p:ext>
            </p:extLst>
          </p:nvPr>
        </p:nvGraphicFramePr>
        <p:xfrm>
          <a:off x="611560" y="1411029"/>
          <a:ext cx="792088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309521358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948824625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422093542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1037487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2018-19</a:t>
                      </a:r>
                    </a:p>
                    <a:p>
                      <a:pPr algn="ctr"/>
                      <a:r>
                        <a:rPr lang="en-GB" dirty="0"/>
                        <a:t>£</a:t>
                      </a:r>
                      <a:r>
                        <a:rPr lang="en-GB" dirty="0" err="1"/>
                        <a:t>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2019-20</a:t>
                      </a:r>
                    </a:p>
                    <a:p>
                      <a:pPr algn="ctr"/>
                      <a:r>
                        <a:rPr lang="en-GB" dirty="0"/>
                        <a:t>£</a:t>
                      </a:r>
                      <a:r>
                        <a:rPr lang="en-GB" dirty="0" err="1"/>
                        <a:t>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2020-21</a:t>
                      </a:r>
                    </a:p>
                    <a:p>
                      <a:pPr algn="ctr"/>
                      <a:r>
                        <a:rPr lang="en-GB" dirty="0"/>
                        <a:t>£</a:t>
                      </a:r>
                      <a:r>
                        <a:rPr lang="en-GB" dirty="0" err="1"/>
                        <a:t>ms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197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High Needs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353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Schools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918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Early Years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437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Central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911365"/>
                  </a:ext>
                </a:extLst>
              </a:tr>
              <a:tr h="561395">
                <a:tc>
                  <a:txBody>
                    <a:bodyPr/>
                    <a:lstStyle/>
                    <a:p>
                      <a:r>
                        <a:rPr lang="en-GB" b="1" dirty="0"/>
                        <a:t>In-year Surplus (-) or Deficit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/>
                        <a:t>TTO Pay 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i="1" dirty="0"/>
                        <a:t>12.0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82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2017-18 B/</a:t>
                      </a:r>
                      <a:r>
                        <a:rPr lang="en-GB" dirty="0" err="1"/>
                        <a:t>fwd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51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69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Cumulative Deficit at year end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67.3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590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88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DSG Deficit Recovery Plan: December 2020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 fontScale="85000" lnSpcReduction="10000"/>
          </a:bodyPr>
          <a:lstStyle/>
          <a:p>
            <a:endParaRPr lang="en-GB" dirty="0"/>
          </a:p>
          <a:p>
            <a:r>
              <a:rPr lang="en-GB" sz="2700" dirty="0"/>
              <a:t>Karen Stone, Interim Finance Business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92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DFE &amp; MHCLG Guidance: DSG Deficits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1411029"/>
            <a:ext cx="8229600" cy="474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1600" dirty="0"/>
              <a:t>Legislation was changed so Councils must:</a:t>
            </a:r>
          </a:p>
          <a:p>
            <a:r>
              <a:rPr lang="en-GB" altLang="en-US" sz="1600" dirty="0"/>
              <a:t>Carry all DSG deficits forward to set against the schools budget in the next financial year; or future years (where that is not possible).</a:t>
            </a:r>
          </a:p>
          <a:p>
            <a:r>
              <a:rPr lang="en-GB" altLang="en-US" sz="1600" dirty="0"/>
              <a:t>Not use general funds to eliminate any part of the deficit, or top up its schools budget, without express consent of the Secretary of State</a:t>
            </a:r>
          </a:p>
          <a:p>
            <a:pPr marL="0" indent="0">
              <a:buNone/>
            </a:pPr>
            <a:endParaRPr lang="en-GB" altLang="en-US" sz="1600" dirty="0"/>
          </a:p>
          <a:p>
            <a:pPr marL="0" indent="0">
              <a:buNone/>
            </a:pPr>
            <a:r>
              <a:rPr lang="en-GB" altLang="en-US" sz="1600" dirty="0"/>
              <a:t>Where a council is facing cashflow problems as a result of holding the accumulative deficit within their overall reserves, the DFE will consider applications for forward funding future DSG allocations. </a:t>
            </a:r>
          </a:p>
          <a:p>
            <a:pPr marL="0" indent="0">
              <a:buNone/>
            </a:pPr>
            <a:endParaRPr lang="en-GB" altLang="en-US" sz="1600" dirty="0"/>
          </a:p>
          <a:p>
            <a:pPr marL="0" indent="0">
              <a:buNone/>
            </a:pPr>
            <a:r>
              <a:rPr lang="en-GB" altLang="en-US" sz="1600" dirty="0"/>
              <a:t>Further legislative change: Statutory Override</a:t>
            </a:r>
          </a:p>
          <a:p>
            <a:r>
              <a:rPr lang="en-GB" altLang="en-US" sz="1600" dirty="0"/>
              <a:t>Introduced following concerns raised by auditors</a:t>
            </a:r>
          </a:p>
          <a:p>
            <a:r>
              <a:rPr lang="en-GB" altLang="en-US" sz="1600" dirty="0"/>
              <a:t>Councils will move the DSG deficit into an unusable reserve however, the deficit will still remain within the councils overall finances. </a:t>
            </a:r>
          </a:p>
          <a:p>
            <a:r>
              <a:rPr lang="en-GB" altLang="en-US" sz="1600" dirty="0"/>
              <a:t>will apply for the next 3 financial years – covering 2020-21, 2021-22 and 2022-23. </a:t>
            </a:r>
          </a:p>
          <a:p>
            <a:pPr marL="0" indent="0">
              <a:buNone/>
            </a:pPr>
            <a:endParaRPr lang="en-GB" alt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alt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alt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79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DFE Guidance: DSG Deficit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1600" dirty="0"/>
              <a:t>The Council must:</a:t>
            </a:r>
          </a:p>
          <a:p>
            <a:pPr marL="285750" indent="-285750"/>
            <a:r>
              <a:rPr lang="en-GB" sz="1600" dirty="0"/>
              <a:t>Provide information as and requested by the department abouts its plans for managing its DSG account</a:t>
            </a:r>
          </a:p>
          <a:p>
            <a:pPr marL="285750" indent="-285750"/>
            <a:r>
              <a:rPr lang="en-GB" sz="1600" dirty="0"/>
              <a:t>provide information as and when requested by the department about pressures and potential savings</a:t>
            </a:r>
          </a:p>
          <a:p>
            <a:pPr marL="285750" indent="-285750"/>
            <a:r>
              <a:rPr lang="en-GB" sz="1600" dirty="0"/>
              <a:t>meet with officials of the department as and when requested to discuss the local authority plans and financial situation</a:t>
            </a:r>
          </a:p>
          <a:p>
            <a:pPr marL="285750" indent="-285750"/>
            <a:r>
              <a:rPr lang="en-GB" sz="1600" dirty="0"/>
              <a:t>keep the schools forum regularly updated about the local authority’s DSG account and future plans including HN pressures and savings</a:t>
            </a:r>
          </a:p>
          <a:p>
            <a:pPr marL="0" indent="0">
              <a:buNone/>
            </a:pPr>
            <a:endParaRPr lang="en-GB" sz="1600" dirty="0"/>
          </a:p>
          <a:p>
            <a:pPr marL="285750" indent="-285750"/>
            <a:r>
              <a:rPr lang="en-GB" sz="1600" dirty="0"/>
              <a:t>It is expected the plans should set out how to bringing the DSG spend back into balance</a:t>
            </a:r>
          </a:p>
          <a:p>
            <a:pPr marL="285750" indent="-285750"/>
            <a:r>
              <a:rPr lang="en-GB" sz="1600" dirty="0"/>
              <a:t>Where there is a substantial in-year overspend or cumulative DSG deficit balance at the end of the financial year, its management plan should look to bring the overall DSG account into balance within a </a:t>
            </a:r>
            <a:r>
              <a:rPr lang="en-GB" sz="1600" dirty="0">
                <a:highlight>
                  <a:srgbClr val="FFFF00"/>
                </a:highlight>
              </a:rPr>
              <a:t>timely period </a:t>
            </a:r>
            <a:r>
              <a:rPr lang="en-GB" sz="1600" dirty="0"/>
              <a:t>(where possible)</a:t>
            </a:r>
          </a:p>
          <a:p>
            <a:pPr marL="285750" indent="-285750"/>
            <a:r>
              <a:rPr lang="en-GB" sz="1600" dirty="0"/>
              <a:t>The plan needs to focus on bringing the in-year spending in line with in-year funding.</a:t>
            </a:r>
          </a:p>
          <a:p>
            <a:pPr marL="285750" indent="-285750"/>
            <a:r>
              <a:rPr lang="en-GB" sz="1600" dirty="0"/>
              <a:t>The department will need convincing an LA is unable to pay off its deficit over a period of time. </a:t>
            </a:r>
          </a:p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 Summary of Actions Being Taken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BBF3D9-3BB9-488B-935E-E32C0550F4E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800" dirty="0">
              <a:solidFill>
                <a:schemeClr val="accent2"/>
              </a:solidFill>
            </a:endParaRPr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C5C64C-F92F-4943-B5CB-F6413BDE69E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2771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Previous discussions at the Schools Funding Forum and within the Council (Scrutiny Committee July 2019) have referred the three-legged stool analogy as the solution to addressing the high needs deficit. The three-legged stool consists of;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 lobbying central government on two matters; increased funding in both the short and medium term, and structural changes to government policy to help reduce the demand.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transferring funding between the blocks within the DSG.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c) review of KCC policies and processes to deliver savings locally</a:t>
            </a:r>
            <a:endParaRPr lang="en-GB" altLang="en-US" sz="1800" dirty="0"/>
          </a:p>
          <a:p>
            <a:pPr marL="0" indent="0">
              <a:defRPr/>
            </a:pPr>
            <a:endParaRPr lang="en-GB" sz="2400" dirty="0">
              <a:solidFill>
                <a:schemeClr val="accent2"/>
              </a:solidFill>
            </a:endParaRPr>
          </a:p>
          <a:p>
            <a:pPr>
              <a:buFontTx/>
              <a:buChar char="-"/>
              <a:defRPr/>
            </a:pP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15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B95C9C663FF458B26C7EB1DE24B6A" ma:contentTypeVersion="308" ma:contentTypeDescription="Create a new document." ma:contentTypeScope="" ma:versionID="a51a6ae1b23b60c5f994fdd6963dd804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147c74f43b992672cb57bb61a03c17d5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Version" minOccurs="0"/>
                <xsd:element ref="ns1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0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9" ma:displayName="Subject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URL xmlns="http://schemas.microsoft.com/sharepoint/v3">
      <Url xsi:nil="true"/>
      <Description xsi:nil="true"/>
    </URL>
  </documentManagement>
</p:properties>
</file>

<file path=customXml/itemProps1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CD4727-F705-4CF3-ADC2-C50185BCB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7BE75F-9CB0-4911-974C-87294FF261E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/field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1743</Words>
  <Application>Microsoft Office PowerPoint</Application>
  <PresentationFormat>On-screen Show (4:3)</PresentationFormat>
  <Paragraphs>577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2007 PowerPoint template</vt:lpstr>
      <vt:lpstr>High Needs Update</vt:lpstr>
      <vt:lpstr>Update: Total Cost of High Need Placements &amp; Top Up Funding</vt:lpstr>
      <vt:lpstr>Update: Total Number of High Need Placements &amp; Top Up Funding</vt:lpstr>
      <vt:lpstr>Update: Average Cost of High Need Placements &amp; Top Up Funding</vt:lpstr>
      <vt:lpstr>DSG Reserve Position</vt:lpstr>
      <vt:lpstr>DSG Deficit Recovery Plan: December 2020 Information</vt:lpstr>
      <vt:lpstr>DFE &amp; MHCLG Guidance: DSG Deficits</vt:lpstr>
      <vt:lpstr>DFE Guidance: DSG Deficit Plans</vt:lpstr>
      <vt:lpstr>A Summary of Actions Being Taken</vt:lpstr>
      <vt:lpstr>High Needs Funding Formula</vt:lpstr>
      <vt:lpstr>A Summary of Actions Being Taken</vt:lpstr>
      <vt:lpstr>A Summary of Actions Being Taken</vt:lpstr>
      <vt:lpstr>Scenario Planning</vt:lpstr>
      <vt:lpstr>Scenario Planning</vt:lpstr>
      <vt:lpstr>Scenario Planning</vt:lpstr>
      <vt:lpstr>Benchmarking Summary: December 2020 Information</vt:lpstr>
      <vt:lpstr>Benchmarking Summary</vt:lpstr>
      <vt:lpstr>Benchmarking Summary</vt:lpstr>
      <vt:lpstr>Benchmarking Summary</vt:lpstr>
      <vt:lpstr>Benchmarking Summary</vt:lpstr>
      <vt:lpstr>Benchmarking Summary</vt:lpstr>
      <vt:lpstr>Benchmarking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SFF Agenda</dc:title>
  <dc:creator>Karen Stone - ST F</dc:creator>
  <cp:lastModifiedBy>Claire Walker - ST F</cp:lastModifiedBy>
  <cp:revision>36</cp:revision>
  <dcterms:created xsi:type="dcterms:W3CDTF">2020-12-04T05:53:34Z</dcterms:created>
  <dcterms:modified xsi:type="dcterms:W3CDTF">2021-02-12T09:32:59Z</dcterms:modified>
</cp:coreProperties>
</file>