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handoutMasterIdLst>
    <p:handoutMasterId r:id="rId55"/>
  </p:handoutMasterIdLst>
  <p:sldIdLst>
    <p:sldId id="256" r:id="rId2"/>
    <p:sldId id="257" r:id="rId3"/>
    <p:sldId id="301" r:id="rId4"/>
    <p:sldId id="310" r:id="rId5"/>
    <p:sldId id="258" r:id="rId6"/>
    <p:sldId id="260" r:id="rId7"/>
    <p:sldId id="261" r:id="rId8"/>
    <p:sldId id="265" r:id="rId9"/>
    <p:sldId id="262"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303" r:id="rId28"/>
    <p:sldId id="304" r:id="rId29"/>
    <p:sldId id="305" r:id="rId30"/>
    <p:sldId id="306" r:id="rId31"/>
    <p:sldId id="307" r:id="rId32"/>
    <p:sldId id="308"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2"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00AF"/>
    <a:srgbClr val="AF00AF"/>
    <a:srgbClr val="7800B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91" autoAdjust="0"/>
    <p:restoredTop sz="94660"/>
  </p:normalViewPr>
  <p:slideViewPr>
    <p:cSldViewPr snapToGrid="0" showGuides="1">
      <p:cViewPr varScale="1">
        <p:scale>
          <a:sx n="95" d="100"/>
          <a:sy n="95" d="100"/>
        </p:scale>
        <p:origin x="1326"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4F66BA-EA14-46DB-88EB-B2F422761C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B074FAA-982B-4964-80F6-D94F9F46961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B8833C-4116-4BA5-BC0E-99CD1322F223}" type="datetimeFigureOut">
              <a:rPr lang="en-GB" smtClean="0"/>
              <a:t>19/08/2019</a:t>
            </a:fld>
            <a:endParaRPr lang="en-GB"/>
          </a:p>
        </p:txBody>
      </p:sp>
      <p:sp>
        <p:nvSpPr>
          <p:cNvPr id="4" name="Footer Placeholder 3">
            <a:extLst>
              <a:ext uri="{FF2B5EF4-FFF2-40B4-BE49-F238E27FC236}">
                <a16:creationId xmlns:a16="http://schemas.microsoft.com/office/drawing/2014/main" id="{53F767A2-5826-4119-B78D-6D20E367725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F478A4E3-1879-4390-A512-515B6B88401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8133B78-A993-4865-995C-9710902D9A05}" type="slidenum">
              <a:rPr lang="en-GB" smtClean="0"/>
              <a:t>‹#›</a:t>
            </a:fld>
            <a:endParaRPr lang="en-GB"/>
          </a:p>
        </p:txBody>
      </p:sp>
    </p:spTree>
    <p:extLst>
      <p:ext uri="{BB962C8B-B14F-4D97-AF65-F5344CB8AC3E}">
        <p14:creationId xmlns:p14="http://schemas.microsoft.com/office/powerpoint/2010/main" val="344543625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B4F4BE-E807-45C5-9901-7DE5DA31B92D}" type="datetimeFigureOut">
              <a:rPr lang="en-GB" smtClean="0"/>
              <a:t>19/08/2019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566C57-FF84-4B25-972D-D8ECB66C1E3E}" type="slidenum">
              <a:rPr lang="en-GB" smtClean="0"/>
              <a:t>‹#›</a:t>
            </a:fld>
            <a:endParaRPr lang="en-GB"/>
          </a:p>
        </p:txBody>
      </p:sp>
    </p:spTree>
    <p:extLst>
      <p:ext uri="{BB962C8B-B14F-4D97-AF65-F5344CB8AC3E}">
        <p14:creationId xmlns:p14="http://schemas.microsoft.com/office/powerpoint/2010/main" val="47517071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91312" y="555478"/>
            <a:ext cx="7161376" cy="3170487"/>
          </a:xfrm>
        </p:spPr>
        <p:txBody>
          <a:bodyPr anchor="b">
            <a:normAutofit/>
          </a:bodyPr>
          <a:lstStyle>
            <a:lvl1pPr algn="ctr">
              <a:defRPr sz="4000" b="1">
                <a:solidFill>
                  <a:srgbClr val="7800AF"/>
                </a:solidFill>
              </a:defRPr>
            </a:lvl1pPr>
          </a:lstStyle>
          <a:p>
            <a:r>
              <a:rPr lang="en-US" dirty="0"/>
              <a:t>Click to edit Master title style</a:t>
            </a:r>
          </a:p>
        </p:txBody>
      </p:sp>
      <p:sp>
        <p:nvSpPr>
          <p:cNvPr id="3" name="Subtitle 2"/>
          <p:cNvSpPr>
            <a:spLocks noGrp="1"/>
          </p:cNvSpPr>
          <p:nvPr>
            <p:ph type="subTitle" idx="1"/>
          </p:nvPr>
        </p:nvSpPr>
        <p:spPr>
          <a:xfrm>
            <a:off x="999860" y="4136164"/>
            <a:ext cx="7144282" cy="1444240"/>
          </a:xfrm>
          <a:prstGeom prst="rect">
            <a:avLst/>
          </a:prstGeom>
        </p:spPr>
        <p:txBody>
          <a:bodyPr anchor="b"/>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Rectangle: Rounded Corners 6">
            <a:extLst>
              <a:ext uri="{FF2B5EF4-FFF2-40B4-BE49-F238E27FC236}">
                <a16:creationId xmlns:a16="http://schemas.microsoft.com/office/drawing/2014/main" id="{D5FC4C16-4447-4424-961E-0F3E97B9CAF9}"/>
              </a:ext>
            </a:extLst>
          </p:cNvPr>
          <p:cNvSpPr/>
          <p:nvPr userDrawn="1"/>
        </p:nvSpPr>
        <p:spPr>
          <a:xfrm>
            <a:off x="991312" y="555474"/>
            <a:ext cx="7152829" cy="3170492"/>
          </a:xfrm>
          <a:prstGeom prst="roundRect">
            <a:avLst/>
          </a:prstGeom>
          <a:noFill/>
          <a:ln w="57150">
            <a:solidFill>
              <a:srgbClr val="7800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7800AF"/>
                </a:solidFill>
              </a:ln>
            </a:endParaRPr>
          </a:p>
        </p:txBody>
      </p:sp>
      <p:sp>
        <p:nvSpPr>
          <p:cNvPr id="8" name="Rectangle: Rounded Corners 7">
            <a:extLst>
              <a:ext uri="{FF2B5EF4-FFF2-40B4-BE49-F238E27FC236}">
                <a16:creationId xmlns:a16="http://schemas.microsoft.com/office/drawing/2014/main" id="{503A35EB-198F-4788-8F80-C70D2954D9ED}"/>
              </a:ext>
            </a:extLst>
          </p:cNvPr>
          <p:cNvSpPr/>
          <p:nvPr userDrawn="1"/>
        </p:nvSpPr>
        <p:spPr>
          <a:xfrm>
            <a:off x="991311" y="4136164"/>
            <a:ext cx="7152829" cy="1444240"/>
          </a:xfrm>
          <a:prstGeom prst="roundRect">
            <a:avLst/>
          </a:prstGeom>
          <a:noFill/>
          <a:ln w="57150">
            <a:solidFill>
              <a:srgbClr val="7800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2" descr="C:\Documents and Settings\PlummO01\Desktop\KCC_Logo_New_2012_Framed.jpg">
            <a:extLst>
              <a:ext uri="{FF2B5EF4-FFF2-40B4-BE49-F238E27FC236}">
                <a16:creationId xmlns:a16="http://schemas.microsoft.com/office/drawing/2014/main" id="{6207D0DA-D6CC-42CC-B2F5-D9329613FD0B}"/>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329149" y="5784553"/>
            <a:ext cx="806587" cy="539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6051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05017" y="564021"/>
            <a:ext cx="6533966" cy="717847"/>
          </a:xfrm>
          <a:ln w="38100">
            <a:noFill/>
          </a:ln>
        </p:spPr>
        <p:txBody>
          <a:bodyPr>
            <a:normAutofit/>
          </a:bodyPr>
          <a:lstStyle>
            <a:lvl1pPr>
              <a:defRPr sz="24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641469" y="1589518"/>
            <a:ext cx="7886700" cy="4021169"/>
          </a:xfrm>
          <a:prstGeom prst="rect">
            <a:avLst/>
          </a:prstGeom>
          <a:no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Rounded Corners 6">
            <a:extLst>
              <a:ext uri="{FF2B5EF4-FFF2-40B4-BE49-F238E27FC236}">
                <a16:creationId xmlns:a16="http://schemas.microsoft.com/office/drawing/2014/main" id="{A3069155-8348-484B-8367-01AB511AD464}"/>
              </a:ext>
            </a:extLst>
          </p:cNvPr>
          <p:cNvSpPr/>
          <p:nvPr userDrawn="1"/>
        </p:nvSpPr>
        <p:spPr>
          <a:xfrm>
            <a:off x="1305017" y="564022"/>
            <a:ext cx="6533966" cy="717847"/>
          </a:xfrm>
          <a:prstGeom prst="roundRect">
            <a:avLst/>
          </a:prstGeom>
          <a:noFill/>
          <a:ln w="57150">
            <a:solidFill>
              <a:srgbClr val="7800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 name="Picture 2" descr="C:\Documents and Settings\PlummO01\Desktop\KCC_Logo_New_2012_Framed.jpg">
            <a:extLst>
              <a:ext uri="{FF2B5EF4-FFF2-40B4-BE49-F238E27FC236}">
                <a16:creationId xmlns:a16="http://schemas.microsoft.com/office/drawing/2014/main" id="{3D731F34-AC41-4735-BD4B-958859A0ED47}"/>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329149" y="5784553"/>
            <a:ext cx="806587" cy="539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2556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7261" y="555478"/>
            <a:ext cx="6533965" cy="722117"/>
          </a:xfrm>
        </p:spPr>
        <p:txBody>
          <a:bodyPr anchor="b">
            <a:normAutofit/>
          </a:bodyPr>
          <a:lstStyle>
            <a:lvl1pPr>
              <a:defRPr sz="24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623888" y="1589517"/>
            <a:ext cx="7886700" cy="3990887"/>
          </a:xfrm>
          <a:prstGeom prst="rect">
            <a:avLst/>
          </a:prstGeom>
        </p:spPr>
        <p:txBody>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Rectangle: Rounded Corners 6">
            <a:extLst>
              <a:ext uri="{FF2B5EF4-FFF2-40B4-BE49-F238E27FC236}">
                <a16:creationId xmlns:a16="http://schemas.microsoft.com/office/drawing/2014/main" id="{1115D272-AB01-4BE3-A350-323BB7393E6A}"/>
              </a:ext>
            </a:extLst>
          </p:cNvPr>
          <p:cNvSpPr/>
          <p:nvPr userDrawn="1"/>
        </p:nvSpPr>
        <p:spPr>
          <a:xfrm>
            <a:off x="1287261" y="555476"/>
            <a:ext cx="6533965" cy="722117"/>
          </a:xfrm>
          <a:prstGeom prst="roundRect">
            <a:avLst/>
          </a:prstGeom>
          <a:noFill/>
          <a:ln w="57150">
            <a:solidFill>
              <a:srgbClr val="7800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 name="Picture 2" descr="C:\Documents and Settings\PlummO01\Desktop\KCC_Logo_New_2012_Framed.jpg">
            <a:extLst>
              <a:ext uri="{FF2B5EF4-FFF2-40B4-BE49-F238E27FC236}">
                <a16:creationId xmlns:a16="http://schemas.microsoft.com/office/drawing/2014/main" id="{7BFF2D41-8332-4D5B-B0AA-852CE8BF1D2B}"/>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329149" y="5784553"/>
            <a:ext cx="806587" cy="539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6285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22773" y="555477"/>
            <a:ext cx="6498452" cy="700756"/>
          </a:xfrm>
        </p:spPr>
        <p:txBody>
          <a:bodyPr>
            <a:normAutofit/>
          </a:bodyPr>
          <a:lstStyle>
            <a:lvl1pPr>
              <a:defRPr sz="2400">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628650" y="1669003"/>
            <a:ext cx="3886200" cy="392393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669003"/>
            <a:ext cx="3886200" cy="392392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Rounded Corners 7">
            <a:extLst>
              <a:ext uri="{FF2B5EF4-FFF2-40B4-BE49-F238E27FC236}">
                <a16:creationId xmlns:a16="http://schemas.microsoft.com/office/drawing/2014/main" id="{9F72DBEE-03CF-446C-9F5B-22466A8475E5}"/>
              </a:ext>
            </a:extLst>
          </p:cNvPr>
          <p:cNvSpPr/>
          <p:nvPr userDrawn="1"/>
        </p:nvSpPr>
        <p:spPr>
          <a:xfrm>
            <a:off x="1322775" y="555477"/>
            <a:ext cx="6498452" cy="700756"/>
          </a:xfrm>
          <a:prstGeom prst="roundRect">
            <a:avLst/>
          </a:prstGeom>
          <a:noFill/>
          <a:ln w="57150">
            <a:solidFill>
              <a:srgbClr val="7800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6" name="Picture 2" descr="C:\Documents and Settings\PlummO01\Desktop\KCC_Logo_New_2012_Framed.jpg">
            <a:extLst>
              <a:ext uri="{FF2B5EF4-FFF2-40B4-BE49-F238E27FC236}">
                <a16:creationId xmlns:a16="http://schemas.microsoft.com/office/drawing/2014/main" id="{9C71ED30-21DC-4A6D-ACBD-CBAA47B8FE91}"/>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329149" y="5784553"/>
            <a:ext cx="806587" cy="539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7032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40527" y="533630"/>
            <a:ext cx="6462946" cy="714056"/>
          </a:xfrm>
        </p:spPr>
        <p:txBody>
          <a:bodyPr>
            <a:normAutofit/>
          </a:bodyPr>
          <a:lstStyle>
            <a:lvl1pPr>
              <a:defRPr sz="2400">
                <a:solidFill>
                  <a:schemeClr val="tx1"/>
                </a:solidFill>
              </a:defRPr>
            </a:lvl1pPr>
          </a:lstStyle>
          <a:p>
            <a:r>
              <a:rPr lang="en-US" dirty="0"/>
              <a:t>Click to edit Master title style</a:t>
            </a:r>
          </a:p>
        </p:txBody>
      </p:sp>
      <p:sp>
        <p:nvSpPr>
          <p:cNvPr id="6" name="Rectangle: Rounded Corners 5">
            <a:extLst>
              <a:ext uri="{FF2B5EF4-FFF2-40B4-BE49-F238E27FC236}">
                <a16:creationId xmlns:a16="http://schemas.microsoft.com/office/drawing/2014/main" id="{3F7C2AEA-2399-4804-8806-D7B649119274}"/>
              </a:ext>
            </a:extLst>
          </p:cNvPr>
          <p:cNvSpPr/>
          <p:nvPr userDrawn="1"/>
        </p:nvSpPr>
        <p:spPr>
          <a:xfrm>
            <a:off x="1340527" y="546931"/>
            <a:ext cx="6489577" cy="700755"/>
          </a:xfrm>
          <a:prstGeom prst="roundRect">
            <a:avLst/>
          </a:prstGeom>
          <a:noFill/>
          <a:ln w="57150">
            <a:solidFill>
              <a:srgbClr val="7800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C:\Documents and Settings\PlummO01\Desktop\KCC_Logo_New_2012_Framed.jpg">
            <a:extLst>
              <a:ext uri="{FF2B5EF4-FFF2-40B4-BE49-F238E27FC236}">
                <a16:creationId xmlns:a16="http://schemas.microsoft.com/office/drawing/2014/main" id="{CC2F2EE4-28F7-4DBA-8A07-ABDAD204B1AF}"/>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329149" y="5784553"/>
            <a:ext cx="806587" cy="539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3382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descr="C:\Documents and Settings\PlummO01\Desktop\KCC_Logo_New_2012_Framed.jpg">
            <a:extLst>
              <a:ext uri="{FF2B5EF4-FFF2-40B4-BE49-F238E27FC236}">
                <a16:creationId xmlns:a16="http://schemas.microsoft.com/office/drawing/2014/main" id="{434ADD9F-7AF9-461F-B369-D938FA50F474}"/>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329149" y="5784553"/>
            <a:ext cx="806587" cy="539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7670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EP last p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9BF495-9609-4DB5-BFFE-DC1A07BBB3D3}"/>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041666" y="807249"/>
            <a:ext cx="7235890" cy="3782507"/>
          </a:xfrm>
          <a:prstGeom prst="rect">
            <a:avLst/>
          </a:prstGeom>
          <a:noFill/>
          <a:ln w="9525"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cxnSp>
        <p:nvCxnSpPr>
          <p:cNvPr id="6" name="Straight Connector 5">
            <a:extLst>
              <a:ext uri="{FF2B5EF4-FFF2-40B4-BE49-F238E27FC236}">
                <a16:creationId xmlns:a16="http://schemas.microsoft.com/office/drawing/2014/main" id="{FDA4BA27-AAEC-43F0-B243-0069D5E9FA81}"/>
              </a:ext>
            </a:extLst>
          </p:cNvPr>
          <p:cNvCxnSpPr>
            <a:cxnSpLocks/>
          </p:cNvCxnSpPr>
          <p:nvPr userDrawn="1"/>
        </p:nvCxnSpPr>
        <p:spPr>
          <a:xfrm>
            <a:off x="1811708" y="4677807"/>
            <a:ext cx="5443671" cy="0"/>
          </a:xfrm>
          <a:prstGeom prst="line">
            <a:avLst/>
          </a:prstGeom>
          <a:ln>
            <a:solidFill>
              <a:srgbClr val="6430A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6CC46C1-A688-4ECB-A68B-D1006E1A3F7A}"/>
              </a:ext>
            </a:extLst>
          </p:cNvPr>
          <p:cNvSpPr txBox="1"/>
          <p:nvPr userDrawn="1"/>
        </p:nvSpPr>
        <p:spPr>
          <a:xfrm>
            <a:off x="3854905" y="5042262"/>
            <a:ext cx="1668996" cy="400110"/>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Thank you</a:t>
            </a:r>
          </a:p>
        </p:txBody>
      </p:sp>
      <p:pic>
        <p:nvPicPr>
          <p:cNvPr id="7" name="Picture 2" descr="C:\Documents and Settings\PlummO01\Desktop\KCC_Logo_New_2012_Framed.jpg">
            <a:extLst>
              <a:ext uri="{FF2B5EF4-FFF2-40B4-BE49-F238E27FC236}">
                <a16:creationId xmlns:a16="http://schemas.microsoft.com/office/drawing/2014/main" id="{8043E551-B252-4841-80EC-65B762D1DDF4}"/>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329149" y="5784553"/>
            <a:ext cx="806587" cy="539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2302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1312" y="533630"/>
            <a:ext cx="7161376" cy="2192478"/>
          </a:xfrm>
          <a:prstGeom prst="rect">
            <a:avLst/>
          </a:prstGeom>
        </p:spPr>
        <p:txBody>
          <a:bodyPr vert="horz" lIns="91440" tIns="45720" rIns="91440" bIns="45720" rtlCol="0" anchor="b">
            <a:normAutofit/>
          </a:bodyPr>
          <a:lstStyle/>
          <a:p>
            <a:r>
              <a:rPr lang="en-US" dirty="0"/>
              <a:t>Click to edit Master title style</a:t>
            </a:r>
          </a:p>
        </p:txBody>
      </p:sp>
      <p:sp>
        <p:nvSpPr>
          <p:cNvPr id="7" name="TextBox 6">
            <a:extLst>
              <a:ext uri="{FF2B5EF4-FFF2-40B4-BE49-F238E27FC236}">
                <a16:creationId xmlns:a16="http://schemas.microsoft.com/office/drawing/2014/main" id="{CEDCEBAD-E691-49E1-ADA7-71758FFDDF05}"/>
              </a:ext>
            </a:extLst>
          </p:cNvPr>
          <p:cNvSpPr txBox="1"/>
          <p:nvPr userDrawn="1"/>
        </p:nvSpPr>
        <p:spPr>
          <a:xfrm>
            <a:off x="628650" y="6099971"/>
            <a:ext cx="2268374" cy="307777"/>
          </a:xfrm>
          <a:prstGeom prst="rect">
            <a:avLst/>
          </a:prstGeom>
          <a:noFill/>
        </p:spPr>
        <p:txBody>
          <a:bodyPr wrap="square" rtlCol="0">
            <a:spAutoFit/>
          </a:bodyPr>
          <a:lstStyle/>
          <a:p>
            <a:r>
              <a:rPr lang="en-GB" sz="1400" b="1" dirty="0">
                <a:solidFill>
                  <a:srgbClr val="7800AF"/>
                </a:solidFill>
                <a:latin typeface="Arial" panose="020B0604020202020204" pitchFamily="34" charset="0"/>
                <a:cs typeface="Arial" panose="020B0604020202020204" pitchFamily="34" charset="0"/>
              </a:rPr>
              <a:t>theeducationpeople.org</a:t>
            </a:r>
          </a:p>
        </p:txBody>
      </p:sp>
      <p:pic>
        <p:nvPicPr>
          <p:cNvPr id="9" name="Picture 2">
            <a:extLst>
              <a:ext uri="{FF2B5EF4-FFF2-40B4-BE49-F238E27FC236}">
                <a16:creationId xmlns:a16="http://schemas.microsoft.com/office/drawing/2014/main" id="{E33F5D03-AA70-421D-85D6-9B0A57AE0B8C}"/>
              </a:ext>
            </a:extLst>
          </p:cNvPr>
          <p:cNvPicPr>
            <a:picLocks noChangeAspect="1" noChangeArrowheads="1"/>
          </p:cNvPicPr>
          <p:nvPr userDrawn="1"/>
        </p:nvPicPr>
        <p:blipFill>
          <a:blip r:embed="rId9" cstate="email">
            <a:extLst>
              <a:ext uri="{28A0092B-C50C-407E-A947-70E740481C1C}">
                <a14:useLocalDpi xmlns:a14="http://schemas.microsoft.com/office/drawing/2010/main"/>
              </a:ext>
            </a:extLst>
          </a:blip>
          <a:srcRect/>
          <a:stretch>
            <a:fillRect/>
          </a:stretch>
        </p:blipFill>
        <p:spPr bwMode="auto">
          <a:xfrm>
            <a:off x="7272468" y="5784553"/>
            <a:ext cx="1098585" cy="541332"/>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10" name="Rectangle: Rounded Corners 9">
            <a:extLst>
              <a:ext uri="{FF2B5EF4-FFF2-40B4-BE49-F238E27FC236}">
                <a16:creationId xmlns:a16="http://schemas.microsoft.com/office/drawing/2014/main" id="{605F7285-D666-40BC-B0EE-8A78940168A0}"/>
              </a:ext>
            </a:extLst>
          </p:cNvPr>
          <p:cNvSpPr/>
          <p:nvPr userDrawn="1"/>
        </p:nvSpPr>
        <p:spPr>
          <a:xfrm>
            <a:off x="991312" y="533630"/>
            <a:ext cx="7161376" cy="2895370"/>
          </a:xfrm>
          <a:prstGeom prst="round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768D1802-6C69-4CDA-BCEB-AAEDA966D9DD}"/>
              </a:ext>
            </a:extLst>
          </p:cNvPr>
          <p:cNvSpPr/>
          <p:nvPr userDrawn="1"/>
        </p:nvSpPr>
        <p:spPr>
          <a:xfrm>
            <a:off x="991312" y="4161802"/>
            <a:ext cx="7101555" cy="1384419"/>
          </a:xfrm>
          <a:prstGeom prst="round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374301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8" r:id="rId6"/>
    <p:sldLayoutId id="2147483667" r:id="rId7"/>
  </p:sldLayoutIdLst>
  <p:hf sldNum="0" hdr="0" ftr="0" dt="0"/>
  <p:txStyles>
    <p:titleStyle>
      <a:lvl1pPr algn="ctr" defTabSz="914400" rtl="0" eaLnBrk="1" latinLnBrk="0" hangingPunct="1">
        <a:lnSpc>
          <a:spcPct val="90000"/>
        </a:lnSpc>
        <a:spcBef>
          <a:spcPct val="0"/>
        </a:spcBef>
        <a:buNone/>
        <a:defRPr sz="4000" b="1" kern="1200">
          <a:solidFill>
            <a:srgbClr val="7800AF"/>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kelsi.org.uk/school-management/data-and-reporting/access-to-information/the-general-data-protection-regulation-gdpr"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kelsi.org.uk/school-management/data-and-reporting/management-information/tracking-young-peopl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mailto:Jackie.Lovell@theeducationpeople.or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748474/181008_schools_statutory_guidance_final.pdf" TargetMode="External"/><Relationship Id="rId2" Type="http://schemas.openxmlformats.org/officeDocument/2006/relationships/hyperlink" Target="https://assets.publishing.service.gov.uk/government/uploads/system/uploads/attachment_data/file/748165/Destinations_good_practice_guide_for_publishing.pdf" TargetMode="External"/><Relationship Id="rId1" Type="http://schemas.openxmlformats.org/officeDocument/2006/relationships/slideLayout" Target="../slideLayouts/slideLayout2.xml"/><Relationship Id="rId4" Type="http://schemas.openxmlformats.org/officeDocument/2006/relationships/hyperlink" Target="https://assets.publishing.service.gov.uk/government/uploads/system/uploads/attachment_data/file/561546/Participation-of-young-people-in-education-employment-or-training.pdf"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mailto:Mike.Rayner@theeducationpeople.org" TargetMode="External"/><Relationship Id="rId2" Type="http://schemas.openxmlformats.org/officeDocument/2006/relationships/hyperlink" Target="mailto:Jackie.lovell@theeducationpeople.org" TargetMode="External"/><Relationship Id="rId1" Type="http://schemas.openxmlformats.org/officeDocument/2006/relationships/slideLayout" Target="../slideLayouts/slideLayout2.xml"/><Relationship Id="rId4" Type="http://schemas.openxmlformats.org/officeDocument/2006/relationships/hyperlink" Target="mailto:Rory.abbott@theeducationpeople.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AF61A-EE82-4946-9B3A-09519BB955CA}"/>
              </a:ext>
            </a:extLst>
          </p:cNvPr>
          <p:cNvSpPr>
            <a:spLocks noGrp="1"/>
          </p:cNvSpPr>
          <p:nvPr>
            <p:ph type="ctrTitle"/>
          </p:nvPr>
        </p:nvSpPr>
        <p:spPr>
          <a:xfrm>
            <a:off x="991312" y="555479"/>
            <a:ext cx="7161376" cy="2296778"/>
          </a:xfrm>
        </p:spPr>
        <p:txBody>
          <a:bodyPr/>
          <a:lstStyle/>
          <a:p>
            <a:r>
              <a:rPr lang="en-GB" dirty="0"/>
              <a:t>Skills and Employability Service County Briefings</a:t>
            </a:r>
          </a:p>
        </p:txBody>
      </p:sp>
      <p:sp>
        <p:nvSpPr>
          <p:cNvPr id="3" name="Subtitle 2">
            <a:extLst>
              <a:ext uri="{FF2B5EF4-FFF2-40B4-BE49-F238E27FC236}">
                <a16:creationId xmlns:a16="http://schemas.microsoft.com/office/drawing/2014/main" id="{3D6A1057-9426-4CFD-BA64-4491C928E126}"/>
              </a:ext>
            </a:extLst>
          </p:cNvPr>
          <p:cNvSpPr>
            <a:spLocks noGrp="1"/>
          </p:cNvSpPr>
          <p:nvPr>
            <p:ph type="subTitle" idx="1"/>
          </p:nvPr>
        </p:nvSpPr>
        <p:spPr>
          <a:xfrm>
            <a:off x="999860" y="4136164"/>
            <a:ext cx="7144282" cy="989509"/>
          </a:xfrm>
        </p:spPr>
        <p:txBody>
          <a:bodyPr/>
          <a:lstStyle/>
          <a:p>
            <a:r>
              <a:rPr lang="en-GB" dirty="0"/>
              <a:t>Tracking and </a:t>
            </a:r>
            <a:r>
              <a:rPr lang="en-GB" dirty="0" err="1"/>
              <a:t>KentChoices</a:t>
            </a:r>
            <a:r>
              <a:rPr lang="en-GB" dirty="0"/>
              <a:t> 2019/20</a:t>
            </a:r>
          </a:p>
        </p:txBody>
      </p:sp>
    </p:spTree>
    <p:extLst>
      <p:ext uri="{BB962C8B-B14F-4D97-AF65-F5344CB8AC3E}">
        <p14:creationId xmlns:p14="http://schemas.microsoft.com/office/powerpoint/2010/main" val="2427404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CA2B-778B-4DE1-A518-6085E12D1124}"/>
              </a:ext>
            </a:extLst>
          </p:cNvPr>
          <p:cNvSpPr>
            <a:spLocks noGrp="1"/>
          </p:cNvSpPr>
          <p:nvPr>
            <p:ph type="title"/>
          </p:nvPr>
        </p:nvSpPr>
        <p:spPr>
          <a:xfrm>
            <a:off x="1305017" y="564022"/>
            <a:ext cx="6533966" cy="593660"/>
          </a:xfrm>
        </p:spPr>
        <p:txBody>
          <a:bodyPr/>
          <a:lstStyle/>
          <a:p>
            <a:r>
              <a:rPr lang="en-GB" dirty="0"/>
              <a:t>Gatsby benchmark 3 considerations</a:t>
            </a:r>
          </a:p>
        </p:txBody>
      </p:sp>
      <p:sp>
        <p:nvSpPr>
          <p:cNvPr id="3" name="Content Placeholder 2">
            <a:extLst>
              <a:ext uri="{FF2B5EF4-FFF2-40B4-BE49-F238E27FC236}">
                <a16:creationId xmlns:a16="http://schemas.microsoft.com/office/drawing/2014/main" id="{2AAFA957-6CCA-4ED8-B13D-F5A57ED80EED}"/>
              </a:ext>
            </a:extLst>
          </p:cNvPr>
          <p:cNvSpPr>
            <a:spLocks noGrp="1"/>
          </p:cNvSpPr>
          <p:nvPr>
            <p:ph idx="1"/>
          </p:nvPr>
        </p:nvSpPr>
        <p:spPr/>
        <p:txBody>
          <a:bodyPr/>
          <a:lstStyle/>
          <a:p>
            <a:pPr marL="342900" lvl="0" indent="-342900" eaLnBrk="0" fontAlgn="base" hangingPunct="0">
              <a:lnSpc>
                <a:spcPct val="100000"/>
              </a:lnSpc>
              <a:spcBef>
                <a:spcPct val="20000"/>
              </a:spcBef>
              <a:spcAft>
                <a:spcPct val="0"/>
              </a:spcAft>
              <a:buFont typeface="Arial" panose="020B0604020202020204" pitchFamily="34" charset="0"/>
              <a:buChar char="•"/>
              <a:defRPr/>
            </a:pPr>
            <a:r>
              <a:rPr lang="en-GB" altLang="en-US" sz="1600" b="1" dirty="0">
                <a:solidFill>
                  <a:prstClr val="black"/>
                </a:solidFill>
              </a:rPr>
              <a:t>However, for a school to track a student’s destinations after 16 years old</a:t>
            </a:r>
            <a:r>
              <a:rPr lang="en-GB" altLang="en-US" sz="1600" dirty="0">
                <a:solidFill>
                  <a:prstClr val="black"/>
                </a:solidFill>
              </a:rPr>
              <a:t>, they will need the young person’s consent (unless the student is at a school sixth form, in which case the school does not need consent). It is recommended that schools routinely seek consent from their students in Year 11 to collect and maintain information on them once they have left school. </a:t>
            </a:r>
            <a:r>
              <a:rPr lang="en-GB" altLang="en-US" sz="1600" b="1" dirty="0">
                <a:solidFill>
                  <a:prstClr val="black"/>
                </a:solidFill>
              </a:rPr>
              <a:t>It is vital that this consent is obtained in order to collect information about past students. An example of a data consent form is attached at Annex C. </a:t>
            </a:r>
            <a:r>
              <a:rPr lang="en-GB" altLang="en-US" sz="1600" dirty="0">
                <a:solidFill>
                  <a:prstClr val="black"/>
                </a:solidFill>
              </a:rPr>
              <a:t>This is for guidance only and should not be considered to be legal advice.*</a:t>
            </a:r>
          </a:p>
          <a:p>
            <a:pPr marL="342900" lvl="0" indent="-342900" eaLnBrk="0" fontAlgn="base" hangingPunct="0">
              <a:lnSpc>
                <a:spcPct val="100000"/>
              </a:lnSpc>
              <a:spcBef>
                <a:spcPct val="20000"/>
              </a:spcBef>
              <a:spcAft>
                <a:spcPct val="0"/>
              </a:spcAft>
              <a:buFont typeface="Arial" panose="020B0604020202020204" pitchFamily="34" charset="0"/>
              <a:buChar char="•"/>
              <a:defRPr/>
            </a:pPr>
            <a:endParaRPr lang="en-GB" b="1" dirty="0">
              <a:solidFill>
                <a:prstClr val="black"/>
              </a:solidFill>
            </a:endParaRPr>
          </a:p>
          <a:p>
            <a:pPr marL="342900" lvl="0" indent="-342900" eaLnBrk="0" fontAlgn="base" hangingPunct="0">
              <a:lnSpc>
                <a:spcPct val="100000"/>
              </a:lnSpc>
              <a:spcBef>
                <a:spcPct val="20000"/>
              </a:spcBef>
              <a:spcAft>
                <a:spcPct val="0"/>
              </a:spcAft>
              <a:buFont typeface="Arial" panose="020B0604020202020204" pitchFamily="34" charset="0"/>
              <a:buChar char="•"/>
              <a:defRPr/>
            </a:pPr>
            <a:endParaRPr lang="en-GB" b="1" dirty="0">
              <a:solidFill>
                <a:prstClr val="black"/>
              </a:solidFill>
            </a:endParaRPr>
          </a:p>
          <a:p>
            <a:pPr marL="342900" lvl="0" indent="-342900" eaLnBrk="0" fontAlgn="base" hangingPunct="0">
              <a:lnSpc>
                <a:spcPct val="100000"/>
              </a:lnSpc>
              <a:spcBef>
                <a:spcPct val="20000"/>
              </a:spcBef>
              <a:spcAft>
                <a:spcPct val="0"/>
              </a:spcAft>
              <a:buFont typeface="Arial" panose="020B0604020202020204" pitchFamily="34" charset="0"/>
              <a:buChar char="•"/>
              <a:defRPr/>
            </a:pPr>
            <a:endParaRPr lang="en-GB" b="1" dirty="0">
              <a:solidFill>
                <a:prstClr val="black"/>
              </a:solidFill>
            </a:endParaRPr>
          </a:p>
          <a:p>
            <a:pPr marL="342900" lvl="0" indent="-342900" eaLnBrk="0" fontAlgn="base" hangingPunct="0">
              <a:lnSpc>
                <a:spcPct val="100000"/>
              </a:lnSpc>
              <a:spcBef>
                <a:spcPct val="20000"/>
              </a:spcBef>
              <a:spcAft>
                <a:spcPct val="0"/>
              </a:spcAft>
              <a:buFont typeface="Arial" panose="020B0604020202020204" pitchFamily="34" charset="0"/>
              <a:buChar char="•"/>
              <a:defRPr/>
            </a:pPr>
            <a:endParaRPr lang="en-GB" b="1" dirty="0">
              <a:solidFill>
                <a:prstClr val="black"/>
              </a:solidFill>
            </a:endParaRPr>
          </a:p>
          <a:p>
            <a:pPr marL="342900" lvl="0" indent="-342900" eaLnBrk="0" fontAlgn="base" hangingPunct="0">
              <a:lnSpc>
                <a:spcPct val="100000"/>
              </a:lnSpc>
              <a:spcBef>
                <a:spcPct val="20000"/>
              </a:spcBef>
              <a:spcAft>
                <a:spcPct val="0"/>
              </a:spcAft>
              <a:buFont typeface="Arial" panose="020B0604020202020204" pitchFamily="34" charset="0"/>
              <a:buChar char="•"/>
              <a:defRPr/>
            </a:pPr>
            <a:endParaRPr lang="en-GB" b="1" dirty="0">
              <a:solidFill>
                <a:prstClr val="black"/>
              </a:solidFill>
            </a:endParaRPr>
          </a:p>
          <a:p>
            <a:pPr lvl="0" eaLnBrk="0" fontAlgn="base" hangingPunct="0">
              <a:lnSpc>
                <a:spcPct val="100000"/>
              </a:lnSpc>
              <a:spcBef>
                <a:spcPct val="20000"/>
              </a:spcBef>
              <a:spcAft>
                <a:spcPct val="0"/>
              </a:spcAft>
              <a:defRPr/>
            </a:pPr>
            <a:r>
              <a:rPr lang="en-GB" altLang="en-US" sz="1400" dirty="0">
                <a:solidFill>
                  <a:prstClr val="black"/>
                </a:solidFill>
              </a:rPr>
              <a:t>*Destination data – Good practice guide for schools, DFE, October 2018</a:t>
            </a:r>
          </a:p>
          <a:p>
            <a:endParaRPr lang="en-GB" dirty="0"/>
          </a:p>
        </p:txBody>
      </p:sp>
    </p:spTree>
    <p:extLst>
      <p:ext uri="{BB962C8B-B14F-4D97-AF65-F5344CB8AC3E}">
        <p14:creationId xmlns:p14="http://schemas.microsoft.com/office/powerpoint/2010/main" val="817332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356C0-A09E-4F17-B250-58B29DC378D6}"/>
              </a:ext>
            </a:extLst>
          </p:cNvPr>
          <p:cNvSpPr>
            <a:spLocks noGrp="1"/>
          </p:cNvSpPr>
          <p:nvPr>
            <p:ph type="title"/>
          </p:nvPr>
        </p:nvSpPr>
        <p:spPr>
          <a:xfrm>
            <a:off x="1305017" y="564021"/>
            <a:ext cx="6533966" cy="585271"/>
          </a:xfrm>
        </p:spPr>
        <p:txBody>
          <a:bodyPr/>
          <a:lstStyle/>
          <a:p>
            <a:r>
              <a:rPr lang="en-GB" dirty="0"/>
              <a:t>Gatsby benchmark 3 considerations</a:t>
            </a:r>
          </a:p>
        </p:txBody>
      </p:sp>
      <p:sp>
        <p:nvSpPr>
          <p:cNvPr id="3" name="Content Placeholder 2">
            <a:extLst>
              <a:ext uri="{FF2B5EF4-FFF2-40B4-BE49-F238E27FC236}">
                <a16:creationId xmlns:a16="http://schemas.microsoft.com/office/drawing/2014/main" id="{B980760C-CF19-421B-B7F0-AD1F41E82870}"/>
              </a:ext>
            </a:extLst>
          </p:cNvPr>
          <p:cNvSpPr>
            <a:spLocks noGrp="1"/>
          </p:cNvSpPr>
          <p:nvPr>
            <p:ph idx="1"/>
          </p:nvPr>
        </p:nvSpPr>
        <p:spPr/>
        <p:txBody>
          <a:bodyPr/>
          <a:lstStyle/>
          <a:p>
            <a:pPr lvl="0" eaLnBrk="0" fontAlgn="base" hangingPunct="0">
              <a:lnSpc>
                <a:spcPct val="100000"/>
              </a:lnSpc>
              <a:spcBef>
                <a:spcPct val="20000"/>
              </a:spcBef>
              <a:spcAft>
                <a:spcPct val="0"/>
              </a:spcAft>
              <a:defRPr/>
            </a:pPr>
            <a:r>
              <a:rPr lang="en-GB" altLang="en-US" sz="1600" dirty="0">
                <a:solidFill>
                  <a:prstClr val="black"/>
                </a:solidFill>
              </a:rPr>
              <a:t>If you decide to follow up the Gatsby benchmark 3 requirement to track for 3 years, you may wish to consider:</a:t>
            </a:r>
          </a:p>
          <a:p>
            <a:pPr lvl="0" eaLnBrk="0" fontAlgn="base" hangingPunct="0">
              <a:lnSpc>
                <a:spcPct val="100000"/>
              </a:lnSpc>
              <a:spcBef>
                <a:spcPct val="20000"/>
              </a:spcBef>
              <a:spcAft>
                <a:spcPct val="0"/>
              </a:spcAft>
              <a:defRPr/>
            </a:pPr>
            <a:endParaRPr lang="en-GB" altLang="en-US" sz="1600" dirty="0">
              <a:solidFill>
                <a:prstClr val="black"/>
              </a:solidFill>
            </a:endParaRPr>
          </a:p>
          <a:p>
            <a:pPr marL="342900" lvl="0" indent="-342900" eaLnBrk="0" fontAlgn="base" hangingPunct="0">
              <a:lnSpc>
                <a:spcPct val="100000"/>
              </a:lnSpc>
              <a:spcBef>
                <a:spcPct val="20000"/>
              </a:spcBef>
              <a:spcAft>
                <a:spcPct val="0"/>
              </a:spcAft>
              <a:buFont typeface="Arial" panose="020B0604020202020204" pitchFamily="34" charset="0"/>
              <a:buChar char="•"/>
              <a:defRPr/>
            </a:pPr>
            <a:r>
              <a:rPr lang="en-GB" altLang="en-US" sz="1600" dirty="0">
                <a:solidFill>
                  <a:prstClr val="black"/>
                </a:solidFill>
              </a:rPr>
              <a:t>reviewing your school’s privacy notice, the current KCC exemplar is available at the link below</a:t>
            </a:r>
          </a:p>
          <a:p>
            <a:pPr eaLnBrk="0" fontAlgn="base" hangingPunct="0">
              <a:lnSpc>
                <a:spcPct val="100000"/>
              </a:lnSpc>
              <a:spcBef>
                <a:spcPct val="20000"/>
              </a:spcBef>
              <a:spcAft>
                <a:spcPct val="0"/>
              </a:spcAft>
              <a:defRPr/>
            </a:pPr>
            <a:r>
              <a:rPr lang="en-GB" altLang="en-US" sz="1600" dirty="0">
                <a:solidFill>
                  <a:schemeClr val="accent1">
                    <a:lumMod val="75000"/>
                  </a:schemeClr>
                </a:solidFill>
                <a:hlinkClick r:id="rId2">
                  <a:extLst>
                    <a:ext uri="{A12FA001-AC4F-418D-AE19-62706E023703}">
                      <ahyp:hlinkClr xmlns:ahyp="http://schemas.microsoft.com/office/drawing/2018/hyperlinkcolor" val="tx"/>
                    </a:ext>
                  </a:extLst>
                </a:hlinkClick>
              </a:rPr>
              <a:t>https://www.kelsi.org.uk/school-management/data-and-reporting/access-to-information/the-general-data-protection-regulation-gdpr</a:t>
            </a:r>
            <a:r>
              <a:rPr lang="en-GB" altLang="en-US" sz="1600" dirty="0">
                <a:solidFill>
                  <a:schemeClr val="accent1">
                    <a:lumMod val="75000"/>
                  </a:schemeClr>
                </a:solidFill>
              </a:rPr>
              <a:t> </a:t>
            </a:r>
          </a:p>
          <a:p>
            <a:pPr lvl="0" eaLnBrk="0" fontAlgn="base" hangingPunct="0">
              <a:lnSpc>
                <a:spcPct val="100000"/>
              </a:lnSpc>
              <a:spcBef>
                <a:spcPct val="20000"/>
              </a:spcBef>
              <a:spcAft>
                <a:spcPct val="0"/>
              </a:spcAft>
              <a:defRPr/>
            </a:pPr>
            <a:endParaRPr lang="en-GB" altLang="en-US" sz="1600" dirty="0">
              <a:solidFill>
                <a:prstClr val="black"/>
              </a:solidFill>
            </a:endParaRPr>
          </a:p>
          <a:p>
            <a:pPr lvl="0" eaLnBrk="0" fontAlgn="base" hangingPunct="0">
              <a:lnSpc>
                <a:spcPct val="100000"/>
              </a:lnSpc>
              <a:spcBef>
                <a:spcPct val="20000"/>
              </a:spcBef>
              <a:spcAft>
                <a:spcPct val="0"/>
              </a:spcAft>
              <a:defRPr/>
            </a:pPr>
            <a:r>
              <a:rPr lang="en-GB" altLang="en-US" sz="1600" dirty="0">
                <a:solidFill>
                  <a:prstClr val="black"/>
                </a:solidFill>
              </a:rPr>
              <a:t>And…</a:t>
            </a:r>
          </a:p>
          <a:p>
            <a:pPr lvl="0" eaLnBrk="0" fontAlgn="base" hangingPunct="0">
              <a:lnSpc>
                <a:spcPct val="100000"/>
              </a:lnSpc>
              <a:spcBef>
                <a:spcPct val="20000"/>
              </a:spcBef>
              <a:spcAft>
                <a:spcPct val="0"/>
              </a:spcAft>
              <a:defRPr/>
            </a:pPr>
            <a:endParaRPr lang="en-GB" altLang="en-US" sz="1600" dirty="0">
              <a:solidFill>
                <a:prstClr val="black"/>
              </a:solidFill>
            </a:endParaRPr>
          </a:p>
          <a:p>
            <a:pPr marL="342900" lvl="0" indent="-342900" eaLnBrk="0" fontAlgn="base" hangingPunct="0">
              <a:lnSpc>
                <a:spcPct val="100000"/>
              </a:lnSpc>
              <a:spcBef>
                <a:spcPct val="20000"/>
              </a:spcBef>
              <a:spcAft>
                <a:spcPct val="0"/>
              </a:spcAft>
              <a:buFont typeface="Arial" panose="020B0604020202020204" pitchFamily="34" charset="0"/>
              <a:buChar char="•"/>
              <a:defRPr/>
            </a:pPr>
            <a:r>
              <a:rPr lang="en-GB" altLang="en-US" sz="1600" dirty="0">
                <a:solidFill>
                  <a:prstClr val="black"/>
                </a:solidFill>
              </a:rPr>
              <a:t>develop a consent form for your learners to sign before they leave school.</a:t>
            </a:r>
          </a:p>
          <a:p>
            <a:pPr marL="342900" lvl="0" indent="-342900" eaLnBrk="0" fontAlgn="base" hangingPunct="0">
              <a:lnSpc>
                <a:spcPct val="100000"/>
              </a:lnSpc>
              <a:spcBef>
                <a:spcPct val="20000"/>
              </a:spcBef>
              <a:spcAft>
                <a:spcPct val="0"/>
              </a:spcAft>
              <a:buFont typeface="Arial" panose="020B0604020202020204" pitchFamily="34" charset="0"/>
              <a:buChar char="•"/>
              <a:defRPr/>
            </a:pPr>
            <a:endParaRPr lang="en-GB" altLang="en-US" sz="1600" dirty="0">
              <a:solidFill>
                <a:prstClr val="black"/>
              </a:solidFill>
            </a:endParaRPr>
          </a:p>
          <a:p>
            <a:pPr marL="342900" lvl="0" indent="-342900" eaLnBrk="0" fontAlgn="base" hangingPunct="0">
              <a:lnSpc>
                <a:spcPct val="100000"/>
              </a:lnSpc>
              <a:spcBef>
                <a:spcPct val="20000"/>
              </a:spcBef>
              <a:spcAft>
                <a:spcPct val="0"/>
              </a:spcAft>
              <a:buFont typeface="Arial" panose="020B0604020202020204" pitchFamily="34" charset="0"/>
              <a:buChar char="•"/>
              <a:defRPr/>
            </a:pPr>
            <a:endParaRPr lang="en-GB" altLang="en-US" sz="1600" dirty="0">
              <a:solidFill>
                <a:prstClr val="black"/>
              </a:solidFill>
            </a:endParaRPr>
          </a:p>
          <a:p>
            <a:endParaRPr lang="en-GB" dirty="0"/>
          </a:p>
        </p:txBody>
      </p:sp>
    </p:spTree>
    <p:extLst>
      <p:ext uri="{BB962C8B-B14F-4D97-AF65-F5344CB8AC3E}">
        <p14:creationId xmlns:p14="http://schemas.microsoft.com/office/powerpoint/2010/main" val="20491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27FFA-F772-432F-9990-A6E73C8EC46A}"/>
              </a:ext>
            </a:extLst>
          </p:cNvPr>
          <p:cNvSpPr>
            <a:spLocks noGrp="1"/>
          </p:cNvSpPr>
          <p:nvPr>
            <p:ph type="title"/>
          </p:nvPr>
        </p:nvSpPr>
        <p:spPr>
          <a:xfrm>
            <a:off x="1305017" y="564022"/>
            <a:ext cx="6533966" cy="552992"/>
          </a:xfrm>
        </p:spPr>
        <p:txBody>
          <a:bodyPr/>
          <a:lstStyle/>
          <a:p>
            <a:r>
              <a:rPr lang="en-GB" dirty="0"/>
              <a:t>School tracking responsibilities</a:t>
            </a:r>
          </a:p>
        </p:txBody>
      </p:sp>
      <p:pic>
        <p:nvPicPr>
          <p:cNvPr id="5" name="Content Placeholder 4">
            <a:extLst>
              <a:ext uri="{FF2B5EF4-FFF2-40B4-BE49-F238E27FC236}">
                <a16:creationId xmlns:a16="http://schemas.microsoft.com/office/drawing/2014/main" id="{B3C03A19-671B-4488-8072-02A48E50F4F7}"/>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721453" y="1428091"/>
            <a:ext cx="7441035" cy="4293202"/>
          </a:xfrm>
          <a:prstGeom prst="rect">
            <a:avLst/>
          </a:prstGeom>
        </p:spPr>
      </p:pic>
    </p:spTree>
    <p:extLst>
      <p:ext uri="{BB962C8B-B14F-4D97-AF65-F5344CB8AC3E}">
        <p14:creationId xmlns:p14="http://schemas.microsoft.com/office/powerpoint/2010/main" val="694386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D0791-215D-47CB-99CB-60EA75E1F18F}"/>
              </a:ext>
            </a:extLst>
          </p:cNvPr>
          <p:cNvSpPr>
            <a:spLocks noGrp="1"/>
          </p:cNvSpPr>
          <p:nvPr>
            <p:ph type="title"/>
          </p:nvPr>
        </p:nvSpPr>
        <p:spPr>
          <a:xfrm>
            <a:off x="1305017" y="564021"/>
            <a:ext cx="6533966" cy="602049"/>
          </a:xfrm>
        </p:spPr>
        <p:txBody>
          <a:bodyPr/>
          <a:lstStyle/>
          <a:p>
            <a:r>
              <a:rPr lang="en-GB" dirty="0"/>
              <a:t>Tracking key messages</a:t>
            </a:r>
          </a:p>
        </p:txBody>
      </p:sp>
      <p:sp>
        <p:nvSpPr>
          <p:cNvPr id="3" name="Content Placeholder 2">
            <a:extLst>
              <a:ext uri="{FF2B5EF4-FFF2-40B4-BE49-F238E27FC236}">
                <a16:creationId xmlns:a16="http://schemas.microsoft.com/office/drawing/2014/main" id="{BF228AC5-3E0B-4B94-98DD-FA3552F419F2}"/>
              </a:ext>
            </a:extLst>
          </p:cNvPr>
          <p:cNvSpPr>
            <a:spLocks noGrp="1"/>
          </p:cNvSpPr>
          <p:nvPr>
            <p:ph idx="1"/>
          </p:nvPr>
        </p:nvSpPr>
        <p:spPr>
          <a:xfrm>
            <a:off x="628650" y="1488850"/>
            <a:ext cx="7886700" cy="4021169"/>
          </a:xfrm>
        </p:spPr>
        <p:txBody>
          <a:bodyPr/>
          <a:lstStyle/>
          <a:p>
            <a:pPr lvl="0" eaLnBrk="0" fontAlgn="base" hangingPunct="0">
              <a:lnSpc>
                <a:spcPct val="100000"/>
              </a:lnSpc>
              <a:spcBef>
                <a:spcPct val="20000"/>
              </a:spcBef>
              <a:spcAft>
                <a:spcPct val="0"/>
              </a:spcAft>
              <a:defRPr/>
            </a:pPr>
            <a:r>
              <a:rPr lang="en-GB" altLang="en-US" sz="1600" b="1" dirty="0">
                <a:solidFill>
                  <a:prstClr val="black"/>
                </a:solidFill>
              </a:rPr>
              <a:t>Term 6</a:t>
            </a:r>
          </a:p>
          <a:p>
            <a:pPr lvl="0" eaLnBrk="0" fontAlgn="base" hangingPunct="0">
              <a:lnSpc>
                <a:spcPct val="100000"/>
              </a:lnSpc>
              <a:spcBef>
                <a:spcPct val="20000"/>
              </a:spcBef>
              <a:spcAft>
                <a:spcPct val="0"/>
              </a:spcAft>
              <a:defRPr/>
            </a:pPr>
            <a:endParaRPr lang="en-GB" altLang="en-US" sz="1600" b="1" dirty="0">
              <a:solidFill>
                <a:prstClr val="black"/>
              </a:solidFill>
            </a:endParaRPr>
          </a:p>
          <a:p>
            <a:pPr lvl="0" eaLnBrk="0" fontAlgn="base" hangingPunct="0">
              <a:lnSpc>
                <a:spcPct val="100000"/>
              </a:lnSpc>
              <a:spcBef>
                <a:spcPct val="20000"/>
              </a:spcBef>
              <a:spcAft>
                <a:spcPct val="0"/>
              </a:spcAft>
              <a:defRPr/>
            </a:pPr>
            <a:r>
              <a:rPr lang="en-GB" altLang="en-US" sz="1600" dirty="0">
                <a:solidFill>
                  <a:prstClr val="black"/>
                </a:solidFill>
              </a:rPr>
              <a:t>Please ensure:</a:t>
            </a:r>
          </a:p>
          <a:p>
            <a:pPr marL="342900" lvl="0" indent="-342900" eaLnBrk="0" fontAlgn="base" hangingPunct="0">
              <a:lnSpc>
                <a:spcPct val="100000"/>
              </a:lnSpc>
              <a:spcBef>
                <a:spcPct val="20000"/>
              </a:spcBef>
              <a:spcAft>
                <a:spcPct val="0"/>
              </a:spcAft>
              <a:buFont typeface="Arial" panose="020B0604020202020204" pitchFamily="34" charset="0"/>
              <a:buChar char="•"/>
              <a:defRPr/>
            </a:pPr>
            <a:r>
              <a:rPr lang="en-GB" altLang="en-US" sz="1600" dirty="0">
                <a:solidFill>
                  <a:prstClr val="black"/>
                </a:solidFill>
              </a:rPr>
              <a:t>that your September Guarantee spreadsheets are returned by 28</a:t>
            </a:r>
            <a:r>
              <a:rPr lang="en-GB" altLang="en-US" sz="1600" baseline="30000" dirty="0">
                <a:solidFill>
                  <a:prstClr val="black"/>
                </a:solidFill>
              </a:rPr>
              <a:t>th</a:t>
            </a:r>
            <a:r>
              <a:rPr lang="en-GB" altLang="en-US" sz="1600" dirty="0">
                <a:solidFill>
                  <a:prstClr val="black"/>
                </a:solidFill>
              </a:rPr>
              <a:t> June and</a:t>
            </a:r>
          </a:p>
          <a:p>
            <a:pPr marL="342900" lvl="0" indent="-342900" eaLnBrk="0" fontAlgn="base" hangingPunct="0">
              <a:lnSpc>
                <a:spcPct val="100000"/>
              </a:lnSpc>
              <a:spcBef>
                <a:spcPct val="20000"/>
              </a:spcBef>
              <a:spcAft>
                <a:spcPct val="0"/>
              </a:spcAft>
              <a:buFont typeface="Arial" panose="020B0604020202020204" pitchFamily="34" charset="0"/>
              <a:buChar char="•"/>
              <a:defRPr/>
            </a:pPr>
            <a:r>
              <a:rPr lang="en-GB" altLang="en-US" sz="1600" dirty="0">
                <a:solidFill>
                  <a:prstClr val="black"/>
                </a:solidFill>
              </a:rPr>
              <a:t>you have provided information on learners you consider at risk of becoming NEET.</a:t>
            </a:r>
          </a:p>
          <a:p>
            <a:pPr marL="342900" lvl="0" indent="-342900" eaLnBrk="0" fontAlgn="base" hangingPunct="0">
              <a:lnSpc>
                <a:spcPct val="100000"/>
              </a:lnSpc>
              <a:spcBef>
                <a:spcPct val="20000"/>
              </a:spcBef>
              <a:spcAft>
                <a:spcPct val="0"/>
              </a:spcAft>
              <a:buFont typeface="Arial" panose="020B0604020202020204" pitchFamily="34" charset="0"/>
              <a:buChar char="•"/>
              <a:defRPr/>
            </a:pPr>
            <a:endParaRPr lang="en-GB" altLang="en-US" sz="1600" dirty="0">
              <a:solidFill>
                <a:prstClr val="black"/>
              </a:solidFill>
            </a:endParaRPr>
          </a:p>
          <a:p>
            <a:pPr lvl="0" eaLnBrk="0" fontAlgn="base" hangingPunct="0">
              <a:lnSpc>
                <a:spcPct val="100000"/>
              </a:lnSpc>
              <a:spcBef>
                <a:spcPct val="20000"/>
              </a:spcBef>
              <a:spcAft>
                <a:spcPct val="0"/>
              </a:spcAft>
              <a:defRPr/>
            </a:pPr>
            <a:r>
              <a:rPr lang="en-GB" altLang="en-US" sz="1600" b="1" dirty="0">
                <a:solidFill>
                  <a:prstClr val="black"/>
                </a:solidFill>
              </a:rPr>
              <a:t>2019/20</a:t>
            </a:r>
          </a:p>
          <a:p>
            <a:pPr lvl="0" eaLnBrk="0" fontAlgn="base" hangingPunct="0">
              <a:lnSpc>
                <a:spcPct val="100000"/>
              </a:lnSpc>
              <a:spcBef>
                <a:spcPct val="20000"/>
              </a:spcBef>
              <a:spcAft>
                <a:spcPct val="0"/>
              </a:spcAft>
              <a:defRPr/>
            </a:pPr>
            <a:endParaRPr lang="en-GB" altLang="en-US" sz="1600" b="1" dirty="0">
              <a:solidFill>
                <a:prstClr val="black"/>
              </a:solidFill>
            </a:endParaRPr>
          </a:p>
          <a:p>
            <a:pPr marL="342900" lvl="0" indent="-342900" eaLnBrk="0" fontAlgn="base" hangingPunct="0">
              <a:lnSpc>
                <a:spcPct val="100000"/>
              </a:lnSpc>
              <a:spcBef>
                <a:spcPct val="20000"/>
              </a:spcBef>
              <a:spcAft>
                <a:spcPct val="0"/>
              </a:spcAft>
              <a:buFont typeface="Arial" panose="020B0604020202020204" pitchFamily="34" charset="0"/>
              <a:buChar char="•"/>
              <a:defRPr/>
            </a:pPr>
            <a:r>
              <a:rPr lang="en-GB" altLang="en-US" sz="1600" dirty="0">
                <a:solidFill>
                  <a:prstClr val="black"/>
                </a:solidFill>
              </a:rPr>
              <a:t>The Management Information data collection templates have been updated, please download new ones from:</a:t>
            </a:r>
          </a:p>
          <a:p>
            <a:pPr lvl="0" eaLnBrk="0" fontAlgn="base" hangingPunct="0">
              <a:lnSpc>
                <a:spcPct val="100000"/>
              </a:lnSpc>
              <a:spcBef>
                <a:spcPct val="20000"/>
              </a:spcBef>
              <a:spcAft>
                <a:spcPct val="0"/>
              </a:spcAft>
              <a:defRPr/>
            </a:pPr>
            <a:r>
              <a:rPr lang="en-GB" altLang="en-US" sz="1600" dirty="0">
                <a:solidFill>
                  <a:schemeClr val="accent1">
                    <a:lumMod val="75000"/>
                  </a:schemeClr>
                </a:solidFill>
                <a:hlinkClick r:id="rId2">
                  <a:extLst>
                    <a:ext uri="{A12FA001-AC4F-418D-AE19-62706E023703}">
                      <ahyp:hlinkClr xmlns:ahyp="http://schemas.microsoft.com/office/drawing/2018/hyperlinkcolor" val="tx"/>
                    </a:ext>
                  </a:extLst>
                </a:hlinkClick>
              </a:rPr>
              <a:t>https://www.kelsi.org.uk/school-management/data-and-reporting/management-information/tracking-young-people</a:t>
            </a:r>
            <a:r>
              <a:rPr lang="en-GB" altLang="en-US" sz="1600" dirty="0">
                <a:solidFill>
                  <a:schemeClr val="accent1">
                    <a:lumMod val="75000"/>
                  </a:schemeClr>
                </a:solidFill>
              </a:rPr>
              <a:t> </a:t>
            </a:r>
          </a:p>
          <a:p>
            <a:pPr lvl="0" eaLnBrk="0" fontAlgn="base" hangingPunct="0">
              <a:lnSpc>
                <a:spcPct val="100000"/>
              </a:lnSpc>
              <a:spcBef>
                <a:spcPct val="20000"/>
              </a:spcBef>
              <a:spcAft>
                <a:spcPct val="0"/>
              </a:spcAft>
              <a:defRPr/>
            </a:pPr>
            <a:endParaRPr lang="en-GB" altLang="en-US" sz="1600" dirty="0">
              <a:solidFill>
                <a:prstClr val="black"/>
              </a:solidFill>
            </a:endParaRPr>
          </a:p>
          <a:p>
            <a:pPr marL="342900" lvl="0" indent="-342900" eaLnBrk="0" fontAlgn="base" hangingPunct="0">
              <a:lnSpc>
                <a:spcPct val="100000"/>
              </a:lnSpc>
              <a:spcBef>
                <a:spcPct val="20000"/>
              </a:spcBef>
              <a:spcAft>
                <a:spcPct val="0"/>
              </a:spcAft>
              <a:buFont typeface="Arial" panose="020B0604020202020204" pitchFamily="34" charset="0"/>
              <a:buChar char="•"/>
              <a:defRPr/>
            </a:pPr>
            <a:r>
              <a:rPr lang="en-GB" altLang="en-US" sz="1600" dirty="0">
                <a:solidFill>
                  <a:prstClr val="black"/>
                </a:solidFill>
              </a:rPr>
              <a:t>Please include contact telephone numbers</a:t>
            </a:r>
          </a:p>
          <a:p>
            <a:endParaRPr lang="en-GB" dirty="0"/>
          </a:p>
        </p:txBody>
      </p:sp>
    </p:spTree>
    <p:extLst>
      <p:ext uri="{BB962C8B-B14F-4D97-AF65-F5344CB8AC3E}">
        <p14:creationId xmlns:p14="http://schemas.microsoft.com/office/powerpoint/2010/main" val="745099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BE8AF-77AE-4F90-B933-9FE27816AC7F}"/>
              </a:ext>
            </a:extLst>
          </p:cNvPr>
          <p:cNvSpPr>
            <a:spLocks noGrp="1"/>
          </p:cNvSpPr>
          <p:nvPr>
            <p:ph type="title"/>
          </p:nvPr>
        </p:nvSpPr>
        <p:spPr>
          <a:xfrm>
            <a:off x="1305017" y="564021"/>
            <a:ext cx="6533966" cy="602049"/>
          </a:xfrm>
        </p:spPr>
        <p:txBody>
          <a:bodyPr/>
          <a:lstStyle/>
          <a:p>
            <a:r>
              <a:rPr lang="en-GB" dirty="0"/>
              <a:t>The New </a:t>
            </a:r>
            <a:r>
              <a:rPr lang="en-GB" dirty="0" err="1"/>
              <a:t>KentChoices</a:t>
            </a:r>
            <a:endParaRPr lang="en-GB" dirty="0"/>
          </a:p>
        </p:txBody>
      </p:sp>
      <p:sp>
        <p:nvSpPr>
          <p:cNvPr id="3" name="Content Placeholder 2">
            <a:extLst>
              <a:ext uri="{FF2B5EF4-FFF2-40B4-BE49-F238E27FC236}">
                <a16:creationId xmlns:a16="http://schemas.microsoft.com/office/drawing/2014/main" id="{01DCB323-6F5B-40B3-87AA-B09E2BAACF39}"/>
              </a:ext>
            </a:extLst>
          </p:cNvPr>
          <p:cNvSpPr>
            <a:spLocks noGrp="1"/>
          </p:cNvSpPr>
          <p:nvPr>
            <p:ph idx="1"/>
          </p:nvPr>
        </p:nvSpPr>
        <p:spPr/>
        <p:txBody>
          <a:bodyPr/>
          <a:lstStyle/>
          <a:p>
            <a:pPr lvl="0" eaLnBrk="0" fontAlgn="base" hangingPunct="0">
              <a:lnSpc>
                <a:spcPct val="100000"/>
              </a:lnSpc>
              <a:spcBef>
                <a:spcPct val="20000"/>
              </a:spcBef>
              <a:spcAft>
                <a:spcPct val="0"/>
              </a:spcAft>
              <a:defRPr/>
            </a:pPr>
            <a:r>
              <a:rPr lang="en-GB" sz="1600" dirty="0">
                <a:solidFill>
                  <a:prstClr val="black"/>
                </a:solidFill>
              </a:rPr>
              <a:t>Areas to be covered…..</a:t>
            </a:r>
          </a:p>
          <a:p>
            <a:pPr marL="1028700" lvl="1" indent="-342900" eaLnBrk="0" fontAlgn="base" hangingPunct="0">
              <a:lnSpc>
                <a:spcPct val="100000"/>
              </a:lnSpc>
              <a:spcBef>
                <a:spcPct val="20000"/>
              </a:spcBef>
              <a:spcAft>
                <a:spcPct val="0"/>
              </a:spcAft>
              <a:defRPr/>
            </a:pPr>
            <a:r>
              <a:rPr lang="en-GB" sz="1600" dirty="0">
                <a:solidFill>
                  <a:prstClr val="black"/>
                </a:solidFill>
              </a:rPr>
              <a:t>Our ambition</a:t>
            </a:r>
          </a:p>
          <a:p>
            <a:pPr lvl="0" eaLnBrk="0" fontAlgn="base" hangingPunct="0">
              <a:lnSpc>
                <a:spcPct val="100000"/>
              </a:lnSpc>
              <a:spcBef>
                <a:spcPct val="20000"/>
              </a:spcBef>
              <a:spcAft>
                <a:spcPct val="0"/>
              </a:spcAft>
              <a:defRPr/>
            </a:pPr>
            <a:endParaRPr lang="en-GB" sz="1600" dirty="0">
              <a:solidFill>
                <a:prstClr val="black"/>
              </a:solidFill>
            </a:endParaRPr>
          </a:p>
          <a:p>
            <a:pPr marL="1028700" lvl="1" indent="-342900" eaLnBrk="0" fontAlgn="base" hangingPunct="0">
              <a:lnSpc>
                <a:spcPct val="100000"/>
              </a:lnSpc>
              <a:spcBef>
                <a:spcPct val="20000"/>
              </a:spcBef>
              <a:spcAft>
                <a:spcPct val="0"/>
              </a:spcAft>
              <a:defRPr/>
            </a:pPr>
            <a:r>
              <a:rPr lang="en-GB" sz="1600" dirty="0">
                <a:solidFill>
                  <a:prstClr val="black"/>
                </a:solidFill>
              </a:rPr>
              <a:t>First media</a:t>
            </a:r>
          </a:p>
          <a:p>
            <a:pPr marL="342900" lvl="0" indent="-342900" eaLnBrk="0" fontAlgn="base" hangingPunct="0">
              <a:lnSpc>
                <a:spcPct val="100000"/>
              </a:lnSpc>
              <a:spcBef>
                <a:spcPct val="20000"/>
              </a:spcBef>
              <a:spcAft>
                <a:spcPct val="0"/>
              </a:spcAft>
              <a:buFont typeface="Arial" panose="020B0604020202020204" pitchFamily="34" charset="0"/>
              <a:buChar char="•"/>
              <a:defRPr/>
            </a:pPr>
            <a:endParaRPr lang="en-GB" sz="1600" dirty="0">
              <a:solidFill>
                <a:prstClr val="black"/>
              </a:solidFill>
            </a:endParaRPr>
          </a:p>
          <a:p>
            <a:pPr marL="1028700" lvl="1" indent="-342900" eaLnBrk="0" fontAlgn="base" hangingPunct="0">
              <a:lnSpc>
                <a:spcPct val="100000"/>
              </a:lnSpc>
              <a:spcBef>
                <a:spcPct val="20000"/>
              </a:spcBef>
              <a:spcAft>
                <a:spcPct val="0"/>
              </a:spcAft>
              <a:defRPr/>
            </a:pPr>
            <a:r>
              <a:rPr lang="en-GB" sz="1600" dirty="0">
                <a:solidFill>
                  <a:prstClr val="black"/>
                </a:solidFill>
              </a:rPr>
              <a:t>What’s new?</a:t>
            </a:r>
          </a:p>
          <a:p>
            <a:pPr marL="342900" lvl="0" indent="-342900" eaLnBrk="0" fontAlgn="base" hangingPunct="0">
              <a:lnSpc>
                <a:spcPct val="100000"/>
              </a:lnSpc>
              <a:spcBef>
                <a:spcPct val="20000"/>
              </a:spcBef>
              <a:spcAft>
                <a:spcPct val="0"/>
              </a:spcAft>
              <a:buFont typeface="Arial" panose="020B0604020202020204" pitchFamily="34" charset="0"/>
              <a:buChar char="•"/>
              <a:defRPr/>
            </a:pPr>
            <a:endParaRPr lang="en-GB" sz="1600" dirty="0">
              <a:solidFill>
                <a:prstClr val="black"/>
              </a:solidFill>
            </a:endParaRPr>
          </a:p>
          <a:p>
            <a:pPr marL="1028700" lvl="1" indent="-342900" eaLnBrk="0" fontAlgn="base" hangingPunct="0">
              <a:lnSpc>
                <a:spcPct val="100000"/>
              </a:lnSpc>
              <a:spcBef>
                <a:spcPct val="20000"/>
              </a:spcBef>
              <a:spcAft>
                <a:spcPct val="0"/>
              </a:spcAft>
              <a:defRPr/>
            </a:pPr>
            <a:r>
              <a:rPr lang="en-GB" sz="1600" dirty="0">
                <a:solidFill>
                  <a:prstClr val="black"/>
                </a:solidFill>
              </a:rPr>
              <a:t>How it will work with colleges</a:t>
            </a:r>
          </a:p>
          <a:p>
            <a:pPr marL="342900" lvl="0" indent="-342900" eaLnBrk="0" fontAlgn="base" hangingPunct="0">
              <a:lnSpc>
                <a:spcPct val="100000"/>
              </a:lnSpc>
              <a:spcBef>
                <a:spcPct val="20000"/>
              </a:spcBef>
              <a:spcAft>
                <a:spcPct val="0"/>
              </a:spcAft>
              <a:buFont typeface="Arial" panose="020B0604020202020204" pitchFamily="34" charset="0"/>
              <a:buChar char="•"/>
              <a:defRPr/>
            </a:pPr>
            <a:endParaRPr lang="en-GB" sz="1600" dirty="0">
              <a:solidFill>
                <a:prstClr val="black"/>
              </a:solidFill>
            </a:endParaRPr>
          </a:p>
          <a:p>
            <a:pPr marL="1028700" lvl="1" indent="-342900" eaLnBrk="0" fontAlgn="base" hangingPunct="0">
              <a:lnSpc>
                <a:spcPct val="100000"/>
              </a:lnSpc>
              <a:spcBef>
                <a:spcPct val="20000"/>
              </a:spcBef>
              <a:spcAft>
                <a:spcPct val="0"/>
              </a:spcAft>
              <a:defRPr/>
            </a:pPr>
            <a:r>
              <a:rPr lang="en-GB" sz="1600" dirty="0">
                <a:solidFill>
                  <a:prstClr val="black"/>
                </a:solidFill>
              </a:rPr>
              <a:t>How we will support you.</a:t>
            </a:r>
          </a:p>
          <a:p>
            <a:pPr marL="342900" lvl="0" indent="-342900" eaLnBrk="0" fontAlgn="base" hangingPunct="0">
              <a:lnSpc>
                <a:spcPct val="100000"/>
              </a:lnSpc>
              <a:spcBef>
                <a:spcPct val="20000"/>
              </a:spcBef>
              <a:spcAft>
                <a:spcPct val="0"/>
              </a:spcAft>
              <a:buFont typeface="Arial" panose="020B0604020202020204" pitchFamily="34" charset="0"/>
              <a:buChar char="•"/>
              <a:defRPr/>
            </a:pPr>
            <a:endParaRPr lang="en-GB" sz="1600" dirty="0">
              <a:solidFill>
                <a:prstClr val="black"/>
              </a:solidFill>
            </a:endParaRPr>
          </a:p>
          <a:p>
            <a:pPr marL="1028700" lvl="1" indent="-342900" eaLnBrk="0" fontAlgn="base" hangingPunct="0">
              <a:lnSpc>
                <a:spcPct val="100000"/>
              </a:lnSpc>
              <a:spcBef>
                <a:spcPct val="20000"/>
              </a:spcBef>
              <a:spcAft>
                <a:spcPct val="0"/>
              </a:spcAft>
              <a:defRPr/>
            </a:pPr>
            <a:r>
              <a:rPr lang="en-GB" sz="1600" dirty="0">
                <a:solidFill>
                  <a:prstClr val="black"/>
                </a:solidFill>
              </a:rPr>
              <a:t>Software demonstration</a:t>
            </a:r>
          </a:p>
          <a:p>
            <a:pPr marL="342900" lvl="0" indent="-342900" eaLnBrk="0" fontAlgn="base" hangingPunct="0">
              <a:lnSpc>
                <a:spcPct val="100000"/>
              </a:lnSpc>
              <a:spcBef>
                <a:spcPct val="20000"/>
              </a:spcBef>
              <a:spcAft>
                <a:spcPct val="0"/>
              </a:spcAft>
              <a:buFont typeface="Arial" panose="020B0604020202020204" pitchFamily="34" charset="0"/>
              <a:buChar char="•"/>
              <a:defRPr/>
            </a:pPr>
            <a:endParaRPr lang="en-GB" sz="1600" dirty="0">
              <a:solidFill>
                <a:prstClr val="black"/>
              </a:solidFill>
            </a:endParaRPr>
          </a:p>
          <a:p>
            <a:pPr marL="1028700" lvl="1" indent="-342900" eaLnBrk="0" fontAlgn="base" hangingPunct="0">
              <a:lnSpc>
                <a:spcPct val="100000"/>
              </a:lnSpc>
              <a:spcBef>
                <a:spcPct val="20000"/>
              </a:spcBef>
              <a:spcAft>
                <a:spcPct val="0"/>
              </a:spcAft>
              <a:defRPr/>
            </a:pPr>
            <a:r>
              <a:rPr lang="en-GB" sz="1600" dirty="0">
                <a:solidFill>
                  <a:prstClr val="black"/>
                </a:solidFill>
              </a:rPr>
              <a:t>Next steps</a:t>
            </a:r>
          </a:p>
          <a:p>
            <a:endParaRPr lang="en-GB" dirty="0"/>
          </a:p>
        </p:txBody>
      </p:sp>
    </p:spTree>
    <p:extLst>
      <p:ext uri="{BB962C8B-B14F-4D97-AF65-F5344CB8AC3E}">
        <p14:creationId xmlns:p14="http://schemas.microsoft.com/office/powerpoint/2010/main" val="3874715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09562-2CF4-4BC2-9A78-5299D54CC357}"/>
              </a:ext>
            </a:extLst>
          </p:cNvPr>
          <p:cNvSpPr>
            <a:spLocks noGrp="1"/>
          </p:cNvSpPr>
          <p:nvPr>
            <p:ph type="title"/>
          </p:nvPr>
        </p:nvSpPr>
        <p:spPr>
          <a:xfrm>
            <a:off x="1305017" y="564022"/>
            <a:ext cx="6533966" cy="576882"/>
          </a:xfrm>
        </p:spPr>
        <p:txBody>
          <a:bodyPr/>
          <a:lstStyle/>
          <a:p>
            <a:r>
              <a:rPr lang="en-GB" dirty="0"/>
              <a:t>Our ambition</a:t>
            </a:r>
          </a:p>
        </p:txBody>
      </p:sp>
      <p:sp>
        <p:nvSpPr>
          <p:cNvPr id="3" name="Content Placeholder 2">
            <a:extLst>
              <a:ext uri="{FF2B5EF4-FFF2-40B4-BE49-F238E27FC236}">
                <a16:creationId xmlns:a16="http://schemas.microsoft.com/office/drawing/2014/main" id="{49489378-CC9F-4165-9271-1AF4E770CA0E}"/>
              </a:ext>
            </a:extLst>
          </p:cNvPr>
          <p:cNvSpPr>
            <a:spLocks noGrp="1"/>
          </p:cNvSpPr>
          <p:nvPr>
            <p:ph idx="1"/>
          </p:nvPr>
        </p:nvSpPr>
        <p:spPr>
          <a:xfrm>
            <a:off x="641469" y="1589518"/>
            <a:ext cx="7886700" cy="4095665"/>
          </a:xfrm>
        </p:spPr>
        <p:txBody>
          <a:bodyPr/>
          <a:lstStyle/>
          <a:p>
            <a:pPr marL="342900" lvl="0" indent="-342900" eaLnBrk="0" fontAlgn="base" hangingPunct="0">
              <a:lnSpc>
                <a:spcPct val="100000"/>
              </a:lnSpc>
              <a:spcBef>
                <a:spcPct val="20000"/>
              </a:spcBef>
              <a:spcAft>
                <a:spcPct val="0"/>
              </a:spcAft>
              <a:buFont typeface="Arial" panose="020B0604020202020204" pitchFamily="34" charset="0"/>
              <a:buChar char="•"/>
              <a:defRPr/>
            </a:pPr>
            <a:r>
              <a:rPr lang="en-GB" sz="1600" dirty="0">
                <a:solidFill>
                  <a:prstClr val="black"/>
                </a:solidFill>
              </a:rPr>
              <a:t>To have a user friendly system that provides schools with a simple way to:</a:t>
            </a:r>
          </a:p>
          <a:p>
            <a:pPr marL="342900" lvl="0" indent="-342900" eaLnBrk="0" fontAlgn="base" hangingPunct="0">
              <a:lnSpc>
                <a:spcPct val="100000"/>
              </a:lnSpc>
              <a:spcBef>
                <a:spcPct val="20000"/>
              </a:spcBef>
              <a:spcAft>
                <a:spcPct val="0"/>
              </a:spcAft>
              <a:buFont typeface="Arial" panose="020B0604020202020204" pitchFamily="34" charset="0"/>
              <a:buChar char="•"/>
              <a:defRPr/>
            </a:pPr>
            <a:endParaRPr lang="en-GB" sz="1600" dirty="0">
              <a:solidFill>
                <a:prstClr val="black"/>
              </a:solidFill>
            </a:endParaRPr>
          </a:p>
          <a:p>
            <a:pPr marL="742950" lvl="1" indent="-285750" eaLnBrk="0" fontAlgn="base" hangingPunct="0">
              <a:lnSpc>
                <a:spcPct val="100000"/>
              </a:lnSpc>
              <a:spcBef>
                <a:spcPct val="20000"/>
              </a:spcBef>
              <a:spcAft>
                <a:spcPct val="0"/>
              </a:spcAft>
              <a:buFont typeface="Arial" panose="020B0604020202020204" pitchFamily="34" charset="0"/>
              <a:buChar char="–"/>
              <a:defRPr/>
            </a:pPr>
            <a:r>
              <a:rPr lang="en-GB" sz="1600" dirty="0">
                <a:solidFill>
                  <a:prstClr val="black"/>
                </a:solidFill>
              </a:rPr>
              <a:t>advertise their post 16 offer;</a:t>
            </a:r>
          </a:p>
          <a:p>
            <a:pPr marL="742950" lvl="1" indent="-285750" eaLnBrk="0" fontAlgn="base" hangingPunct="0">
              <a:lnSpc>
                <a:spcPct val="100000"/>
              </a:lnSpc>
              <a:spcBef>
                <a:spcPct val="20000"/>
              </a:spcBef>
              <a:spcAft>
                <a:spcPct val="0"/>
              </a:spcAft>
              <a:buFont typeface="Arial" panose="020B0604020202020204" pitchFamily="34" charset="0"/>
              <a:buChar char="–"/>
              <a:defRPr/>
            </a:pPr>
            <a:r>
              <a:rPr lang="en-GB" sz="1600" dirty="0">
                <a:solidFill>
                  <a:prstClr val="black"/>
                </a:solidFill>
              </a:rPr>
              <a:t>manage internal and external applications;</a:t>
            </a:r>
          </a:p>
          <a:p>
            <a:pPr marL="742950" lvl="1" indent="-285750" eaLnBrk="0" fontAlgn="base" hangingPunct="0">
              <a:lnSpc>
                <a:spcPct val="100000"/>
              </a:lnSpc>
              <a:spcBef>
                <a:spcPct val="20000"/>
              </a:spcBef>
              <a:spcAft>
                <a:spcPct val="0"/>
              </a:spcAft>
              <a:buFont typeface="Arial" panose="020B0604020202020204" pitchFamily="34" charset="0"/>
              <a:buChar char="–"/>
              <a:defRPr/>
            </a:pPr>
            <a:r>
              <a:rPr lang="en-GB" sz="1600" dirty="0">
                <a:solidFill>
                  <a:prstClr val="black"/>
                </a:solidFill>
              </a:rPr>
              <a:t>get data that informs provision and staff planning;</a:t>
            </a:r>
          </a:p>
          <a:p>
            <a:pPr marL="742950" lvl="1" indent="-285750" eaLnBrk="0" fontAlgn="base" hangingPunct="0">
              <a:lnSpc>
                <a:spcPct val="100000"/>
              </a:lnSpc>
              <a:spcBef>
                <a:spcPct val="20000"/>
              </a:spcBef>
              <a:spcAft>
                <a:spcPct val="0"/>
              </a:spcAft>
              <a:buFont typeface="Arial" panose="020B0604020202020204" pitchFamily="34" charset="0"/>
              <a:buChar char="–"/>
              <a:defRPr/>
            </a:pPr>
            <a:r>
              <a:rPr lang="en-GB" sz="1600" dirty="0">
                <a:solidFill>
                  <a:prstClr val="black"/>
                </a:solidFill>
              </a:rPr>
              <a:t>communicate in bulk with applicants and the LA;</a:t>
            </a:r>
          </a:p>
          <a:p>
            <a:pPr marL="742950" lvl="1" indent="-285750" eaLnBrk="0" fontAlgn="base" hangingPunct="0">
              <a:lnSpc>
                <a:spcPct val="100000"/>
              </a:lnSpc>
              <a:spcBef>
                <a:spcPct val="20000"/>
              </a:spcBef>
              <a:spcAft>
                <a:spcPct val="0"/>
              </a:spcAft>
              <a:buFont typeface="Arial" panose="020B0604020202020204" pitchFamily="34" charset="0"/>
              <a:buChar char="–"/>
              <a:defRPr/>
            </a:pPr>
            <a:r>
              <a:rPr lang="en-GB" sz="1600" dirty="0">
                <a:solidFill>
                  <a:prstClr val="black"/>
                </a:solidFill>
              </a:rPr>
              <a:t>demonstrate transparency when dealing with applicants; </a:t>
            </a:r>
          </a:p>
          <a:p>
            <a:pPr marL="742950" lvl="1" indent="-285750" eaLnBrk="0" fontAlgn="base" hangingPunct="0">
              <a:lnSpc>
                <a:spcPct val="100000"/>
              </a:lnSpc>
              <a:spcBef>
                <a:spcPct val="20000"/>
              </a:spcBef>
              <a:spcAft>
                <a:spcPct val="0"/>
              </a:spcAft>
              <a:buFont typeface="Arial" panose="020B0604020202020204" pitchFamily="34" charset="0"/>
              <a:buChar char="–"/>
              <a:defRPr/>
            </a:pPr>
            <a:r>
              <a:rPr lang="en-GB" sz="1600" dirty="0">
                <a:solidFill>
                  <a:prstClr val="black"/>
                </a:solidFill>
              </a:rPr>
              <a:t>support Year 11s make applications and track what they are doing and;</a:t>
            </a:r>
          </a:p>
          <a:p>
            <a:pPr marL="742950" lvl="1" indent="-285750" eaLnBrk="0" fontAlgn="base" hangingPunct="0">
              <a:lnSpc>
                <a:spcPct val="100000"/>
              </a:lnSpc>
              <a:spcBef>
                <a:spcPct val="20000"/>
              </a:spcBef>
              <a:spcAft>
                <a:spcPct val="0"/>
              </a:spcAft>
              <a:buFont typeface="Arial" panose="020B0604020202020204" pitchFamily="34" charset="0"/>
              <a:buChar char="–"/>
              <a:defRPr/>
            </a:pPr>
            <a:r>
              <a:rPr lang="en-GB" sz="1600" dirty="0">
                <a:solidFill>
                  <a:prstClr val="black"/>
                </a:solidFill>
              </a:rPr>
              <a:t>evidence Gatsby benchmarks 3, 5 and 7</a:t>
            </a:r>
          </a:p>
          <a:p>
            <a:pPr marL="457200" lvl="1" indent="0" eaLnBrk="0" fontAlgn="base" hangingPunct="0">
              <a:lnSpc>
                <a:spcPct val="100000"/>
              </a:lnSpc>
              <a:spcBef>
                <a:spcPct val="20000"/>
              </a:spcBef>
              <a:spcAft>
                <a:spcPct val="0"/>
              </a:spcAft>
              <a:buNone/>
              <a:defRPr/>
            </a:pPr>
            <a:endParaRPr lang="en-GB" sz="1600" dirty="0">
              <a:solidFill>
                <a:prstClr val="black"/>
              </a:solidFill>
            </a:endParaRPr>
          </a:p>
          <a:p>
            <a:pPr marL="342900" lvl="0" indent="-342900" eaLnBrk="0" fontAlgn="base" hangingPunct="0">
              <a:lnSpc>
                <a:spcPct val="100000"/>
              </a:lnSpc>
              <a:spcBef>
                <a:spcPct val="20000"/>
              </a:spcBef>
              <a:spcAft>
                <a:spcPct val="0"/>
              </a:spcAft>
              <a:buFont typeface="Arial" panose="020B0604020202020204" pitchFamily="34" charset="0"/>
              <a:buChar char="•"/>
              <a:defRPr/>
            </a:pPr>
            <a:r>
              <a:rPr lang="en-GB" sz="1600" dirty="0">
                <a:solidFill>
                  <a:prstClr val="black"/>
                </a:solidFill>
              </a:rPr>
              <a:t>To have all Kent FE colleges:  </a:t>
            </a:r>
          </a:p>
          <a:p>
            <a:pPr marL="742950" lvl="1" indent="-285750" eaLnBrk="0" fontAlgn="base" hangingPunct="0">
              <a:lnSpc>
                <a:spcPct val="100000"/>
              </a:lnSpc>
              <a:spcBef>
                <a:spcPct val="20000"/>
              </a:spcBef>
              <a:spcAft>
                <a:spcPct val="0"/>
              </a:spcAft>
              <a:buFont typeface="Arial" panose="020B0604020202020204" pitchFamily="34" charset="0"/>
              <a:buChar char="–"/>
              <a:defRPr/>
            </a:pPr>
            <a:r>
              <a:rPr lang="en-GB" sz="1600" dirty="0">
                <a:solidFill>
                  <a:prstClr val="black"/>
                </a:solidFill>
              </a:rPr>
              <a:t>Acknowledge applications and make offers through </a:t>
            </a:r>
            <a:r>
              <a:rPr lang="en-GB" sz="1600" dirty="0" err="1">
                <a:solidFill>
                  <a:prstClr val="black"/>
                </a:solidFill>
              </a:rPr>
              <a:t>KentChoices</a:t>
            </a:r>
            <a:r>
              <a:rPr lang="en-GB" sz="1600" dirty="0">
                <a:solidFill>
                  <a:prstClr val="black"/>
                </a:solidFill>
              </a:rPr>
              <a:t> </a:t>
            </a:r>
          </a:p>
          <a:p>
            <a:pPr marL="457200" lvl="1" indent="0" eaLnBrk="0" fontAlgn="base" hangingPunct="0">
              <a:lnSpc>
                <a:spcPct val="100000"/>
              </a:lnSpc>
              <a:spcBef>
                <a:spcPct val="20000"/>
              </a:spcBef>
              <a:spcAft>
                <a:spcPct val="0"/>
              </a:spcAft>
              <a:buNone/>
              <a:defRPr/>
            </a:pPr>
            <a:endParaRPr lang="en-GB" sz="1600" dirty="0">
              <a:solidFill>
                <a:prstClr val="black"/>
              </a:solidFill>
            </a:endParaRPr>
          </a:p>
          <a:p>
            <a:pPr marL="342900" lvl="0" indent="-342900" eaLnBrk="0" fontAlgn="base" hangingPunct="0">
              <a:lnSpc>
                <a:spcPct val="100000"/>
              </a:lnSpc>
              <a:spcBef>
                <a:spcPct val="20000"/>
              </a:spcBef>
              <a:spcAft>
                <a:spcPct val="0"/>
              </a:spcAft>
              <a:buFont typeface="Arial" panose="020B0604020202020204" pitchFamily="34" charset="0"/>
              <a:buChar char="•"/>
              <a:defRPr/>
            </a:pPr>
            <a:r>
              <a:rPr lang="en-GB" sz="1600" dirty="0">
                <a:solidFill>
                  <a:prstClr val="black"/>
                </a:solidFill>
              </a:rPr>
              <a:t>To have a system used by all Year 11 students, schools and colleges.</a:t>
            </a:r>
          </a:p>
          <a:p>
            <a:endParaRPr lang="en-GB" dirty="0"/>
          </a:p>
        </p:txBody>
      </p:sp>
    </p:spTree>
    <p:extLst>
      <p:ext uri="{BB962C8B-B14F-4D97-AF65-F5344CB8AC3E}">
        <p14:creationId xmlns:p14="http://schemas.microsoft.com/office/powerpoint/2010/main" val="1236974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CB2FC-BEB4-4E97-AA6E-B8958BC47836}"/>
              </a:ext>
            </a:extLst>
          </p:cNvPr>
          <p:cNvSpPr>
            <a:spLocks noGrp="1"/>
          </p:cNvSpPr>
          <p:nvPr>
            <p:ph type="title"/>
          </p:nvPr>
        </p:nvSpPr>
        <p:spPr>
          <a:xfrm>
            <a:off x="1305017" y="564021"/>
            <a:ext cx="6533966" cy="585271"/>
          </a:xfrm>
        </p:spPr>
        <p:txBody>
          <a:bodyPr/>
          <a:lstStyle/>
          <a:p>
            <a:r>
              <a:rPr lang="en-GB" dirty="0"/>
              <a:t>Why First Media?</a:t>
            </a:r>
          </a:p>
        </p:txBody>
      </p:sp>
      <p:sp>
        <p:nvSpPr>
          <p:cNvPr id="3" name="Content Placeholder 2">
            <a:extLst>
              <a:ext uri="{FF2B5EF4-FFF2-40B4-BE49-F238E27FC236}">
                <a16:creationId xmlns:a16="http://schemas.microsoft.com/office/drawing/2014/main" id="{62FED269-4AFF-49AC-9E7E-B468A08E9CEC}"/>
              </a:ext>
            </a:extLst>
          </p:cNvPr>
          <p:cNvSpPr>
            <a:spLocks noGrp="1"/>
          </p:cNvSpPr>
          <p:nvPr>
            <p:ph idx="1"/>
          </p:nvPr>
        </p:nvSpPr>
        <p:spPr/>
        <p:txBody>
          <a:bodyPr/>
          <a:lstStyle/>
          <a:p>
            <a:pPr marL="342900" lvl="0" indent="-342900" eaLnBrk="0" fontAlgn="base" hangingPunct="0">
              <a:lnSpc>
                <a:spcPct val="100000"/>
              </a:lnSpc>
              <a:spcBef>
                <a:spcPct val="20000"/>
              </a:spcBef>
              <a:spcAft>
                <a:spcPct val="0"/>
              </a:spcAft>
              <a:buFont typeface="Arial" panose="020B0604020202020204" pitchFamily="34" charset="0"/>
              <a:buChar char="•"/>
              <a:defRPr/>
            </a:pPr>
            <a:r>
              <a:rPr lang="en-GB" altLang="en-US" sz="1500" dirty="0">
                <a:solidFill>
                  <a:prstClr val="black"/>
                </a:solidFill>
              </a:rPr>
              <a:t>Their system is very similar to </a:t>
            </a:r>
            <a:r>
              <a:rPr lang="en-GB" altLang="en-US" sz="1500" dirty="0" err="1">
                <a:solidFill>
                  <a:prstClr val="black"/>
                </a:solidFill>
              </a:rPr>
              <a:t>UCASprogress</a:t>
            </a:r>
            <a:r>
              <a:rPr lang="en-GB" altLang="en-US" sz="1500" dirty="0">
                <a:solidFill>
                  <a:prstClr val="black"/>
                </a:solidFill>
              </a:rPr>
              <a:t>, so easy to adopt in Kent and has:</a:t>
            </a:r>
          </a:p>
          <a:p>
            <a:pPr marL="342900" lvl="0" indent="-342900" eaLnBrk="0" fontAlgn="base" hangingPunct="0">
              <a:lnSpc>
                <a:spcPct val="100000"/>
              </a:lnSpc>
              <a:spcBef>
                <a:spcPct val="20000"/>
              </a:spcBef>
              <a:spcAft>
                <a:spcPct val="0"/>
              </a:spcAft>
              <a:buFont typeface="Arial" panose="020B0604020202020204" pitchFamily="34" charset="0"/>
              <a:buChar char="•"/>
              <a:defRPr/>
            </a:pPr>
            <a:endParaRPr lang="en-GB" altLang="en-US" sz="1500" dirty="0">
              <a:solidFill>
                <a:prstClr val="black"/>
              </a:solidFill>
            </a:endParaRPr>
          </a:p>
          <a:p>
            <a:pPr marL="1028700" lvl="1" indent="-342900" eaLnBrk="0" fontAlgn="base" hangingPunct="0">
              <a:lnSpc>
                <a:spcPct val="100000"/>
              </a:lnSpc>
              <a:spcBef>
                <a:spcPct val="20000"/>
              </a:spcBef>
              <a:spcAft>
                <a:spcPct val="0"/>
              </a:spcAft>
              <a:defRPr/>
            </a:pPr>
            <a:r>
              <a:rPr lang="en-GB" altLang="en-US" sz="1500" dirty="0">
                <a:solidFill>
                  <a:prstClr val="black"/>
                </a:solidFill>
              </a:rPr>
              <a:t>newer technology, so is more efficient, easier to use and is mobile friendly;</a:t>
            </a:r>
          </a:p>
          <a:p>
            <a:pPr marL="1028700" lvl="1" indent="-342900" eaLnBrk="0" fontAlgn="base" hangingPunct="0">
              <a:lnSpc>
                <a:spcPct val="100000"/>
              </a:lnSpc>
              <a:spcBef>
                <a:spcPct val="20000"/>
              </a:spcBef>
              <a:spcAft>
                <a:spcPct val="0"/>
              </a:spcAft>
              <a:defRPr/>
            </a:pPr>
            <a:r>
              <a:rPr lang="en-GB" altLang="en-US" sz="1500" dirty="0">
                <a:solidFill>
                  <a:prstClr val="black"/>
                </a:solidFill>
              </a:rPr>
              <a:t>tackled some of the inherent problems with </a:t>
            </a:r>
            <a:r>
              <a:rPr lang="en-GB" altLang="en-US" sz="1500" dirty="0" err="1">
                <a:solidFill>
                  <a:prstClr val="black"/>
                </a:solidFill>
              </a:rPr>
              <a:t>UCASprogress</a:t>
            </a:r>
            <a:r>
              <a:rPr lang="en-GB" altLang="en-US" sz="1500" dirty="0">
                <a:solidFill>
                  <a:prstClr val="black"/>
                </a:solidFill>
              </a:rPr>
              <a:t> and </a:t>
            </a:r>
          </a:p>
          <a:p>
            <a:pPr marL="1028700" lvl="1" indent="-342900" eaLnBrk="0" fontAlgn="base" hangingPunct="0">
              <a:lnSpc>
                <a:spcPct val="100000"/>
              </a:lnSpc>
              <a:spcBef>
                <a:spcPct val="20000"/>
              </a:spcBef>
              <a:spcAft>
                <a:spcPct val="0"/>
              </a:spcAft>
              <a:defRPr/>
            </a:pPr>
            <a:r>
              <a:rPr lang="en-GB" altLang="en-US" sz="1500" dirty="0">
                <a:solidFill>
                  <a:prstClr val="black"/>
                </a:solidFill>
              </a:rPr>
              <a:t>the capacity to interact with college MI systems.</a:t>
            </a:r>
          </a:p>
          <a:p>
            <a:pPr marL="342900" lvl="0" indent="-342900" eaLnBrk="0" fontAlgn="base" hangingPunct="0">
              <a:lnSpc>
                <a:spcPct val="100000"/>
              </a:lnSpc>
              <a:spcBef>
                <a:spcPct val="20000"/>
              </a:spcBef>
              <a:spcAft>
                <a:spcPct val="0"/>
              </a:spcAft>
              <a:buFont typeface="Arial" panose="020B0604020202020204" pitchFamily="34" charset="0"/>
              <a:buChar char="•"/>
              <a:defRPr/>
            </a:pPr>
            <a:endParaRPr lang="en-GB" altLang="en-US" sz="1500" dirty="0">
              <a:solidFill>
                <a:prstClr val="black"/>
              </a:solidFill>
            </a:endParaRPr>
          </a:p>
          <a:p>
            <a:pPr marL="342900" lvl="0" indent="-342900" eaLnBrk="0" fontAlgn="base" hangingPunct="0">
              <a:lnSpc>
                <a:spcPct val="100000"/>
              </a:lnSpc>
              <a:spcBef>
                <a:spcPct val="20000"/>
              </a:spcBef>
              <a:spcAft>
                <a:spcPct val="0"/>
              </a:spcAft>
              <a:buFont typeface="Arial" panose="020B0604020202020204" pitchFamily="34" charset="0"/>
              <a:buChar char="•"/>
              <a:defRPr/>
            </a:pPr>
            <a:r>
              <a:rPr lang="en-GB" altLang="en-US" sz="1500" dirty="0">
                <a:solidFill>
                  <a:prstClr val="black"/>
                </a:solidFill>
              </a:rPr>
              <a:t>As a company they have:</a:t>
            </a:r>
          </a:p>
          <a:p>
            <a:pPr marL="342900" lvl="0" indent="-342900" eaLnBrk="0" fontAlgn="base" hangingPunct="0">
              <a:lnSpc>
                <a:spcPct val="100000"/>
              </a:lnSpc>
              <a:spcBef>
                <a:spcPct val="20000"/>
              </a:spcBef>
              <a:spcAft>
                <a:spcPct val="0"/>
              </a:spcAft>
              <a:buFont typeface="Arial" panose="020B0604020202020204" pitchFamily="34" charset="0"/>
              <a:buChar char="•"/>
              <a:defRPr/>
            </a:pPr>
            <a:endParaRPr lang="en-GB" altLang="en-US" sz="1500" dirty="0">
              <a:solidFill>
                <a:prstClr val="black"/>
              </a:solidFill>
            </a:endParaRPr>
          </a:p>
          <a:p>
            <a:pPr marL="1028700" lvl="1" indent="-342900" eaLnBrk="0" fontAlgn="base" hangingPunct="0">
              <a:lnSpc>
                <a:spcPct val="100000"/>
              </a:lnSpc>
              <a:spcBef>
                <a:spcPct val="20000"/>
              </a:spcBef>
              <a:spcAft>
                <a:spcPct val="0"/>
              </a:spcAft>
              <a:defRPr/>
            </a:pPr>
            <a:r>
              <a:rPr lang="en-GB" altLang="en-US" sz="1500" dirty="0">
                <a:solidFill>
                  <a:prstClr val="black"/>
                </a:solidFill>
              </a:rPr>
              <a:t>a proven track record, are already established in a number of other local authorities;</a:t>
            </a:r>
          </a:p>
          <a:p>
            <a:pPr marL="1028700" lvl="1" indent="-342900" eaLnBrk="0" fontAlgn="base" hangingPunct="0">
              <a:lnSpc>
                <a:spcPct val="100000"/>
              </a:lnSpc>
              <a:spcBef>
                <a:spcPct val="20000"/>
              </a:spcBef>
              <a:spcAft>
                <a:spcPct val="0"/>
              </a:spcAft>
              <a:defRPr/>
            </a:pPr>
            <a:r>
              <a:rPr lang="en-GB" altLang="en-US" sz="1500" dirty="0">
                <a:solidFill>
                  <a:prstClr val="black"/>
                </a:solidFill>
              </a:rPr>
              <a:t>been selected by eight other authorities as a replacement for </a:t>
            </a:r>
            <a:r>
              <a:rPr lang="en-GB" altLang="en-US" sz="1500" dirty="0" err="1">
                <a:solidFill>
                  <a:prstClr val="black"/>
                </a:solidFill>
              </a:rPr>
              <a:t>UCASprogress</a:t>
            </a:r>
            <a:r>
              <a:rPr lang="en-GB" altLang="en-US" sz="1500" dirty="0">
                <a:solidFill>
                  <a:prstClr val="black"/>
                </a:solidFill>
              </a:rPr>
              <a:t>;</a:t>
            </a:r>
          </a:p>
          <a:p>
            <a:pPr marL="1028700" lvl="1" indent="-342900" eaLnBrk="0" fontAlgn="base" hangingPunct="0">
              <a:lnSpc>
                <a:spcPct val="100000"/>
              </a:lnSpc>
              <a:spcBef>
                <a:spcPct val="20000"/>
              </a:spcBef>
              <a:spcAft>
                <a:spcPct val="0"/>
              </a:spcAft>
              <a:defRPr/>
            </a:pPr>
            <a:r>
              <a:rPr lang="en-GB" altLang="en-US" sz="1500" dirty="0">
                <a:solidFill>
                  <a:prstClr val="black"/>
                </a:solidFill>
              </a:rPr>
              <a:t>been chosen by a procurement team made up of Kent schools and a college and </a:t>
            </a:r>
          </a:p>
          <a:p>
            <a:pPr marL="1028700" lvl="1" indent="-342900" eaLnBrk="0" fontAlgn="base" hangingPunct="0">
              <a:lnSpc>
                <a:spcPct val="100000"/>
              </a:lnSpc>
              <a:spcBef>
                <a:spcPct val="20000"/>
              </a:spcBef>
              <a:spcAft>
                <a:spcPct val="0"/>
              </a:spcAft>
              <a:defRPr/>
            </a:pPr>
            <a:r>
              <a:rPr lang="en-GB" altLang="en-US" sz="1500" dirty="0">
                <a:solidFill>
                  <a:prstClr val="black"/>
                </a:solidFill>
              </a:rPr>
              <a:t>an appetite to grow their business, using Kent as a development partner</a:t>
            </a:r>
          </a:p>
          <a:p>
            <a:pPr marL="342900" lvl="0" indent="-342900" eaLnBrk="0" fontAlgn="base" hangingPunct="0">
              <a:lnSpc>
                <a:spcPct val="100000"/>
              </a:lnSpc>
              <a:spcBef>
                <a:spcPct val="20000"/>
              </a:spcBef>
              <a:spcAft>
                <a:spcPct val="0"/>
              </a:spcAft>
              <a:buFont typeface="Arial" panose="020B0604020202020204" pitchFamily="34" charset="0"/>
              <a:buChar char="•"/>
              <a:defRPr/>
            </a:pPr>
            <a:endParaRPr lang="en-GB" altLang="en-US" sz="1600" dirty="0">
              <a:solidFill>
                <a:prstClr val="black"/>
              </a:solidFill>
            </a:endParaRPr>
          </a:p>
          <a:p>
            <a:pPr marL="342900" lvl="0" indent="-342900" eaLnBrk="0" fontAlgn="base" hangingPunct="0">
              <a:lnSpc>
                <a:spcPct val="100000"/>
              </a:lnSpc>
              <a:spcBef>
                <a:spcPct val="20000"/>
              </a:spcBef>
              <a:spcAft>
                <a:spcPct val="0"/>
              </a:spcAft>
              <a:buFont typeface="Arial" panose="020B0604020202020204" pitchFamily="34" charset="0"/>
              <a:buChar char="•"/>
              <a:defRPr/>
            </a:pPr>
            <a:endParaRPr lang="en-GB" altLang="en-US" sz="1600" dirty="0">
              <a:solidFill>
                <a:prstClr val="black"/>
              </a:solidFill>
            </a:endParaRPr>
          </a:p>
          <a:p>
            <a:endParaRPr lang="en-GB" dirty="0"/>
          </a:p>
        </p:txBody>
      </p:sp>
    </p:spTree>
    <p:extLst>
      <p:ext uri="{BB962C8B-B14F-4D97-AF65-F5344CB8AC3E}">
        <p14:creationId xmlns:p14="http://schemas.microsoft.com/office/powerpoint/2010/main" val="2528007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57EA7-3ED1-432B-ACA1-FE143FC984C3}"/>
              </a:ext>
            </a:extLst>
          </p:cNvPr>
          <p:cNvSpPr>
            <a:spLocks noGrp="1"/>
          </p:cNvSpPr>
          <p:nvPr>
            <p:ph type="title"/>
          </p:nvPr>
        </p:nvSpPr>
        <p:spPr>
          <a:xfrm>
            <a:off x="1305017" y="564021"/>
            <a:ext cx="6533966" cy="618827"/>
          </a:xfrm>
        </p:spPr>
        <p:txBody>
          <a:bodyPr/>
          <a:lstStyle/>
          <a:p>
            <a:r>
              <a:rPr lang="en-GB" dirty="0"/>
              <a:t>How is it going to work with colleges?</a:t>
            </a:r>
          </a:p>
        </p:txBody>
      </p:sp>
      <p:sp>
        <p:nvSpPr>
          <p:cNvPr id="3" name="Content Placeholder 2">
            <a:extLst>
              <a:ext uri="{FF2B5EF4-FFF2-40B4-BE49-F238E27FC236}">
                <a16:creationId xmlns:a16="http://schemas.microsoft.com/office/drawing/2014/main" id="{377271C9-2C01-4270-A46B-7B869F6BC076}"/>
              </a:ext>
            </a:extLst>
          </p:cNvPr>
          <p:cNvSpPr>
            <a:spLocks noGrp="1"/>
          </p:cNvSpPr>
          <p:nvPr>
            <p:ph idx="1"/>
          </p:nvPr>
        </p:nvSpPr>
        <p:spPr/>
        <p:txBody>
          <a:bodyPr/>
          <a:lstStyle/>
          <a:p>
            <a:pPr marL="342900" lvl="0" indent="-342900" eaLnBrk="0" fontAlgn="base" hangingPunct="0">
              <a:lnSpc>
                <a:spcPct val="100000"/>
              </a:lnSpc>
              <a:spcBef>
                <a:spcPct val="20000"/>
              </a:spcBef>
              <a:spcAft>
                <a:spcPct val="0"/>
              </a:spcAft>
              <a:buFont typeface="Arial" panose="020B0604020202020204" pitchFamily="34" charset="0"/>
              <a:buChar char="•"/>
            </a:pPr>
            <a:endParaRPr lang="en-GB" altLang="en-US" sz="1600" dirty="0">
              <a:solidFill>
                <a:prstClr val="black"/>
              </a:solidFill>
            </a:endParaRPr>
          </a:p>
          <a:p>
            <a:pPr marL="342900" lvl="0" indent="-342900" eaLnBrk="0" fontAlgn="base" hangingPunct="0">
              <a:lnSpc>
                <a:spcPct val="100000"/>
              </a:lnSpc>
              <a:spcBef>
                <a:spcPct val="20000"/>
              </a:spcBef>
              <a:spcAft>
                <a:spcPct val="0"/>
              </a:spcAft>
              <a:buFont typeface="Arial" panose="020B0604020202020204" pitchFamily="34" charset="0"/>
              <a:buChar char="•"/>
            </a:pPr>
            <a:r>
              <a:rPr lang="en-GB" altLang="en-US" sz="1600" dirty="0">
                <a:solidFill>
                  <a:prstClr val="black"/>
                </a:solidFill>
              </a:rPr>
              <a:t>Application data can be electronically transferred from First Media into college MI  systems and with some support the data can be transferred back into the First Media system.  This will allow schools to view the progress of their learners external applications.</a:t>
            </a:r>
          </a:p>
          <a:p>
            <a:pPr marL="342900" lvl="0" indent="-342900" eaLnBrk="0" fontAlgn="base" hangingPunct="0">
              <a:lnSpc>
                <a:spcPct val="100000"/>
              </a:lnSpc>
              <a:spcBef>
                <a:spcPct val="20000"/>
              </a:spcBef>
              <a:spcAft>
                <a:spcPct val="0"/>
              </a:spcAft>
              <a:buFont typeface="Arial" panose="020B0604020202020204" pitchFamily="34" charset="0"/>
              <a:buChar char="•"/>
            </a:pPr>
            <a:endParaRPr lang="en-GB" altLang="en-US" sz="1600" dirty="0">
              <a:solidFill>
                <a:prstClr val="black"/>
              </a:solidFill>
            </a:endParaRPr>
          </a:p>
          <a:p>
            <a:pPr marL="342900" lvl="0" indent="-342900" eaLnBrk="0" fontAlgn="base" hangingPunct="0">
              <a:lnSpc>
                <a:spcPct val="100000"/>
              </a:lnSpc>
              <a:spcBef>
                <a:spcPct val="20000"/>
              </a:spcBef>
              <a:spcAft>
                <a:spcPct val="0"/>
              </a:spcAft>
              <a:buFont typeface="Arial" panose="020B0604020202020204" pitchFamily="34" charset="0"/>
              <a:buChar char="•"/>
            </a:pPr>
            <a:r>
              <a:rPr lang="en-GB" altLang="en-US" sz="1600" dirty="0">
                <a:solidFill>
                  <a:prstClr val="black"/>
                </a:solidFill>
              </a:rPr>
              <a:t>To facilitate this, some initial development work is required by the colleges, they are currently reviewing the system and a series of planning meetings are scheduled to push it forward.</a:t>
            </a:r>
          </a:p>
          <a:p>
            <a:pPr marL="342900" lvl="0" indent="-342900" eaLnBrk="0" fontAlgn="base" hangingPunct="0">
              <a:lnSpc>
                <a:spcPct val="100000"/>
              </a:lnSpc>
              <a:spcBef>
                <a:spcPct val="20000"/>
              </a:spcBef>
              <a:spcAft>
                <a:spcPct val="0"/>
              </a:spcAft>
              <a:buFont typeface="Arial" panose="020B0604020202020204" pitchFamily="34" charset="0"/>
              <a:buChar char="•"/>
            </a:pPr>
            <a:endParaRPr lang="en-GB" altLang="en-US" sz="1600" dirty="0">
              <a:solidFill>
                <a:prstClr val="black"/>
              </a:solidFill>
            </a:endParaRPr>
          </a:p>
          <a:p>
            <a:pPr marL="342900" lvl="0" indent="-342900" eaLnBrk="0" fontAlgn="base" hangingPunct="0">
              <a:lnSpc>
                <a:spcPct val="100000"/>
              </a:lnSpc>
              <a:spcBef>
                <a:spcPct val="20000"/>
              </a:spcBef>
              <a:spcAft>
                <a:spcPct val="0"/>
              </a:spcAft>
              <a:buFont typeface="Arial" panose="020B0604020202020204" pitchFamily="34" charset="0"/>
              <a:buChar char="•"/>
            </a:pPr>
            <a:r>
              <a:rPr lang="en-GB" altLang="en-US" sz="1600" dirty="0">
                <a:solidFill>
                  <a:prstClr val="black"/>
                </a:solidFill>
              </a:rPr>
              <a:t>A support contract for each college is being funded by The Education People.</a:t>
            </a:r>
          </a:p>
          <a:p>
            <a:pPr marL="342900" lvl="0" indent="-342900" eaLnBrk="0" fontAlgn="base" hangingPunct="0">
              <a:lnSpc>
                <a:spcPct val="100000"/>
              </a:lnSpc>
              <a:spcBef>
                <a:spcPct val="20000"/>
              </a:spcBef>
              <a:spcAft>
                <a:spcPct val="0"/>
              </a:spcAft>
              <a:buFont typeface="Arial" panose="020B0604020202020204" pitchFamily="34" charset="0"/>
              <a:buChar char="•"/>
            </a:pPr>
            <a:endParaRPr lang="en-GB" altLang="en-US" sz="1600" dirty="0">
              <a:solidFill>
                <a:prstClr val="black"/>
              </a:solidFill>
            </a:endParaRPr>
          </a:p>
          <a:p>
            <a:endParaRPr lang="en-GB" dirty="0"/>
          </a:p>
        </p:txBody>
      </p:sp>
    </p:spTree>
    <p:extLst>
      <p:ext uri="{BB962C8B-B14F-4D97-AF65-F5344CB8AC3E}">
        <p14:creationId xmlns:p14="http://schemas.microsoft.com/office/powerpoint/2010/main" val="1527009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B6658-DFCF-40B0-861F-F89EF70E7E3C}"/>
              </a:ext>
            </a:extLst>
          </p:cNvPr>
          <p:cNvSpPr>
            <a:spLocks noGrp="1"/>
          </p:cNvSpPr>
          <p:nvPr>
            <p:ph type="title"/>
          </p:nvPr>
        </p:nvSpPr>
        <p:spPr>
          <a:xfrm>
            <a:off x="1305017" y="564021"/>
            <a:ext cx="6533966" cy="602049"/>
          </a:xfrm>
        </p:spPr>
        <p:txBody>
          <a:bodyPr/>
          <a:lstStyle/>
          <a:p>
            <a:r>
              <a:rPr lang="en-GB" dirty="0"/>
              <a:t>How will we support school staff?</a:t>
            </a:r>
          </a:p>
        </p:txBody>
      </p:sp>
      <p:sp>
        <p:nvSpPr>
          <p:cNvPr id="3" name="Content Placeholder 2">
            <a:extLst>
              <a:ext uri="{FF2B5EF4-FFF2-40B4-BE49-F238E27FC236}">
                <a16:creationId xmlns:a16="http://schemas.microsoft.com/office/drawing/2014/main" id="{A0B42132-BDA8-42A7-970E-B990AA4495A2}"/>
              </a:ext>
            </a:extLst>
          </p:cNvPr>
          <p:cNvSpPr>
            <a:spLocks noGrp="1"/>
          </p:cNvSpPr>
          <p:nvPr>
            <p:ph idx="1"/>
          </p:nvPr>
        </p:nvSpPr>
        <p:spPr/>
        <p:txBody>
          <a:bodyPr/>
          <a:lstStyle/>
          <a:p>
            <a:pPr marL="342900" lvl="0" indent="-342900" eaLnBrk="0" fontAlgn="base" hangingPunct="0">
              <a:lnSpc>
                <a:spcPct val="100000"/>
              </a:lnSpc>
              <a:spcBef>
                <a:spcPct val="20000"/>
              </a:spcBef>
              <a:spcAft>
                <a:spcPct val="0"/>
              </a:spcAft>
              <a:buFont typeface="Arial" panose="020B0604020202020204" pitchFamily="34" charset="0"/>
              <a:buChar char="•"/>
            </a:pPr>
            <a:r>
              <a:rPr lang="en-US" altLang="en-US" sz="1600" dirty="0">
                <a:solidFill>
                  <a:prstClr val="black"/>
                </a:solidFill>
              </a:rPr>
              <a:t>Training will be provided in September for all schools and colleges.</a:t>
            </a:r>
          </a:p>
          <a:p>
            <a:pPr marL="342900" lvl="0" indent="-342900" eaLnBrk="0" fontAlgn="base" hangingPunct="0">
              <a:lnSpc>
                <a:spcPct val="100000"/>
              </a:lnSpc>
              <a:spcBef>
                <a:spcPct val="20000"/>
              </a:spcBef>
              <a:spcAft>
                <a:spcPct val="0"/>
              </a:spcAft>
              <a:buFont typeface="Arial" panose="020B0604020202020204" pitchFamily="34" charset="0"/>
              <a:buChar char="•"/>
            </a:pPr>
            <a:endParaRPr lang="en-US" altLang="en-US" sz="1600" dirty="0">
              <a:solidFill>
                <a:prstClr val="black"/>
              </a:solidFill>
            </a:endParaRPr>
          </a:p>
          <a:p>
            <a:pPr marL="342900" lvl="0" indent="-342900" eaLnBrk="0" fontAlgn="base" hangingPunct="0">
              <a:lnSpc>
                <a:spcPct val="100000"/>
              </a:lnSpc>
              <a:spcBef>
                <a:spcPct val="20000"/>
              </a:spcBef>
              <a:spcAft>
                <a:spcPct val="0"/>
              </a:spcAft>
              <a:buFont typeface="Arial" panose="020B0604020202020204" pitchFamily="34" charset="0"/>
              <a:buChar char="•"/>
            </a:pPr>
            <a:r>
              <a:rPr lang="en-US" altLang="en-US" sz="1600" dirty="0">
                <a:solidFill>
                  <a:prstClr val="black"/>
                </a:solidFill>
              </a:rPr>
              <a:t>School and college data is currently being transferred.</a:t>
            </a:r>
          </a:p>
          <a:p>
            <a:pPr marL="342900" lvl="0" indent="-342900" eaLnBrk="0" fontAlgn="base" hangingPunct="0">
              <a:lnSpc>
                <a:spcPct val="100000"/>
              </a:lnSpc>
              <a:spcBef>
                <a:spcPct val="20000"/>
              </a:spcBef>
              <a:spcAft>
                <a:spcPct val="0"/>
              </a:spcAft>
              <a:buFont typeface="Arial" panose="020B0604020202020204" pitchFamily="34" charset="0"/>
              <a:buChar char="•"/>
            </a:pPr>
            <a:endParaRPr lang="en-US" altLang="en-US" sz="1600" dirty="0">
              <a:solidFill>
                <a:prstClr val="black"/>
              </a:solidFill>
            </a:endParaRPr>
          </a:p>
          <a:p>
            <a:pPr marL="342900" lvl="0" indent="-342900" eaLnBrk="0" fontAlgn="base" hangingPunct="0">
              <a:lnSpc>
                <a:spcPct val="100000"/>
              </a:lnSpc>
              <a:spcBef>
                <a:spcPct val="20000"/>
              </a:spcBef>
              <a:spcAft>
                <a:spcPct val="0"/>
              </a:spcAft>
              <a:buFont typeface="Arial" panose="020B0604020202020204" pitchFamily="34" charset="0"/>
              <a:buChar char="•"/>
            </a:pPr>
            <a:r>
              <a:rPr lang="en-US" altLang="en-US" sz="1600" dirty="0">
                <a:solidFill>
                  <a:prstClr val="black"/>
                </a:solidFill>
                <a:hlinkClick r:id="rId2">
                  <a:extLst>
                    <a:ext uri="{A12FA001-AC4F-418D-AE19-62706E023703}">
                      <ahyp:hlinkClr xmlns:ahyp="http://schemas.microsoft.com/office/drawing/2018/hyperlinkcolor" val="tx"/>
                    </a:ext>
                  </a:extLst>
                </a:hlinkClick>
              </a:rPr>
              <a:t>Jackie.Lovell@theeducationpeople.org</a:t>
            </a:r>
            <a:r>
              <a:rPr lang="en-US" altLang="en-US" sz="1600" dirty="0">
                <a:solidFill>
                  <a:prstClr val="black"/>
                </a:solidFill>
              </a:rPr>
              <a:t> will provide online and telephone support, 03000 416401.</a:t>
            </a:r>
          </a:p>
          <a:p>
            <a:pPr marL="342900" lvl="0" indent="-342900" eaLnBrk="0" fontAlgn="base" hangingPunct="0">
              <a:lnSpc>
                <a:spcPct val="100000"/>
              </a:lnSpc>
              <a:spcBef>
                <a:spcPct val="20000"/>
              </a:spcBef>
              <a:spcAft>
                <a:spcPct val="0"/>
              </a:spcAft>
              <a:buFont typeface="Arial" panose="020B0604020202020204" pitchFamily="34" charset="0"/>
              <a:buChar char="•"/>
            </a:pPr>
            <a:endParaRPr lang="en-US" altLang="en-US" sz="1600" dirty="0">
              <a:solidFill>
                <a:prstClr val="black"/>
              </a:solidFill>
            </a:endParaRPr>
          </a:p>
          <a:p>
            <a:pPr marL="342900" lvl="0" indent="-342900" eaLnBrk="0" fontAlgn="base" hangingPunct="0">
              <a:lnSpc>
                <a:spcPct val="100000"/>
              </a:lnSpc>
              <a:spcBef>
                <a:spcPct val="20000"/>
              </a:spcBef>
              <a:spcAft>
                <a:spcPct val="0"/>
              </a:spcAft>
              <a:buFont typeface="Arial" panose="020B0604020202020204" pitchFamily="34" charset="0"/>
              <a:buChar char="•"/>
            </a:pPr>
            <a:r>
              <a:rPr lang="en-US" altLang="en-US" sz="1600" dirty="0">
                <a:solidFill>
                  <a:prstClr val="black"/>
                </a:solidFill>
              </a:rPr>
              <a:t>User guides will be created in preparation for training.</a:t>
            </a:r>
          </a:p>
          <a:p>
            <a:pPr marL="342900" lvl="0" indent="-342900" eaLnBrk="0" fontAlgn="base" hangingPunct="0">
              <a:lnSpc>
                <a:spcPct val="100000"/>
              </a:lnSpc>
              <a:spcBef>
                <a:spcPct val="20000"/>
              </a:spcBef>
              <a:spcAft>
                <a:spcPct val="0"/>
              </a:spcAft>
              <a:buFont typeface="Arial" panose="020B0604020202020204" pitchFamily="34" charset="0"/>
              <a:buChar char="•"/>
            </a:pPr>
            <a:endParaRPr lang="en-US" altLang="en-US" sz="1600" dirty="0">
              <a:solidFill>
                <a:prstClr val="black"/>
              </a:solidFill>
            </a:endParaRPr>
          </a:p>
          <a:p>
            <a:pPr marL="342900" lvl="0" indent="-342900" eaLnBrk="0" fontAlgn="base" hangingPunct="0">
              <a:lnSpc>
                <a:spcPct val="100000"/>
              </a:lnSpc>
              <a:spcBef>
                <a:spcPct val="20000"/>
              </a:spcBef>
              <a:spcAft>
                <a:spcPct val="0"/>
              </a:spcAft>
              <a:buFont typeface="Arial" panose="020B0604020202020204" pitchFamily="34" charset="0"/>
              <a:buChar char="•"/>
            </a:pPr>
            <a:r>
              <a:rPr lang="en-US" altLang="en-US" sz="1600" dirty="0">
                <a:solidFill>
                  <a:prstClr val="black"/>
                </a:solidFill>
              </a:rPr>
              <a:t>The four Engagement Officers will be available to visit schools to support school staff. </a:t>
            </a:r>
          </a:p>
          <a:p>
            <a:endParaRPr lang="en-GB" dirty="0"/>
          </a:p>
        </p:txBody>
      </p:sp>
    </p:spTree>
    <p:extLst>
      <p:ext uri="{BB962C8B-B14F-4D97-AF65-F5344CB8AC3E}">
        <p14:creationId xmlns:p14="http://schemas.microsoft.com/office/powerpoint/2010/main" val="240580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7EFD2-A5FD-433B-BC44-9037F366B159}"/>
              </a:ext>
            </a:extLst>
          </p:cNvPr>
          <p:cNvSpPr>
            <a:spLocks noGrp="1"/>
          </p:cNvSpPr>
          <p:nvPr>
            <p:ph type="ctrTitle"/>
          </p:nvPr>
        </p:nvSpPr>
        <p:spPr/>
        <p:txBody>
          <a:bodyPr>
            <a:normAutofit/>
          </a:bodyPr>
          <a:lstStyle/>
          <a:p>
            <a:r>
              <a:rPr lang="en-GB" sz="6000" dirty="0">
                <a:solidFill>
                  <a:schemeClr val="tx1"/>
                </a:solidFill>
              </a:rPr>
              <a:t>The Student View</a:t>
            </a:r>
          </a:p>
        </p:txBody>
      </p:sp>
      <p:sp>
        <p:nvSpPr>
          <p:cNvPr id="3" name="Content Placeholder 2">
            <a:extLst>
              <a:ext uri="{FF2B5EF4-FFF2-40B4-BE49-F238E27FC236}">
                <a16:creationId xmlns:a16="http://schemas.microsoft.com/office/drawing/2014/main" id="{A7F46531-5394-4650-9397-19C617CEB20D}"/>
              </a:ext>
            </a:extLst>
          </p:cNvPr>
          <p:cNvSpPr>
            <a:spLocks noGrp="1"/>
          </p:cNvSpPr>
          <p:nvPr>
            <p:ph type="subTitle" idx="1"/>
          </p:nvPr>
        </p:nvSpPr>
        <p:spPr/>
        <p:txBody>
          <a:bodyPr/>
          <a:lstStyle/>
          <a:p>
            <a:endParaRPr lang="en-GB" dirty="0"/>
          </a:p>
          <a:p>
            <a:endParaRPr lang="en-GB" dirty="0"/>
          </a:p>
        </p:txBody>
      </p:sp>
    </p:spTree>
    <p:extLst>
      <p:ext uri="{BB962C8B-B14F-4D97-AF65-F5344CB8AC3E}">
        <p14:creationId xmlns:p14="http://schemas.microsoft.com/office/powerpoint/2010/main" val="3767426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DC321-BAE7-4405-A935-7DE29BEE0795}"/>
              </a:ext>
            </a:extLst>
          </p:cNvPr>
          <p:cNvSpPr>
            <a:spLocks noGrp="1"/>
          </p:cNvSpPr>
          <p:nvPr>
            <p:ph type="title"/>
          </p:nvPr>
        </p:nvSpPr>
        <p:spPr>
          <a:xfrm>
            <a:off x="1305017" y="564022"/>
            <a:ext cx="6533966" cy="593660"/>
          </a:xfrm>
        </p:spPr>
        <p:txBody>
          <a:bodyPr/>
          <a:lstStyle/>
          <a:p>
            <a:r>
              <a:rPr lang="en-GB" dirty="0"/>
              <a:t>Agenda</a:t>
            </a:r>
          </a:p>
        </p:txBody>
      </p:sp>
      <p:sp>
        <p:nvSpPr>
          <p:cNvPr id="3" name="Content Placeholder 2">
            <a:extLst>
              <a:ext uri="{FF2B5EF4-FFF2-40B4-BE49-F238E27FC236}">
                <a16:creationId xmlns:a16="http://schemas.microsoft.com/office/drawing/2014/main" id="{90577651-EE23-42CB-9310-26AFC9537942}"/>
              </a:ext>
            </a:extLst>
          </p:cNvPr>
          <p:cNvSpPr>
            <a:spLocks noGrp="1"/>
          </p:cNvSpPr>
          <p:nvPr>
            <p:ph idx="1"/>
          </p:nvPr>
        </p:nvSpPr>
        <p:spPr/>
        <p:txBody>
          <a:bodyPr/>
          <a:lstStyle/>
          <a:p>
            <a:pPr>
              <a:defRPr/>
            </a:pPr>
            <a:endParaRPr lang="en-GB" dirty="0"/>
          </a:p>
          <a:p>
            <a:pPr marL="342900" indent="-342900">
              <a:buFont typeface="Arial" panose="020B0604020202020204" pitchFamily="34" charset="0"/>
              <a:buChar char="•"/>
              <a:defRPr/>
            </a:pPr>
            <a:r>
              <a:rPr lang="en-GB" dirty="0"/>
              <a:t>2019/20 Tracking update</a:t>
            </a:r>
          </a:p>
          <a:p>
            <a:pPr>
              <a:defRPr/>
            </a:pPr>
            <a:endParaRPr lang="en-GB" dirty="0"/>
          </a:p>
          <a:p>
            <a:pPr marL="342900" indent="-342900">
              <a:buFont typeface="Arial" panose="020B0604020202020204" pitchFamily="34" charset="0"/>
              <a:buChar char="•"/>
              <a:defRPr/>
            </a:pPr>
            <a:r>
              <a:rPr lang="en-GB" dirty="0" err="1"/>
              <a:t>KentChoices</a:t>
            </a:r>
            <a:r>
              <a:rPr lang="en-GB" dirty="0"/>
              <a:t> roll out 2019/20</a:t>
            </a:r>
          </a:p>
          <a:p>
            <a:pPr marL="342900" indent="-342900">
              <a:buFont typeface="Arial" panose="020B0604020202020204" pitchFamily="34" charset="0"/>
              <a:buChar char="•"/>
              <a:defRPr/>
            </a:pPr>
            <a:endParaRPr lang="en-GB" dirty="0"/>
          </a:p>
          <a:p>
            <a:pPr marL="342900" indent="-342900">
              <a:buFont typeface="Arial" panose="020B0604020202020204" pitchFamily="34" charset="0"/>
              <a:buChar char="•"/>
              <a:defRPr/>
            </a:pPr>
            <a:r>
              <a:rPr lang="en-GB" dirty="0"/>
              <a:t>Questions</a:t>
            </a:r>
          </a:p>
          <a:p>
            <a:endParaRPr lang="en-GB" dirty="0"/>
          </a:p>
        </p:txBody>
      </p:sp>
    </p:spTree>
    <p:extLst>
      <p:ext uri="{BB962C8B-B14F-4D97-AF65-F5344CB8AC3E}">
        <p14:creationId xmlns:p14="http://schemas.microsoft.com/office/powerpoint/2010/main" val="2730289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60D1E-1E82-470C-A66E-50F5F939398F}"/>
              </a:ext>
            </a:extLst>
          </p:cNvPr>
          <p:cNvSpPr>
            <a:spLocks noGrp="1"/>
          </p:cNvSpPr>
          <p:nvPr>
            <p:ph type="title"/>
          </p:nvPr>
        </p:nvSpPr>
        <p:spPr>
          <a:xfrm>
            <a:off x="1305017" y="564022"/>
            <a:ext cx="6533966" cy="593660"/>
          </a:xfrm>
        </p:spPr>
        <p:txBody>
          <a:bodyPr/>
          <a:lstStyle/>
          <a:p>
            <a:r>
              <a:rPr lang="en-GB" dirty="0"/>
              <a:t>Searching for a Course</a:t>
            </a:r>
          </a:p>
        </p:txBody>
      </p:sp>
      <p:pic>
        <p:nvPicPr>
          <p:cNvPr id="4" name="Picture 6">
            <a:extLst>
              <a:ext uri="{FF2B5EF4-FFF2-40B4-BE49-F238E27FC236}">
                <a16:creationId xmlns:a16="http://schemas.microsoft.com/office/drawing/2014/main" id="{57A21145-A764-473F-BC8F-3E3E90E3F06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641350" y="1958503"/>
            <a:ext cx="7886700" cy="3282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6433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B84A9-1B40-4DEB-BCC4-965FEA7E427B}"/>
              </a:ext>
            </a:extLst>
          </p:cNvPr>
          <p:cNvSpPr>
            <a:spLocks noGrp="1"/>
          </p:cNvSpPr>
          <p:nvPr>
            <p:ph type="title"/>
          </p:nvPr>
        </p:nvSpPr>
        <p:spPr>
          <a:xfrm>
            <a:off x="1305017" y="564021"/>
            <a:ext cx="6533966" cy="607125"/>
          </a:xfrm>
        </p:spPr>
        <p:txBody>
          <a:bodyPr/>
          <a:lstStyle/>
          <a:p>
            <a:r>
              <a:rPr lang="en-GB" dirty="0"/>
              <a:t>Search Results</a:t>
            </a:r>
          </a:p>
        </p:txBody>
      </p:sp>
      <p:sp>
        <p:nvSpPr>
          <p:cNvPr id="3" name="Content Placeholder 2">
            <a:extLst>
              <a:ext uri="{FF2B5EF4-FFF2-40B4-BE49-F238E27FC236}">
                <a16:creationId xmlns:a16="http://schemas.microsoft.com/office/drawing/2014/main" id="{54FF84DB-2415-4833-B139-D4FC6D8FF6A7}"/>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05254558-0596-43F5-853B-8B8CA372D42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2308" y="1457739"/>
            <a:ext cx="8699383" cy="429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3315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A898F-9FE7-48A8-8F35-94E8B1884D5A}"/>
              </a:ext>
            </a:extLst>
          </p:cNvPr>
          <p:cNvSpPr>
            <a:spLocks noGrp="1"/>
          </p:cNvSpPr>
          <p:nvPr>
            <p:ph type="title"/>
          </p:nvPr>
        </p:nvSpPr>
        <p:spPr>
          <a:xfrm>
            <a:off x="1305017" y="564022"/>
            <a:ext cx="6533966" cy="560104"/>
          </a:xfrm>
        </p:spPr>
        <p:txBody>
          <a:bodyPr/>
          <a:lstStyle/>
          <a:p>
            <a:r>
              <a:rPr lang="en-GB" dirty="0"/>
              <a:t>Provider Description</a:t>
            </a:r>
          </a:p>
        </p:txBody>
      </p:sp>
      <p:sp>
        <p:nvSpPr>
          <p:cNvPr id="3" name="Content Placeholder 2">
            <a:extLst>
              <a:ext uri="{FF2B5EF4-FFF2-40B4-BE49-F238E27FC236}">
                <a16:creationId xmlns:a16="http://schemas.microsoft.com/office/drawing/2014/main" id="{BF0377B5-AF57-48D4-806D-7DAAE60ED072}"/>
              </a:ext>
            </a:extLst>
          </p:cNvPr>
          <p:cNvSpPr>
            <a:spLocks noGrp="1"/>
          </p:cNvSpPr>
          <p:nvPr>
            <p:ph idx="1"/>
          </p:nvPr>
        </p:nvSpPr>
        <p:spPr/>
        <p:txBody>
          <a:bodyPr/>
          <a:lstStyle/>
          <a:p>
            <a:endParaRPr lang="en-GB" dirty="0"/>
          </a:p>
        </p:txBody>
      </p:sp>
      <p:pic>
        <p:nvPicPr>
          <p:cNvPr id="4" name="Picture 4">
            <a:extLst>
              <a:ext uri="{FF2B5EF4-FFF2-40B4-BE49-F238E27FC236}">
                <a16:creationId xmlns:a16="http://schemas.microsoft.com/office/drawing/2014/main" id="{17777CA9-E64E-4E00-8FEC-48B08DEA967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431236"/>
            <a:ext cx="9144000" cy="4399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4369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883AA-5FC6-46D1-838C-CEFFE7983905}"/>
              </a:ext>
            </a:extLst>
          </p:cNvPr>
          <p:cNvSpPr>
            <a:spLocks noGrp="1"/>
          </p:cNvSpPr>
          <p:nvPr>
            <p:ph type="title"/>
          </p:nvPr>
        </p:nvSpPr>
        <p:spPr>
          <a:xfrm>
            <a:off x="1305017" y="564021"/>
            <a:ext cx="6533966" cy="585271"/>
          </a:xfrm>
        </p:spPr>
        <p:txBody>
          <a:bodyPr/>
          <a:lstStyle/>
          <a:p>
            <a:r>
              <a:rPr lang="en-GB" dirty="0"/>
              <a:t>Course Description</a:t>
            </a:r>
          </a:p>
        </p:txBody>
      </p:sp>
      <p:sp>
        <p:nvSpPr>
          <p:cNvPr id="3" name="Content Placeholder 2">
            <a:extLst>
              <a:ext uri="{FF2B5EF4-FFF2-40B4-BE49-F238E27FC236}">
                <a16:creationId xmlns:a16="http://schemas.microsoft.com/office/drawing/2014/main" id="{E10394EC-5AB5-42FB-91C8-5DEC31E15D6F}"/>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8FD09421-A3A8-4377-805A-74F4437DC9C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819" y="1457739"/>
            <a:ext cx="9144000" cy="4324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14584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C8B4F-41B5-4D65-BB0F-67DC962E4D76}"/>
              </a:ext>
            </a:extLst>
          </p:cNvPr>
          <p:cNvSpPr>
            <a:spLocks noGrp="1"/>
          </p:cNvSpPr>
          <p:nvPr>
            <p:ph type="title"/>
          </p:nvPr>
        </p:nvSpPr>
        <p:spPr>
          <a:xfrm>
            <a:off x="1305017" y="564021"/>
            <a:ext cx="6533966" cy="605337"/>
          </a:xfrm>
        </p:spPr>
        <p:txBody>
          <a:bodyPr/>
          <a:lstStyle/>
          <a:p>
            <a:r>
              <a:rPr lang="en-GB" dirty="0"/>
              <a:t>Applications</a:t>
            </a:r>
          </a:p>
        </p:txBody>
      </p:sp>
      <p:sp>
        <p:nvSpPr>
          <p:cNvPr id="3" name="Content Placeholder 2">
            <a:extLst>
              <a:ext uri="{FF2B5EF4-FFF2-40B4-BE49-F238E27FC236}">
                <a16:creationId xmlns:a16="http://schemas.microsoft.com/office/drawing/2014/main" id="{B640A034-CE32-4D11-886B-8EC3EF32C4E3}"/>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E9D193BD-D1EB-4128-9404-3C557C34C81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0029" y="1404730"/>
            <a:ext cx="8883941" cy="428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6668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650C4-AAC8-4E5E-9736-97A027889CA2}"/>
              </a:ext>
            </a:extLst>
          </p:cNvPr>
          <p:cNvSpPr>
            <a:spLocks noGrp="1"/>
          </p:cNvSpPr>
          <p:nvPr>
            <p:ph type="title"/>
          </p:nvPr>
        </p:nvSpPr>
        <p:spPr>
          <a:xfrm>
            <a:off x="1305017" y="564022"/>
            <a:ext cx="6533966" cy="610438"/>
          </a:xfrm>
        </p:spPr>
        <p:txBody>
          <a:bodyPr/>
          <a:lstStyle/>
          <a:p>
            <a:r>
              <a:rPr lang="en-GB" dirty="0"/>
              <a:t>Adding Courses to Applications</a:t>
            </a:r>
          </a:p>
        </p:txBody>
      </p:sp>
      <p:sp>
        <p:nvSpPr>
          <p:cNvPr id="3" name="Content Placeholder 2">
            <a:extLst>
              <a:ext uri="{FF2B5EF4-FFF2-40B4-BE49-F238E27FC236}">
                <a16:creationId xmlns:a16="http://schemas.microsoft.com/office/drawing/2014/main" id="{CD722737-408A-466E-9715-1B53C0702281}"/>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04FF1DD1-6EED-49C8-8129-16410DC2A61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9499" y="1431235"/>
            <a:ext cx="8465002" cy="435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2164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F9B07-A014-41F7-8FB3-0F4534FD9DAE}"/>
              </a:ext>
            </a:extLst>
          </p:cNvPr>
          <p:cNvSpPr>
            <a:spLocks noGrp="1"/>
          </p:cNvSpPr>
          <p:nvPr>
            <p:ph type="title"/>
          </p:nvPr>
        </p:nvSpPr>
        <p:spPr>
          <a:xfrm>
            <a:off x="1305017" y="564021"/>
            <a:ext cx="6533966" cy="602049"/>
          </a:xfrm>
        </p:spPr>
        <p:txBody>
          <a:bodyPr/>
          <a:lstStyle/>
          <a:p>
            <a:r>
              <a:rPr lang="en-GB" dirty="0"/>
              <a:t>Student Profile</a:t>
            </a:r>
          </a:p>
        </p:txBody>
      </p:sp>
      <p:sp>
        <p:nvSpPr>
          <p:cNvPr id="3" name="Content Placeholder 2">
            <a:extLst>
              <a:ext uri="{FF2B5EF4-FFF2-40B4-BE49-F238E27FC236}">
                <a16:creationId xmlns:a16="http://schemas.microsoft.com/office/drawing/2014/main" id="{FA1BD884-85B1-4A77-9752-2727F750FE55}"/>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8E66A577-342B-43E6-B358-4984B31AC39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2947" y="1444487"/>
            <a:ext cx="8632272" cy="429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61233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98E8B-1BF1-419E-9EE0-7A3F043C127E}"/>
              </a:ext>
            </a:extLst>
          </p:cNvPr>
          <p:cNvSpPr>
            <a:spLocks noGrp="1"/>
          </p:cNvSpPr>
          <p:nvPr>
            <p:ph type="title"/>
          </p:nvPr>
        </p:nvSpPr>
        <p:spPr>
          <a:xfrm>
            <a:off x="1305017" y="564022"/>
            <a:ext cx="6533966" cy="683292"/>
          </a:xfrm>
        </p:spPr>
        <p:txBody>
          <a:bodyPr/>
          <a:lstStyle/>
          <a:p>
            <a:r>
              <a:rPr lang="en-GB" dirty="0"/>
              <a:t>Student Profile</a:t>
            </a:r>
          </a:p>
        </p:txBody>
      </p:sp>
      <p:sp>
        <p:nvSpPr>
          <p:cNvPr id="3" name="Content Placeholder 2">
            <a:extLst>
              <a:ext uri="{FF2B5EF4-FFF2-40B4-BE49-F238E27FC236}">
                <a16:creationId xmlns:a16="http://schemas.microsoft.com/office/drawing/2014/main" id="{F33D2CBB-2150-49C4-A7E9-A45D88AD57CC}"/>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1DB622F6-E6E8-4D1F-A847-FDDFD23257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448182"/>
            <a:ext cx="8665535" cy="4303841"/>
          </a:xfrm>
          <a:prstGeom prst="rect">
            <a:avLst/>
          </a:prstGeom>
        </p:spPr>
      </p:pic>
    </p:spTree>
    <p:extLst>
      <p:ext uri="{BB962C8B-B14F-4D97-AF65-F5344CB8AC3E}">
        <p14:creationId xmlns:p14="http://schemas.microsoft.com/office/powerpoint/2010/main" val="24247733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0A805-D408-41FF-BC08-B06DC120ED3D}"/>
              </a:ext>
            </a:extLst>
          </p:cNvPr>
          <p:cNvSpPr>
            <a:spLocks noGrp="1"/>
          </p:cNvSpPr>
          <p:nvPr>
            <p:ph type="title"/>
          </p:nvPr>
        </p:nvSpPr>
        <p:spPr/>
        <p:txBody>
          <a:bodyPr/>
          <a:lstStyle/>
          <a:p>
            <a:r>
              <a:rPr lang="en-GB" dirty="0"/>
              <a:t>Student Profile</a:t>
            </a:r>
          </a:p>
        </p:txBody>
      </p:sp>
      <p:sp>
        <p:nvSpPr>
          <p:cNvPr id="3" name="Content Placeholder 2">
            <a:extLst>
              <a:ext uri="{FF2B5EF4-FFF2-40B4-BE49-F238E27FC236}">
                <a16:creationId xmlns:a16="http://schemas.microsoft.com/office/drawing/2014/main" id="{282A33FE-AFE5-4D3F-B7AF-C83CF08E364E}"/>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30F34C55-448A-4014-B7D5-4A0462AD7E8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435394"/>
            <a:ext cx="9144000" cy="4565355"/>
          </a:xfrm>
          <a:prstGeom prst="rect">
            <a:avLst/>
          </a:prstGeom>
        </p:spPr>
      </p:pic>
    </p:spTree>
    <p:extLst>
      <p:ext uri="{BB962C8B-B14F-4D97-AF65-F5344CB8AC3E}">
        <p14:creationId xmlns:p14="http://schemas.microsoft.com/office/powerpoint/2010/main" val="19133992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BFAB7-3E11-4BF5-84B2-927411385F9D}"/>
              </a:ext>
            </a:extLst>
          </p:cNvPr>
          <p:cNvSpPr>
            <a:spLocks noGrp="1"/>
          </p:cNvSpPr>
          <p:nvPr>
            <p:ph type="title"/>
          </p:nvPr>
        </p:nvSpPr>
        <p:spPr/>
        <p:txBody>
          <a:bodyPr/>
          <a:lstStyle/>
          <a:p>
            <a:r>
              <a:rPr lang="en-GB" dirty="0"/>
              <a:t>Student Profile</a:t>
            </a:r>
          </a:p>
        </p:txBody>
      </p:sp>
      <p:sp>
        <p:nvSpPr>
          <p:cNvPr id="3" name="Content Placeholder 2">
            <a:extLst>
              <a:ext uri="{FF2B5EF4-FFF2-40B4-BE49-F238E27FC236}">
                <a16:creationId xmlns:a16="http://schemas.microsoft.com/office/drawing/2014/main" id="{2476B4E9-35D7-4473-A2E1-1B5BFDBBF8CB}"/>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6EF91488-4567-48D8-8F1C-B3D13464499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488558"/>
            <a:ext cx="9144000" cy="4512192"/>
          </a:xfrm>
          <a:prstGeom prst="rect">
            <a:avLst/>
          </a:prstGeom>
        </p:spPr>
      </p:pic>
    </p:spTree>
    <p:extLst>
      <p:ext uri="{BB962C8B-B14F-4D97-AF65-F5344CB8AC3E}">
        <p14:creationId xmlns:p14="http://schemas.microsoft.com/office/powerpoint/2010/main" val="200673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5A715-6C84-463B-9450-AF24ED379500}"/>
              </a:ext>
            </a:extLst>
          </p:cNvPr>
          <p:cNvSpPr>
            <a:spLocks noGrp="1"/>
          </p:cNvSpPr>
          <p:nvPr>
            <p:ph type="title"/>
          </p:nvPr>
        </p:nvSpPr>
        <p:spPr/>
        <p:txBody>
          <a:bodyPr/>
          <a:lstStyle/>
          <a:p>
            <a:r>
              <a:rPr lang="en-GB" dirty="0"/>
              <a:t>Tracking</a:t>
            </a:r>
          </a:p>
        </p:txBody>
      </p:sp>
      <p:graphicFrame>
        <p:nvGraphicFramePr>
          <p:cNvPr id="4" name="Content Placeholder 3">
            <a:extLst>
              <a:ext uri="{FF2B5EF4-FFF2-40B4-BE49-F238E27FC236}">
                <a16:creationId xmlns:a16="http://schemas.microsoft.com/office/drawing/2014/main" id="{86005428-DE71-43E0-8822-24FF671A4B75}"/>
              </a:ext>
            </a:extLst>
          </p:cNvPr>
          <p:cNvGraphicFramePr>
            <a:graphicFrameLocks noGrp="1"/>
          </p:cNvGraphicFramePr>
          <p:nvPr>
            <p:ph idx="1"/>
            <p:extLst>
              <p:ext uri="{D42A27DB-BD31-4B8C-83A1-F6EECF244321}">
                <p14:modId xmlns:p14="http://schemas.microsoft.com/office/powerpoint/2010/main" val="1825388730"/>
              </p:ext>
            </p:extLst>
          </p:nvPr>
        </p:nvGraphicFramePr>
        <p:xfrm>
          <a:off x="628650" y="1760220"/>
          <a:ext cx="7886700" cy="3337560"/>
        </p:xfrm>
        <a:graphic>
          <a:graphicData uri="http://schemas.openxmlformats.org/drawingml/2006/table">
            <a:tbl>
              <a:tblPr firstRow="1" bandRow="1">
                <a:tableStyleId>{5C22544A-7EE6-4342-B048-85BDC9FD1C3A}</a:tableStyleId>
              </a:tblPr>
              <a:tblGrid>
                <a:gridCol w="1577340">
                  <a:extLst>
                    <a:ext uri="{9D8B030D-6E8A-4147-A177-3AD203B41FA5}">
                      <a16:colId xmlns:a16="http://schemas.microsoft.com/office/drawing/2014/main" val="3334645561"/>
                    </a:ext>
                  </a:extLst>
                </a:gridCol>
                <a:gridCol w="1577340">
                  <a:extLst>
                    <a:ext uri="{9D8B030D-6E8A-4147-A177-3AD203B41FA5}">
                      <a16:colId xmlns:a16="http://schemas.microsoft.com/office/drawing/2014/main" val="3950851389"/>
                    </a:ext>
                  </a:extLst>
                </a:gridCol>
                <a:gridCol w="1577340">
                  <a:extLst>
                    <a:ext uri="{9D8B030D-6E8A-4147-A177-3AD203B41FA5}">
                      <a16:colId xmlns:a16="http://schemas.microsoft.com/office/drawing/2014/main" val="3135884473"/>
                    </a:ext>
                  </a:extLst>
                </a:gridCol>
                <a:gridCol w="1577340">
                  <a:extLst>
                    <a:ext uri="{9D8B030D-6E8A-4147-A177-3AD203B41FA5}">
                      <a16:colId xmlns:a16="http://schemas.microsoft.com/office/drawing/2014/main" val="3474918878"/>
                    </a:ext>
                  </a:extLst>
                </a:gridCol>
                <a:gridCol w="1577340">
                  <a:extLst>
                    <a:ext uri="{9D8B030D-6E8A-4147-A177-3AD203B41FA5}">
                      <a16:colId xmlns:a16="http://schemas.microsoft.com/office/drawing/2014/main" val="1982228912"/>
                    </a:ext>
                  </a:extLst>
                </a:gridCol>
              </a:tblGrid>
              <a:tr h="370840">
                <a:tc rowSpan="2">
                  <a:txBody>
                    <a:bodyPr/>
                    <a:lstStyle/>
                    <a:p>
                      <a:endParaRPr lang="en-GB" dirty="0"/>
                    </a:p>
                  </a:txBody>
                  <a:tcPr>
                    <a:solidFill>
                      <a:schemeClr val="accent1">
                        <a:lumMod val="60000"/>
                        <a:lumOff val="40000"/>
                      </a:schemeClr>
                    </a:solidFill>
                  </a:tcPr>
                </a:tc>
                <a:tc gridSpan="2">
                  <a:txBody>
                    <a:bodyPr/>
                    <a:lstStyle/>
                    <a:p>
                      <a:pPr algn="ctr"/>
                      <a:r>
                        <a:rPr lang="en-GB" dirty="0"/>
                        <a:t>NEET</a:t>
                      </a:r>
                    </a:p>
                  </a:txBody>
                  <a:tcPr>
                    <a:solidFill>
                      <a:schemeClr val="accent1">
                        <a:lumMod val="60000"/>
                        <a:lumOff val="40000"/>
                      </a:schemeClr>
                    </a:solidFill>
                  </a:tcPr>
                </a:tc>
                <a:tc hMerge="1">
                  <a:txBody>
                    <a:bodyPr/>
                    <a:lstStyle/>
                    <a:p>
                      <a:endParaRPr lang="en-GB" dirty="0"/>
                    </a:p>
                  </a:txBody>
                  <a:tcPr/>
                </a:tc>
                <a:tc gridSpan="2">
                  <a:txBody>
                    <a:bodyPr/>
                    <a:lstStyle/>
                    <a:p>
                      <a:pPr algn="ctr"/>
                      <a:r>
                        <a:rPr lang="en-GB" dirty="0"/>
                        <a:t>Not Known</a:t>
                      </a:r>
                    </a:p>
                  </a:txBody>
                  <a:tcPr>
                    <a:solidFill>
                      <a:schemeClr val="accent1">
                        <a:lumMod val="60000"/>
                        <a:lumOff val="40000"/>
                      </a:schemeClr>
                    </a:solidFill>
                  </a:tcPr>
                </a:tc>
                <a:tc hMerge="1">
                  <a:txBody>
                    <a:bodyPr/>
                    <a:lstStyle/>
                    <a:p>
                      <a:endParaRPr lang="en-GB" dirty="0"/>
                    </a:p>
                  </a:txBody>
                  <a:tcPr/>
                </a:tc>
                <a:extLst>
                  <a:ext uri="{0D108BD9-81ED-4DB2-BD59-A6C34878D82A}">
                    <a16:rowId xmlns:a16="http://schemas.microsoft.com/office/drawing/2014/main" val="1890812927"/>
                  </a:ext>
                </a:extLst>
              </a:tr>
              <a:tr h="370840">
                <a:tc vMerge="1">
                  <a:txBody>
                    <a:bodyPr/>
                    <a:lstStyle/>
                    <a:p>
                      <a:endParaRPr lang="en-GB" dirty="0"/>
                    </a:p>
                  </a:txBody>
                  <a:tcPr/>
                </a:tc>
                <a:tc>
                  <a:txBody>
                    <a:bodyPr/>
                    <a:lstStyle/>
                    <a:p>
                      <a:pPr algn="ctr"/>
                      <a:r>
                        <a:rPr lang="en-GB" dirty="0"/>
                        <a:t>Yr12</a:t>
                      </a:r>
                    </a:p>
                  </a:txBody>
                  <a:tcPr>
                    <a:solidFill>
                      <a:schemeClr val="accent1">
                        <a:lumMod val="60000"/>
                        <a:lumOff val="40000"/>
                      </a:schemeClr>
                    </a:solidFill>
                  </a:tcPr>
                </a:tc>
                <a:tc>
                  <a:txBody>
                    <a:bodyPr/>
                    <a:lstStyle/>
                    <a:p>
                      <a:pPr algn="ctr"/>
                      <a:r>
                        <a:rPr lang="en-GB" dirty="0"/>
                        <a:t>Yr13</a:t>
                      </a:r>
                    </a:p>
                  </a:txBody>
                  <a:tcPr>
                    <a:solidFill>
                      <a:schemeClr val="accent1">
                        <a:lumMod val="60000"/>
                        <a:lumOff val="40000"/>
                      </a:schemeClr>
                    </a:solidFill>
                  </a:tcPr>
                </a:tc>
                <a:tc>
                  <a:txBody>
                    <a:bodyPr/>
                    <a:lstStyle/>
                    <a:p>
                      <a:pPr algn="ctr"/>
                      <a:r>
                        <a:rPr lang="en-GB" dirty="0"/>
                        <a:t>Yr12</a:t>
                      </a:r>
                    </a:p>
                  </a:txBody>
                  <a:tcPr>
                    <a:solidFill>
                      <a:schemeClr val="accent1">
                        <a:lumMod val="60000"/>
                        <a:lumOff val="40000"/>
                      </a:schemeClr>
                    </a:solidFill>
                  </a:tcPr>
                </a:tc>
                <a:tc>
                  <a:txBody>
                    <a:bodyPr/>
                    <a:lstStyle/>
                    <a:p>
                      <a:pPr algn="ctr"/>
                      <a:r>
                        <a:rPr lang="en-GB" dirty="0"/>
                        <a:t>Yr13</a:t>
                      </a:r>
                    </a:p>
                  </a:txBody>
                  <a:tcPr>
                    <a:solidFill>
                      <a:schemeClr val="accent1">
                        <a:lumMod val="60000"/>
                        <a:lumOff val="40000"/>
                      </a:schemeClr>
                    </a:solidFill>
                  </a:tcPr>
                </a:tc>
                <a:extLst>
                  <a:ext uri="{0D108BD9-81ED-4DB2-BD59-A6C34878D82A}">
                    <a16:rowId xmlns:a16="http://schemas.microsoft.com/office/drawing/2014/main" val="1081705080"/>
                  </a:ext>
                </a:extLst>
              </a:tr>
              <a:tr h="370840">
                <a:tc>
                  <a:txBody>
                    <a:bodyPr/>
                    <a:lstStyle/>
                    <a:p>
                      <a:r>
                        <a:rPr lang="en-GB" dirty="0"/>
                        <a:t>Canterbury</a:t>
                      </a:r>
                    </a:p>
                  </a:txBody>
                  <a:tcPr/>
                </a:tc>
                <a:tc>
                  <a:txBody>
                    <a:bodyPr/>
                    <a:lstStyle/>
                    <a:p>
                      <a:pPr algn="ctr"/>
                      <a:r>
                        <a:rPr lang="en-GB" dirty="0"/>
                        <a:t>38 (2.53%)</a:t>
                      </a:r>
                    </a:p>
                  </a:txBody>
                  <a:tcPr/>
                </a:tc>
                <a:tc>
                  <a:txBody>
                    <a:bodyPr/>
                    <a:lstStyle/>
                    <a:p>
                      <a:pPr algn="ctr"/>
                      <a:r>
                        <a:rPr lang="en-GB" dirty="0"/>
                        <a:t>39 (2.64%)</a:t>
                      </a:r>
                    </a:p>
                  </a:txBody>
                  <a:tcPr/>
                </a:tc>
                <a:tc>
                  <a:txBody>
                    <a:bodyPr/>
                    <a:lstStyle/>
                    <a:p>
                      <a:pPr algn="ctr"/>
                      <a:r>
                        <a:rPr lang="en-GB" dirty="0"/>
                        <a:t>24 (1.59%)</a:t>
                      </a:r>
                    </a:p>
                  </a:txBody>
                  <a:tcPr/>
                </a:tc>
                <a:tc>
                  <a:txBody>
                    <a:bodyPr/>
                    <a:lstStyle/>
                    <a:p>
                      <a:pPr algn="ctr"/>
                      <a:r>
                        <a:rPr lang="en-GB" dirty="0"/>
                        <a:t>46 (3.12%)</a:t>
                      </a:r>
                    </a:p>
                  </a:txBody>
                  <a:tcPr/>
                </a:tc>
                <a:extLst>
                  <a:ext uri="{0D108BD9-81ED-4DB2-BD59-A6C34878D82A}">
                    <a16:rowId xmlns:a16="http://schemas.microsoft.com/office/drawing/2014/main" val="508766520"/>
                  </a:ext>
                </a:extLst>
              </a:tr>
              <a:tr h="370840">
                <a:tc>
                  <a:txBody>
                    <a:bodyPr/>
                    <a:lstStyle/>
                    <a:p>
                      <a:r>
                        <a:rPr lang="en-GB" dirty="0"/>
                        <a:t>Swale</a:t>
                      </a:r>
                    </a:p>
                  </a:txBody>
                  <a:tcPr/>
                </a:tc>
                <a:tc>
                  <a:txBody>
                    <a:bodyPr/>
                    <a:lstStyle/>
                    <a:p>
                      <a:pPr algn="ctr"/>
                      <a:r>
                        <a:rPr lang="en-GB" dirty="0"/>
                        <a:t>47 (2.90%)</a:t>
                      </a:r>
                    </a:p>
                  </a:txBody>
                  <a:tcPr/>
                </a:tc>
                <a:tc>
                  <a:txBody>
                    <a:bodyPr/>
                    <a:lstStyle/>
                    <a:p>
                      <a:pPr algn="ctr"/>
                      <a:r>
                        <a:rPr lang="en-GB" dirty="0"/>
                        <a:t>81 (5.05%)</a:t>
                      </a:r>
                    </a:p>
                  </a:txBody>
                  <a:tcPr/>
                </a:tc>
                <a:tc>
                  <a:txBody>
                    <a:bodyPr/>
                    <a:lstStyle/>
                    <a:p>
                      <a:pPr algn="ctr"/>
                      <a:r>
                        <a:rPr lang="en-GB" dirty="0"/>
                        <a:t>35 (2.16%)</a:t>
                      </a:r>
                    </a:p>
                  </a:txBody>
                  <a:tcPr/>
                </a:tc>
                <a:tc>
                  <a:txBody>
                    <a:bodyPr/>
                    <a:lstStyle/>
                    <a:p>
                      <a:pPr algn="ctr"/>
                      <a:r>
                        <a:rPr lang="en-GB" dirty="0"/>
                        <a:t>53 (3.31%)</a:t>
                      </a:r>
                    </a:p>
                  </a:txBody>
                  <a:tcPr/>
                </a:tc>
                <a:extLst>
                  <a:ext uri="{0D108BD9-81ED-4DB2-BD59-A6C34878D82A}">
                    <a16:rowId xmlns:a16="http://schemas.microsoft.com/office/drawing/2014/main" val="3718493206"/>
                  </a:ext>
                </a:extLst>
              </a:tr>
              <a:tr h="370840">
                <a:tc>
                  <a:txBody>
                    <a:bodyPr/>
                    <a:lstStyle/>
                    <a:p>
                      <a:r>
                        <a:rPr lang="en-GB" dirty="0"/>
                        <a:t>Thanet</a:t>
                      </a:r>
                    </a:p>
                  </a:txBody>
                  <a:tcPr/>
                </a:tc>
                <a:tc>
                  <a:txBody>
                    <a:bodyPr/>
                    <a:lstStyle/>
                    <a:p>
                      <a:pPr algn="ctr"/>
                      <a:r>
                        <a:rPr lang="en-GB" dirty="0"/>
                        <a:t>65 (4.21%)</a:t>
                      </a:r>
                    </a:p>
                  </a:txBody>
                  <a:tcPr/>
                </a:tc>
                <a:tc>
                  <a:txBody>
                    <a:bodyPr/>
                    <a:lstStyle/>
                    <a:p>
                      <a:pPr algn="ctr"/>
                      <a:r>
                        <a:rPr lang="en-GB" dirty="0"/>
                        <a:t>107 (6.95%)</a:t>
                      </a:r>
                    </a:p>
                  </a:txBody>
                  <a:tcPr/>
                </a:tc>
                <a:tc>
                  <a:txBody>
                    <a:bodyPr/>
                    <a:lstStyle/>
                    <a:p>
                      <a:pPr algn="ctr"/>
                      <a:r>
                        <a:rPr lang="en-GB" dirty="0"/>
                        <a:t>41 (2.65%)</a:t>
                      </a:r>
                    </a:p>
                  </a:txBody>
                  <a:tcPr/>
                </a:tc>
                <a:tc>
                  <a:txBody>
                    <a:bodyPr/>
                    <a:lstStyle/>
                    <a:p>
                      <a:pPr algn="ctr"/>
                      <a:r>
                        <a:rPr lang="en-GB" dirty="0"/>
                        <a:t>55 (3.57%)</a:t>
                      </a:r>
                    </a:p>
                  </a:txBody>
                  <a:tcPr/>
                </a:tc>
                <a:extLst>
                  <a:ext uri="{0D108BD9-81ED-4DB2-BD59-A6C34878D82A}">
                    <a16:rowId xmlns:a16="http://schemas.microsoft.com/office/drawing/2014/main" val="1984158137"/>
                  </a:ext>
                </a:extLst>
              </a:tr>
              <a:tr h="370840">
                <a:tc>
                  <a:txBody>
                    <a:bodyPr/>
                    <a:lstStyle/>
                    <a:p>
                      <a:r>
                        <a:rPr lang="en-GB" dirty="0"/>
                        <a:t>Ashford</a:t>
                      </a:r>
                    </a:p>
                  </a:txBody>
                  <a:tcPr/>
                </a:tc>
                <a:tc>
                  <a:txBody>
                    <a:bodyPr/>
                    <a:lstStyle/>
                    <a:p>
                      <a:pPr algn="ctr"/>
                      <a:r>
                        <a:rPr lang="en-GB" dirty="0"/>
                        <a:t>42 (2.75%)</a:t>
                      </a:r>
                    </a:p>
                  </a:txBody>
                  <a:tcPr/>
                </a:tc>
                <a:tc>
                  <a:txBody>
                    <a:bodyPr/>
                    <a:lstStyle/>
                    <a:p>
                      <a:pPr algn="ctr"/>
                      <a:r>
                        <a:rPr lang="en-GB" dirty="0"/>
                        <a:t>55 (3.69%)</a:t>
                      </a:r>
                    </a:p>
                  </a:txBody>
                  <a:tcPr/>
                </a:tc>
                <a:tc>
                  <a:txBody>
                    <a:bodyPr/>
                    <a:lstStyle/>
                    <a:p>
                      <a:pPr algn="ctr"/>
                      <a:r>
                        <a:rPr lang="en-GB" dirty="0"/>
                        <a:t>11 (0.72%)</a:t>
                      </a:r>
                    </a:p>
                  </a:txBody>
                  <a:tcPr/>
                </a:tc>
                <a:tc>
                  <a:txBody>
                    <a:bodyPr/>
                    <a:lstStyle/>
                    <a:p>
                      <a:pPr algn="ctr"/>
                      <a:r>
                        <a:rPr lang="en-GB" dirty="0"/>
                        <a:t>45 (3.02%)</a:t>
                      </a:r>
                    </a:p>
                  </a:txBody>
                  <a:tcPr/>
                </a:tc>
                <a:extLst>
                  <a:ext uri="{0D108BD9-81ED-4DB2-BD59-A6C34878D82A}">
                    <a16:rowId xmlns:a16="http://schemas.microsoft.com/office/drawing/2014/main" val="2328444663"/>
                  </a:ext>
                </a:extLst>
              </a:tr>
              <a:tr h="370840">
                <a:tc>
                  <a:txBody>
                    <a:bodyPr/>
                    <a:lstStyle/>
                    <a:p>
                      <a:r>
                        <a:rPr lang="en-GB" dirty="0"/>
                        <a:t>Dover</a:t>
                      </a:r>
                    </a:p>
                  </a:txBody>
                  <a:tcPr/>
                </a:tc>
                <a:tc>
                  <a:txBody>
                    <a:bodyPr/>
                    <a:lstStyle/>
                    <a:p>
                      <a:pPr algn="ctr"/>
                      <a:r>
                        <a:rPr lang="en-GB" dirty="0"/>
                        <a:t>13 (1.12%)</a:t>
                      </a:r>
                    </a:p>
                  </a:txBody>
                  <a:tcPr/>
                </a:tc>
                <a:tc>
                  <a:txBody>
                    <a:bodyPr/>
                    <a:lstStyle/>
                    <a:p>
                      <a:pPr algn="ctr"/>
                      <a:r>
                        <a:rPr lang="en-GB" dirty="0"/>
                        <a:t>44 (3.81%)</a:t>
                      </a:r>
                    </a:p>
                  </a:txBody>
                  <a:tcPr/>
                </a:tc>
                <a:tc>
                  <a:txBody>
                    <a:bodyPr/>
                    <a:lstStyle/>
                    <a:p>
                      <a:pPr algn="ctr"/>
                      <a:r>
                        <a:rPr lang="en-GB" dirty="0"/>
                        <a:t>18 (1.55%)</a:t>
                      </a:r>
                    </a:p>
                  </a:txBody>
                  <a:tcPr/>
                </a:tc>
                <a:tc>
                  <a:txBody>
                    <a:bodyPr/>
                    <a:lstStyle/>
                    <a:p>
                      <a:pPr algn="ctr"/>
                      <a:r>
                        <a:rPr lang="en-GB" dirty="0"/>
                        <a:t>23 (1.99%)</a:t>
                      </a:r>
                    </a:p>
                  </a:txBody>
                  <a:tcPr/>
                </a:tc>
                <a:extLst>
                  <a:ext uri="{0D108BD9-81ED-4DB2-BD59-A6C34878D82A}">
                    <a16:rowId xmlns:a16="http://schemas.microsoft.com/office/drawing/2014/main" val="3360703698"/>
                  </a:ext>
                </a:extLst>
              </a:tr>
              <a:tr h="370840">
                <a:tc>
                  <a:txBody>
                    <a:bodyPr/>
                    <a:lstStyle/>
                    <a:p>
                      <a:r>
                        <a:rPr lang="en-GB" dirty="0" err="1"/>
                        <a:t>Folke</a:t>
                      </a:r>
                      <a:r>
                        <a:rPr lang="en-GB" dirty="0"/>
                        <a:t> &amp; Hythe</a:t>
                      </a:r>
                    </a:p>
                  </a:txBody>
                  <a:tcPr/>
                </a:tc>
                <a:tc>
                  <a:txBody>
                    <a:bodyPr/>
                    <a:lstStyle/>
                    <a:p>
                      <a:pPr algn="ctr"/>
                      <a:r>
                        <a:rPr lang="en-GB" dirty="0"/>
                        <a:t>34 (3.08%)</a:t>
                      </a:r>
                    </a:p>
                  </a:txBody>
                  <a:tcPr/>
                </a:tc>
                <a:tc>
                  <a:txBody>
                    <a:bodyPr/>
                    <a:lstStyle/>
                    <a:p>
                      <a:pPr algn="ctr"/>
                      <a:r>
                        <a:rPr lang="en-GB" dirty="0"/>
                        <a:t>68 (6.05%)</a:t>
                      </a:r>
                    </a:p>
                  </a:txBody>
                  <a:tcPr/>
                </a:tc>
                <a:tc>
                  <a:txBody>
                    <a:bodyPr/>
                    <a:lstStyle/>
                    <a:p>
                      <a:pPr algn="ctr"/>
                      <a:r>
                        <a:rPr lang="en-GB" dirty="0"/>
                        <a:t>20 (1.81%)</a:t>
                      </a:r>
                    </a:p>
                  </a:txBody>
                  <a:tcPr/>
                </a:tc>
                <a:tc>
                  <a:txBody>
                    <a:bodyPr/>
                    <a:lstStyle/>
                    <a:p>
                      <a:pPr algn="ctr"/>
                      <a:r>
                        <a:rPr lang="en-GB" dirty="0"/>
                        <a:t>40 (3.56%)</a:t>
                      </a:r>
                    </a:p>
                  </a:txBody>
                  <a:tcPr/>
                </a:tc>
                <a:extLst>
                  <a:ext uri="{0D108BD9-81ED-4DB2-BD59-A6C34878D82A}">
                    <a16:rowId xmlns:a16="http://schemas.microsoft.com/office/drawing/2014/main" val="3518978761"/>
                  </a:ext>
                </a:extLst>
              </a:tr>
              <a:tr h="370840">
                <a:tc>
                  <a:txBody>
                    <a:bodyPr/>
                    <a:lstStyle/>
                    <a:p>
                      <a:r>
                        <a:rPr lang="en-GB" dirty="0"/>
                        <a:t>Countywide</a:t>
                      </a:r>
                    </a:p>
                  </a:txBody>
                  <a:tcPr/>
                </a:tc>
                <a:tc>
                  <a:txBody>
                    <a:bodyPr/>
                    <a:lstStyle/>
                    <a:p>
                      <a:pPr algn="ctr"/>
                      <a:r>
                        <a:rPr lang="en-GB" dirty="0"/>
                        <a:t>412 (2.53%)</a:t>
                      </a:r>
                    </a:p>
                  </a:txBody>
                  <a:tcPr/>
                </a:tc>
                <a:tc>
                  <a:txBody>
                    <a:bodyPr/>
                    <a:lstStyle/>
                    <a:p>
                      <a:pPr algn="ctr"/>
                      <a:r>
                        <a:rPr lang="en-GB" dirty="0"/>
                        <a:t>637 (3.93%)</a:t>
                      </a:r>
                    </a:p>
                  </a:txBody>
                  <a:tcPr/>
                </a:tc>
                <a:tc>
                  <a:txBody>
                    <a:bodyPr/>
                    <a:lstStyle/>
                    <a:p>
                      <a:pPr algn="ctr"/>
                      <a:r>
                        <a:rPr lang="en-GB" dirty="0"/>
                        <a:t>255(1.56%)</a:t>
                      </a:r>
                    </a:p>
                  </a:txBody>
                  <a:tcPr/>
                </a:tc>
                <a:tc>
                  <a:txBody>
                    <a:bodyPr/>
                    <a:lstStyle/>
                    <a:p>
                      <a:pPr algn="ctr"/>
                      <a:r>
                        <a:rPr lang="en-GB" dirty="0"/>
                        <a:t>453 (2.79%)</a:t>
                      </a:r>
                    </a:p>
                  </a:txBody>
                  <a:tcPr/>
                </a:tc>
                <a:extLst>
                  <a:ext uri="{0D108BD9-81ED-4DB2-BD59-A6C34878D82A}">
                    <a16:rowId xmlns:a16="http://schemas.microsoft.com/office/drawing/2014/main" val="3821358705"/>
                  </a:ext>
                </a:extLst>
              </a:tr>
            </a:tbl>
          </a:graphicData>
        </a:graphic>
      </p:graphicFrame>
    </p:spTree>
    <p:extLst>
      <p:ext uri="{BB962C8B-B14F-4D97-AF65-F5344CB8AC3E}">
        <p14:creationId xmlns:p14="http://schemas.microsoft.com/office/powerpoint/2010/main" val="1231461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7079B-78D0-4DDD-9DD7-D870F9F0E4DC}"/>
              </a:ext>
            </a:extLst>
          </p:cNvPr>
          <p:cNvSpPr>
            <a:spLocks noGrp="1"/>
          </p:cNvSpPr>
          <p:nvPr>
            <p:ph type="title"/>
          </p:nvPr>
        </p:nvSpPr>
        <p:spPr/>
        <p:txBody>
          <a:bodyPr/>
          <a:lstStyle/>
          <a:p>
            <a:r>
              <a:rPr lang="en-GB" dirty="0"/>
              <a:t>Student Profile</a:t>
            </a:r>
          </a:p>
        </p:txBody>
      </p:sp>
      <p:sp>
        <p:nvSpPr>
          <p:cNvPr id="3" name="Content Placeholder 2">
            <a:extLst>
              <a:ext uri="{FF2B5EF4-FFF2-40B4-BE49-F238E27FC236}">
                <a16:creationId xmlns:a16="http://schemas.microsoft.com/office/drawing/2014/main" id="{B455FB34-4564-4D69-959B-18C55F82B5FB}"/>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AB9E8162-7D1B-4C08-9FC8-E65040B084F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382232"/>
            <a:ext cx="9144000" cy="4618517"/>
          </a:xfrm>
          <a:prstGeom prst="rect">
            <a:avLst/>
          </a:prstGeom>
        </p:spPr>
      </p:pic>
    </p:spTree>
    <p:extLst>
      <p:ext uri="{BB962C8B-B14F-4D97-AF65-F5344CB8AC3E}">
        <p14:creationId xmlns:p14="http://schemas.microsoft.com/office/powerpoint/2010/main" val="13835016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63035-E6E1-482F-B2E7-FE70191A9EF4}"/>
              </a:ext>
            </a:extLst>
          </p:cNvPr>
          <p:cNvSpPr>
            <a:spLocks noGrp="1"/>
          </p:cNvSpPr>
          <p:nvPr>
            <p:ph type="title"/>
          </p:nvPr>
        </p:nvSpPr>
        <p:spPr/>
        <p:txBody>
          <a:bodyPr/>
          <a:lstStyle/>
          <a:p>
            <a:r>
              <a:rPr lang="en-GB" dirty="0"/>
              <a:t>Student Profile</a:t>
            </a:r>
          </a:p>
        </p:txBody>
      </p:sp>
      <p:sp>
        <p:nvSpPr>
          <p:cNvPr id="3" name="Content Placeholder 2">
            <a:extLst>
              <a:ext uri="{FF2B5EF4-FFF2-40B4-BE49-F238E27FC236}">
                <a16:creationId xmlns:a16="http://schemas.microsoft.com/office/drawing/2014/main" id="{70CD29BA-135D-43DF-B58E-AD6EC5F8AA00}"/>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4926F6CE-702E-4AC8-8E36-38A42ABA008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382233"/>
            <a:ext cx="9144000" cy="4618517"/>
          </a:xfrm>
          <a:prstGeom prst="rect">
            <a:avLst/>
          </a:prstGeom>
        </p:spPr>
      </p:pic>
    </p:spTree>
    <p:extLst>
      <p:ext uri="{BB962C8B-B14F-4D97-AF65-F5344CB8AC3E}">
        <p14:creationId xmlns:p14="http://schemas.microsoft.com/office/powerpoint/2010/main" val="5252169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17EEB-20FC-4859-8683-AC2F37A47CDC}"/>
              </a:ext>
            </a:extLst>
          </p:cNvPr>
          <p:cNvSpPr>
            <a:spLocks noGrp="1"/>
          </p:cNvSpPr>
          <p:nvPr>
            <p:ph type="title"/>
          </p:nvPr>
        </p:nvSpPr>
        <p:spPr/>
        <p:txBody>
          <a:bodyPr/>
          <a:lstStyle/>
          <a:p>
            <a:r>
              <a:rPr lang="en-GB"/>
              <a:t>Student Profile</a:t>
            </a:r>
          </a:p>
        </p:txBody>
      </p:sp>
      <p:sp>
        <p:nvSpPr>
          <p:cNvPr id="3" name="Content Placeholder 2">
            <a:extLst>
              <a:ext uri="{FF2B5EF4-FFF2-40B4-BE49-F238E27FC236}">
                <a16:creationId xmlns:a16="http://schemas.microsoft.com/office/drawing/2014/main" id="{B9793E7E-0D9D-488A-9285-AD81068D9CFD}"/>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45F9B40B-B67F-41F4-B3E4-2D3FD07CF6D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360966"/>
            <a:ext cx="9144000" cy="4639783"/>
          </a:xfrm>
          <a:prstGeom prst="rect">
            <a:avLst/>
          </a:prstGeom>
        </p:spPr>
      </p:pic>
    </p:spTree>
    <p:extLst>
      <p:ext uri="{BB962C8B-B14F-4D97-AF65-F5344CB8AC3E}">
        <p14:creationId xmlns:p14="http://schemas.microsoft.com/office/powerpoint/2010/main" val="5385380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4088E-4589-4E1A-B4AE-1A61A0FDC5B3}"/>
              </a:ext>
            </a:extLst>
          </p:cNvPr>
          <p:cNvSpPr>
            <a:spLocks noGrp="1"/>
          </p:cNvSpPr>
          <p:nvPr>
            <p:ph type="title"/>
          </p:nvPr>
        </p:nvSpPr>
        <p:spPr>
          <a:xfrm>
            <a:off x="1305017" y="564022"/>
            <a:ext cx="6533966" cy="593660"/>
          </a:xfrm>
        </p:spPr>
        <p:txBody>
          <a:bodyPr/>
          <a:lstStyle/>
          <a:p>
            <a:r>
              <a:rPr lang="en-GB" dirty="0"/>
              <a:t>Tracking Applications</a:t>
            </a:r>
          </a:p>
        </p:txBody>
      </p:sp>
      <p:sp>
        <p:nvSpPr>
          <p:cNvPr id="3" name="Content Placeholder 2">
            <a:extLst>
              <a:ext uri="{FF2B5EF4-FFF2-40B4-BE49-F238E27FC236}">
                <a16:creationId xmlns:a16="http://schemas.microsoft.com/office/drawing/2014/main" id="{55CEEE73-193E-4D8F-B5D0-0E69CB2B633C}"/>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58FA09DD-B92D-409D-8F18-740F0866ED3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3826" y="1369712"/>
            <a:ext cx="8282609" cy="4434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0143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150CA-799E-48CF-AFF6-EE55C9EA6930}"/>
              </a:ext>
            </a:extLst>
          </p:cNvPr>
          <p:cNvSpPr>
            <a:spLocks noGrp="1"/>
          </p:cNvSpPr>
          <p:nvPr>
            <p:ph type="title"/>
          </p:nvPr>
        </p:nvSpPr>
        <p:spPr>
          <a:xfrm>
            <a:off x="1305017" y="564022"/>
            <a:ext cx="6533966" cy="553288"/>
          </a:xfrm>
        </p:spPr>
        <p:txBody>
          <a:bodyPr/>
          <a:lstStyle/>
          <a:p>
            <a:r>
              <a:rPr lang="en-GB" dirty="0"/>
              <a:t>Course and Application Preferencing</a:t>
            </a:r>
          </a:p>
        </p:txBody>
      </p:sp>
      <p:sp>
        <p:nvSpPr>
          <p:cNvPr id="3" name="Content Placeholder 2">
            <a:extLst>
              <a:ext uri="{FF2B5EF4-FFF2-40B4-BE49-F238E27FC236}">
                <a16:creationId xmlns:a16="http://schemas.microsoft.com/office/drawing/2014/main" id="{EF246131-8E1E-404D-98FB-4CECC1F74AA6}"/>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8B0717DE-905B-42D7-B369-D850422A5EA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4070" y="1304204"/>
            <a:ext cx="8442117" cy="443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13212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D24AA-F3C2-4DBD-B084-A5A4525E9090}"/>
              </a:ext>
            </a:extLst>
          </p:cNvPr>
          <p:cNvSpPr>
            <a:spLocks noGrp="1"/>
          </p:cNvSpPr>
          <p:nvPr>
            <p:ph type="title"/>
          </p:nvPr>
        </p:nvSpPr>
        <p:spPr>
          <a:xfrm>
            <a:off x="1305017" y="564022"/>
            <a:ext cx="6533966" cy="593660"/>
          </a:xfrm>
        </p:spPr>
        <p:txBody>
          <a:bodyPr/>
          <a:lstStyle/>
          <a:p>
            <a:r>
              <a:rPr lang="en-GB" dirty="0"/>
              <a:t>Tracking Offers</a:t>
            </a:r>
          </a:p>
        </p:txBody>
      </p:sp>
      <p:sp>
        <p:nvSpPr>
          <p:cNvPr id="3" name="Content Placeholder 2">
            <a:extLst>
              <a:ext uri="{FF2B5EF4-FFF2-40B4-BE49-F238E27FC236}">
                <a16:creationId xmlns:a16="http://schemas.microsoft.com/office/drawing/2014/main" id="{5138A5AD-E28E-4385-A389-804D15773CA3}"/>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C6FB153E-7023-4603-B1EA-917645E6780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0059" y="1484243"/>
            <a:ext cx="8698411" cy="4227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83941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63504-E7F6-4BB6-A65A-26569E7AF41C}"/>
              </a:ext>
            </a:extLst>
          </p:cNvPr>
          <p:cNvSpPr>
            <a:spLocks noGrp="1"/>
          </p:cNvSpPr>
          <p:nvPr>
            <p:ph type="ctrTitle"/>
          </p:nvPr>
        </p:nvSpPr>
        <p:spPr/>
        <p:txBody>
          <a:bodyPr>
            <a:normAutofit/>
          </a:bodyPr>
          <a:lstStyle/>
          <a:p>
            <a:r>
              <a:rPr lang="en-GB" sz="6000" dirty="0">
                <a:solidFill>
                  <a:schemeClr val="tx1"/>
                </a:solidFill>
              </a:rPr>
              <a:t>Admin View</a:t>
            </a:r>
          </a:p>
        </p:txBody>
      </p:sp>
      <p:sp>
        <p:nvSpPr>
          <p:cNvPr id="3" name="Content Placeholder 2">
            <a:extLst>
              <a:ext uri="{FF2B5EF4-FFF2-40B4-BE49-F238E27FC236}">
                <a16:creationId xmlns:a16="http://schemas.microsoft.com/office/drawing/2014/main" id="{1F7250C8-378E-4D5C-99FA-40B121795EBE}"/>
              </a:ext>
            </a:extLst>
          </p:cNvPr>
          <p:cNvSpPr>
            <a:spLocks noGrp="1"/>
          </p:cNvSpPr>
          <p:nvPr>
            <p:ph type="subTitle" idx="1"/>
          </p:nvPr>
        </p:nvSpPr>
        <p:spPr/>
        <p:txBody>
          <a:bodyPr/>
          <a:lstStyle/>
          <a:p>
            <a:endParaRPr lang="en-GB" dirty="0"/>
          </a:p>
          <a:p>
            <a:endParaRPr lang="en-GB" dirty="0"/>
          </a:p>
        </p:txBody>
      </p:sp>
    </p:spTree>
    <p:extLst>
      <p:ext uri="{BB962C8B-B14F-4D97-AF65-F5344CB8AC3E}">
        <p14:creationId xmlns:p14="http://schemas.microsoft.com/office/powerpoint/2010/main" val="29676916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7316A-3168-4130-B1BF-B81392224541}"/>
              </a:ext>
            </a:extLst>
          </p:cNvPr>
          <p:cNvSpPr>
            <a:spLocks noGrp="1"/>
          </p:cNvSpPr>
          <p:nvPr>
            <p:ph type="title"/>
          </p:nvPr>
        </p:nvSpPr>
        <p:spPr>
          <a:xfrm>
            <a:off x="1305017" y="564022"/>
            <a:ext cx="6533966" cy="662256"/>
          </a:xfrm>
        </p:spPr>
        <p:txBody>
          <a:bodyPr/>
          <a:lstStyle/>
          <a:p>
            <a:r>
              <a:rPr lang="en-GB" dirty="0"/>
              <a:t>Admin Dashboard</a:t>
            </a:r>
          </a:p>
        </p:txBody>
      </p:sp>
      <p:sp>
        <p:nvSpPr>
          <p:cNvPr id="3" name="Content Placeholder 2">
            <a:extLst>
              <a:ext uri="{FF2B5EF4-FFF2-40B4-BE49-F238E27FC236}">
                <a16:creationId xmlns:a16="http://schemas.microsoft.com/office/drawing/2014/main" id="{3EAA29D5-7735-4BF3-B299-CD27BBA693B0}"/>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966EA6A9-F9F6-498F-B8C9-510B6C2A099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7901" y="1589518"/>
            <a:ext cx="8495060" cy="4122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26039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37F00-7D3C-4061-92F7-5E2AE7A3136D}"/>
              </a:ext>
            </a:extLst>
          </p:cNvPr>
          <p:cNvSpPr>
            <a:spLocks noGrp="1"/>
          </p:cNvSpPr>
          <p:nvPr>
            <p:ph type="title"/>
          </p:nvPr>
        </p:nvSpPr>
        <p:spPr>
          <a:xfrm>
            <a:off x="1305017" y="564022"/>
            <a:ext cx="6533966" cy="576882"/>
          </a:xfrm>
        </p:spPr>
        <p:txBody>
          <a:bodyPr/>
          <a:lstStyle/>
          <a:p>
            <a:r>
              <a:rPr lang="en-GB" dirty="0"/>
              <a:t>Provider Set Up</a:t>
            </a:r>
          </a:p>
        </p:txBody>
      </p:sp>
      <p:sp>
        <p:nvSpPr>
          <p:cNvPr id="3" name="Content Placeholder 2">
            <a:extLst>
              <a:ext uri="{FF2B5EF4-FFF2-40B4-BE49-F238E27FC236}">
                <a16:creationId xmlns:a16="http://schemas.microsoft.com/office/drawing/2014/main" id="{008743E8-DACF-4CC3-9C72-8D1085F3A0A6}"/>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5D8B6109-3C21-495D-8A2F-8151D30BBAE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7370" y="1486493"/>
            <a:ext cx="8405082" cy="4251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20137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0E12D-AB98-4260-AFA3-EA44DC6286A5}"/>
              </a:ext>
            </a:extLst>
          </p:cNvPr>
          <p:cNvSpPr>
            <a:spLocks noGrp="1"/>
          </p:cNvSpPr>
          <p:nvPr>
            <p:ph type="title"/>
          </p:nvPr>
        </p:nvSpPr>
        <p:spPr>
          <a:xfrm>
            <a:off x="1305017" y="564021"/>
            <a:ext cx="6533966" cy="602049"/>
          </a:xfrm>
        </p:spPr>
        <p:txBody>
          <a:bodyPr/>
          <a:lstStyle/>
          <a:p>
            <a:r>
              <a:rPr lang="en-GB" dirty="0"/>
              <a:t>Provider Set Up- Settings</a:t>
            </a:r>
          </a:p>
        </p:txBody>
      </p:sp>
      <p:sp>
        <p:nvSpPr>
          <p:cNvPr id="3" name="Content Placeholder 2">
            <a:extLst>
              <a:ext uri="{FF2B5EF4-FFF2-40B4-BE49-F238E27FC236}">
                <a16:creationId xmlns:a16="http://schemas.microsoft.com/office/drawing/2014/main" id="{642C38FB-43F6-4AE2-B8A2-E4E90BAAC2DF}"/>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18FD3ECD-85F3-4736-841C-24D4E95552F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7565" y="1444488"/>
            <a:ext cx="8373781" cy="4356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1970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5A715-6C84-463B-9450-AF24ED379500}"/>
              </a:ext>
            </a:extLst>
          </p:cNvPr>
          <p:cNvSpPr>
            <a:spLocks noGrp="1"/>
          </p:cNvSpPr>
          <p:nvPr>
            <p:ph type="title"/>
          </p:nvPr>
        </p:nvSpPr>
        <p:spPr/>
        <p:txBody>
          <a:bodyPr/>
          <a:lstStyle/>
          <a:p>
            <a:r>
              <a:rPr lang="en-GB" dirty="0"/>
              <a:t>Tracking</a:t>
            </a:r>
          </a:p>
        </p:txBody>
      </p:sp>
      <p:graphicFrame>
        <p:nvGraphicFramePr>
          <p:cNvPr id="4" name="Content Placeholder 3">
            <a:extLst>
              <a:ext uri="{FF2B5EF4-FFF2-40B4-BE49-F238E27FC236}">
                <a16:creationId xmlns:a16="http://schemas.microsoft.com/office/drawing/2014/main" id="{86005428-DE71-43E0-8822-24FF671A4B75}"/>
              </a:ext>
            </a:extLst>
          </p:cNvPr>
          <p:cNvGraphicFramePr>
            <a:graphicFrameLocks noGrp="1"/>
          </p:cNvGraphicFramePr>
          <p:nvPr>
            <p:ph idx="1"/>
          </p:nvPr>
        </p:nvGraphicFramePr>
        <p:xfrm>
          <a:off x="628650" y="1760220"/>
          <a:ext cx="7652702" cy="3337560"/>
        </p:xfrm>
        <a:graphic>
          <a:graphicData uri="http://schemas.openxmlformats.org/drawingml/2006/table">
            <a:tbl>
              <a:tblPr firstRow="1" bandRow="1">
                <a:tableStyleId>{5C22544A-7EE6-4342-B048-85BDC9FD1C3A}</a:tableStyleId>
              </a:tblPr>
              <a:tblGrid>
                <a:gridCol w="1577340">
                  <a:extLst>
                    <a:ext uri="{9D8B030D-6E8A-4147-A177-3AD203B41FA5}">
                      <a16:colId xmlns:a16="http://schemas.microsoft.com/office/drawing/2014/main" val="3334645561"/>
                    </a:ext>
                  </a:extLst>
                </a:gridCol>
                <a:gridCol w="2920682">
                  <a:extLst>
                    <a:ext uri="{9D8B030D-6E8A-4147-A177-3AD203B41FA5}">
                      <a16:colId xmlns:a16="http://schemas.microsoft.com/office/drawing/2014/main" val="3950851389"/>
                    </a:ext>
                  </a:extLst>
                </a:gridCol>
                <a:gridCol w="1577340">
                  <a:extLst>
                    <a:ext uri="{9D8B030D-6E8A-4147-A177-3AD203B41FA5}">
                      <a16:colId xmlns:a16="http://schemas.microsoft.com/office/drawing/2014/main" val="3474918878"/>
                    </a:ext>
                  </a:extLst>
                </a:gridCol>
                <a:gridCol w="1577340">
                  <a:extLst>
                    <a:ext uri="{9D8B030D-6E8A-4147-A177-3AD203B41FA5}">
                      <a16:colId xmlns:a16="http://schemas.microsoft.com/office/drawing/2014/main" val="1982228912"/>
                    </a:ext>
                  </a:extLst>
                </a:gridCol>
              </a:tblGrid>
              <a:tr h="370840">
                <a:tc rowSpan="2">
                  <a:txBody>
                    <a:bodyPr/>
                    <a:lstStyle/>
                    <a:p>
                      <a:endParaRPr lang="en-GB" dirty="0"/>
                    </a:p>
                  </a:txBody>
                  <a:tcPr>
                    <a:solidFill>
                      <a:schemeClr val="accent1">
                        <a:lumMod val="60000"/>
                        <a:lumOff val="40000"/>
                      </a:schemeClr>
                    </a:solidFill>
                  </a:tcPr>
                </a:tc>
                <a:tc>
                  <a:txBody>
                    <a:bodyPr/>
                    <a:lstStyle/>
                    <a:p>
                      <a:pPr algn="ctr"/>
                      <a:r>
                        <a:rPr lang="en-GB" dirty="0"/>
                        <a:t>NEET</a:t>
                      </a:r>
                    </a:p>
                  </a:txBody>
                  <a:tcPr>
                    <a:solidFill>
                      <a:schemeClr val="accent1">
                        <a:lumMod val="60000"/>
                        <a:lumOff val="40000"/>
                      </a:schemeClr>
                    </a:solidFill>
                  </a:tcPr>
                </a:tc>
                <a:tc gridSpan="2">
                  <a:txBody>
                    <a:bodyPr/>
                    <a:lstStyle/>
                    <a:p>
                      <a:pPr algn="ctr"/>
                      <a:r>
                        <a:rPr lang="en-GB" dirty="0"/>
                        <a:t>Not Known</a:t>
                      </a:r>
                    </a:p>
                  </a:txBody>
                  <a:tcPr>
                    <a:solidFill>
                      <a:schemeClr val="accent1">
                        <a:lumMod val="60000"/>
                        <a:lumOff val="40000"/>
                      </a:schemeClr>
                    </a:solidFill>
                  </a:tcPr>
                </a:tc>
                <a:tc hMerge="1">
                  <a:txBody>
                    <a:bodyPr/>
                    <a:lstStyle/>
                    <a:p>
                      <a:endParaRPr lang="en-GB" dirty="0"/>
                    </a:p>
                  </a:txBody>
                  <a:tcPr/>
                </a:tc>
                <a:extLst>
                  <a:ext uri="{0D108BD9-81ED-4DB2-BD59-A6C34878D82A}">
                    <a16:rowId xmlns:a16="http://schemas.microsoft.com/office/drawing/2014/main" val="1890812927"/>
                  </a:ext>
                </a:extLst>
              </a:tr>
              <a:tr h="370840">
                <a:tc vMerge="1">
                  <a:txBody>
                    <a:bodyPr/>
                    <a:lstStyle/>
                    <a:p>
                      <a:endParaRPr lang="en-GB" dirty="0"/>
                    </a:p>
                  </a:txBody>
                  <a:tcPr/>
                </a:tc>
                <a:tc>
                  <a:txBody>
                    <a:bodyPr/>
                    <a:lstStyle/>
                    <a:p>
                      <a:pPr algn="ctr"/>
                      <a:endParaRPr lang="en-GB" dirty="0"/>
                    </a:p>
                  </a:txBody>
                  <a:tcPr>
                    <a:solidFill>
                      <a:schemeClr val="accent1">
                        <a:lumMod val="60000"/>
                        <a:lumOff val="40000"/>
                      </a:schemeClr>
                    </a:solidFill>
                  </a:tcPr>
                </a:tc>
                <a:tc>
                  <a:txBody>
                    <a:bodyPr/>
                    <a:lstStyle/>
                    <a:p>
                      <a:pPr algn="ctr"/>
                      <a:r>
                        <a:rPr lang="en-GB" dirty="0"/>
                        <a:t>Yr12</a:t>
                      </a:r>
                    </a:p>
                  </a:txBody>
                  <a:tcPr>
                    <a:solidFill>
                      <a:schemeClr val="accent1">
                        <a:lumMod val="60000"/>
                        <a:lumOff val="40000"/>
                      </a:schemeClr>
                    </a:solidFill>
                  </a:tcPr>
                </a:tc>
                <a:tc>
                  <a:txBody>
                    <a:bodyPr/>
                    <a:lstStyle/>
                    <a:p>
                      <a:pPr algn="ctr"/>
                      <a:r>
                        <a:rPr lang="en-GB" dirty="0"/>
                        <a:t>Yr13</a:t>
                      </a:r>
                    </a:p>
                  </a:txBody>
                  <a:tcPr>
                    <a:solidFill>
                      <a:schemeClr val="accent1">
                        <a:lumMod val="60000"/>
                        <a:lumOff val="40000"/>
                      </a:schemeClr>
                    </a:solidFill>
                  </a:tcPr>
                </a:tc>
                <a:extLst>
                  <a:ext uri="{0D108BD9-81ED-4DB2-BD59-A6C34878D82A}">
                    <a16:rowId xmlns:a16="http://schemas.microsoft.com/office/drawing/2014/main" val="1081705080"/>
                  </a:ext>
                </a:extLst>
              </a:tr>
              <a:tr h="370840">
                <a:tc>
                  <a:txBody>
                    <a:bodyPr/>
                    <a:lstStyle/>
                    <a:p>
                      <a:r>
                        <a:rPr lang="en-GB" dirty="0"/>
                        <a:t>Maidstone</a:t>
                      </a:r>
                    </a:p>
                  </a:txBody>
                  <a:tcPr/>
                </a:tc>
                <a:tc>
                  <a:txBody>
                    <a:bodyPr/>
                    <a:lstStyle/>
                    <a:p>
                      <a:pPr algn="ctr"/>
                      <a:r>
                        <a:rPr lang="en-GB" dirty="0"/>
                        <a:t>86 (2.47%)</a:t>
                      </a:r>
                    </a:p>
                  </a:txBody>
                  <a:tcPr/>
                </a:tc>
                <a:tc>
                  <a:txBody>
                    <a:bodyPr/>
                    <a:lstStyle/>
                    <a:p>
                      <a:pPr algn="ctr"/>
                      <a:r>
                        <a:rPr lang="en-GB" dirty="0"/>
                        <a:t>13 (0.75%)</a:t>
                      </a:r>
                    </a:p>
                  </a:txBody>
                  <a:tcPr/>
                </a:tc>
                <a:tc>
                  <a:txBody>
                    <a:bodyPr/>
                    <a:lstStyle/>
                    <a:p>
                      <a:pPr algn="ctr"/>
                      <a:r>
                        <a:rPr lang="en-GB" dirty="0"/>
                        <a:t>42 (2.4%)</a:t>
                      </a:r>
                    </a:p>
                  </a:txBody>
                  <a:tcPr/>
                </a:tc>
                <a:extLst>
                  <a:ext uri="{0D108BD9-81ED-4DB2-BD59-A6C34878D82A}">
                    <a16:rowId xmlns:a16="http://schemas.microsoft.com/office/drawing/2014/main" val="508766520"/>
                  </a:ext>
                </a:extLst>
              </a:tr>
              <a:tr h="370840">
                <a:tc>
                  <a:txBody>
                    <a:bodyPr/>
                    <a:lstStyle/>
                    <a:p>
                      <a:r>
                        <a:rPr lang="en-GB" dirty="0"/>
                        <a:t>T and M</a:t>
                      </a:r>
                    </a:p>
                  </a:txBody>
                  <a:tcPr/>
                </a:tc>
                <a:tc>
                  <a:txBody>
                    <a:bodyPr/>
                    <a:lstStyle/>
                    <a:p>
                      <a:pPr algn="ctr"/>
                      <a:r>
                        <a:rPr lang="en-GB" dirty="0"/>
                        <a:t>95 (3.35%)</a:t>
                      </a:r>
                    </a:p>
                  </a:txBody>
                  <a:tcPr/>
                </a:tc>
                <a:tc>
                  <a:txBody>
                    <a:bodyPr/>
                    <a:lstStyle/>
                    <a:p>
                      <a:pPr algn="ctr"/>
                      <a:r>
                        <a:rPr lang="en-GB" dirty="0"/>
                        <a:t>25 (1.73%)</a:t>
                      </a:r>
                    </a:p>
                  </a:txBody>
                  <a:tcPr/>
                </a:tc>
                <a:tc>
                  <a:txBody>
                    <a:bodyPr/>
                    <a:lstStyle/>
                    <a:p>
                      <a:pPr algn="ctr"/>
                      <a:r>
                        <a:rPr lang="en-GB" dirty="0"/>
                        <a:t>35 (2.52%)</a:t>
                      </a:r>
                    </a:p>
                  </a:txBody>
                  <a:tcPr/>
                </a:tc>
                <a:extLst>
                  <a:ext uri="{0D108BD9-81ED-4DB2-BD59-A6C34878D82A}">
                    <a16:rowId xmlns:a16="http://schemas.microsoft.com/office/drawing/2014/main" val="3718493206"/>
                  </a:ext>
                </a:extLst>
              </a:tr>
              <a:tr h="370840">
                <a:tc>
                  <a:txBody>
                    <a:bodyPr/>
                    <a:lstStyle/>
                    <a:p>
                      <a:r>
                        <a:rPr lang="en-GB" dirty="0"/>
                        <a:t>T Wells</a:t>
                      </a:r>
                    </a:p>
                  </a:txBody>
                  <a:tcPr/>
                </a:tc>
                <a:tc>
                  <a:txBody>
                    <a:bodyPr/>
                    <a:lstStyle/>
                    <a:p>
                      <a:pPr algn="ctr"/>
                      <a:r>
                        <a:rPr lang="en-GB" dirty="0"/>
                        <a:t>60 (2.46%)</a:t>
                      </a:r>
                    </a:p>
                  </a:txBody>
                  <a:tcPr/>
                </a:tc>
                <a:tc>
                  <a:txBody>
                    <a:bodyPr/>
                    <a:lstStyle/>
                    <a:p>
                      <a:pPr algn="ctr"/>
                      <a:r>
                        <a:rPr lang="en-GB" dirty="0"/>
                        <a:t>11 (0.93%)</a:t>
                      </a:r>
                    </a:p>
                  </a:txBody>
                  <a:tcPr/>
                </a:tc>
                <a:tc>
                  <a:txBody>
                    <a:bodyPr/>
                    <a:lstStyle/>
                    <a:p>
                      <a:pPr algn="ctr"/>
                      <a:r>
                        <a:rPr lang="en-GB" dirty="0"/>
                        <a:t>27 (2.14%)</a:t>
                      </a:r>
                    </a:p>
                  </a:txBody>
                  <a:tcPr/>
                </a:tc>
                <a:extLst>
                  <a:ext uri="{0D108BD9-81ED-4DB2-BD59-A6C34878D82A}">
                    <a16:rowId xmlns:a16="http://schemas.microsoft.com/office/drawing/2014/main" val="1984158137"/>
                  </a:ext>
                </a:extLst>
              </a:tr>
              <a:tr h="370840">
                <a:tc>
                  <a:txBody>
                    <a:bodyPr/>
                    <a:lstStyle/>
                    <a:p>
                      <a:r>
                        <a:rPr lang="en-GB" dirty="0"/>
                        <a:t>Dartford</a:t>
                      </a:r>
                    </a:p>
                  </a:txBody>
                  <a:tcPr/>
                </a:tc>
                <a:tc>
                  <a:txBody>
                    <a:bodyPr/>
                    <a:lstStyle/>
                    <a:p>
                      <a:pPr algn="ctr"/>
                      <a:r>
                        <a:rPr lang="en-GB" dirty="0"/>
                        <a:t>48 (2.14%)</a:t>
                      </a:r>
                    </a:p>
                  </a:txBody>
                  <a:tcPr/>
                </a:tc>
                <a:tc>
                  <a:txBody>
                    <a:bodyPr/>
                    <a:lstStyle/>
                    <a:p>
                      <a:pPr algn="ctr"/>
                      <a:r>
                        <a:rPr lang="en-GB" dirty="0"/>
                        <a:t>19 (1.67%)</a:t>
                      </a:r>
                    </a:p>
                  </a:txBody>
                  <a:tcPr/>
                </a:tc>
                <a:tc>
                  <a:txBody>
                    <a:bodyPr/>
                    <a:lstStyle/>
                    <a:p>
                      <a:pPr algn="ctr"/>
                      <a:r>
                        <a:rPr lang="en-GB" dirty="0"/>
                        <a:t>27 (2.44%)</a:t>
                      </a:r>
                    </a:p>
                  </a:txBody>
                  <a:tcPr/>
                </a:tc>
                <a:extLst>
                  <a:ext uri="{0D108BD9-81ED-4DB2-BD59-A6C34878D82A}">
                    <a16:rowId xmlns:a16="http://schemas.microsoft.com/office/drawing/2014/main" val="2328444663"/>
                  </a:ext>
                </a:extLst>
              </a:tr>
              <a:tr h="370840">
                <a:tc>
                  <a:txBody>
                    <a:bodyPr/>
                    <a:lstStyle/>
                    <a:p>
                      <a:r>
                        <a:rPr lang="en-GB" dirty="0"/>
                        <a:t>Gravesham</a:t>
                      </a:r>
                    </a:p>
                  </a:txBody>
                  <a:tcPr/>
                </a:tc>
                <a:tc>
                  <a:txBody>
                    <a:bodyPr/>
                    <a:lstStyle/>
                    <a:p>
                      <a:pPr algn="ctr"/>
                      <a:r>
                        <a:rPr lang="en-GB" dirty="0"/>
                        <a:t>92 (3.77%)</a:t>
                      </a:r>
                    </a:p>
                  </a:txBody>
                  <a:tcPr/>
                </a:tc>
                <a:tc>
                  <a:txBody>
                    <a:bodyPr/>
                    <a:lstStyle/>
                    <a:p>
                      <a:pPr algn="ctr"/>
                      <a:r>
                        <a:rPr lang="en-GB" dirty="0"/>
                        <a:t>16 (1.29%)</a:t>
                      </a:r>
                    </a:p>
                  </a:txBody>
                  <a:tcPr/>
                </a:tc>
                <a:tc>
                  <a:txBody>
                    <a:bodyPr/>
                    <a:lstStyle/>
                    <a:p>
                      <a:pPr algn="ctr"/>
                      <a:r>
                        <a:rPr lang="en-GB" dirty="0"/>
                        <a:t>35 (2.91%)</a:t>
                      </a:r>
                    </a:p>
                  </a:txBody>
                  <a:tcPr/>
                </a:tc>
                <a:extLst>
                  <a:ext uri="{0D108BD9-81ED-4DB2-BD59-A6C34878D82A}">
                    <a16:rowId xmlns:a16="http://schemas.microsoft.com/office/drawing/2014/main" val="3360703698"/>
                  </a:ext>
                </a:extLst>
              </a:tr>
              <a:tr h="370840">
                <a:tc>
                  <a:txBody>
                    <a:bodyPr/>
                    <a:lstStyle/>
                    <a:p>
                      <a:r>
                        <a:rPr lang="en-GB" dirty="0"/>
                        <a:t>Sevenoaks</a:t>
                      </a:r>
                    </a:p>
                  </a:txBody>
                  <a:tcPr/>
                </a:tc>
                <a:tc>
                  <a:txBody>
                    <a:bodyPr/>
                    <a:lstStyle/>
                    <a:p>
                      <a:pPr algn="ctr"/>
                      <a:r>
                        <a:rPr lang="en-GB" dirty="0"/>
                        <a:t>35 (1.57%)</a:t>
                      </a:r>
                    </a:p>
                  </a:txBody>
                  <a:tcPr/>
                </a:tc>
                <a:tc>
                  <a:txBody>
                    <a:bodyPr/>
                    <a:lstStyle/>
                    <a:p>
                      <a:pPr algn="ctr"/>
                      <a:r>
                        <a:rPr lang="en-GB" dirty="0"/>
                        <a:t>22 (1.99%)</a:t>
                      </a:r>
                    </a:p>
                  </a:txBody>
                  <a:tcPr/>
                </a:tc>
                <a:tc>
                  <a:txBody>
                    <a:bodyPr/>
                    <a:lstStyle/>
                    <a:p>
                      <a:pPr algn="ctr"/>
                      <a:r>
                        <a:rPr lang="en-GB" dirty="0"/>
                        <a:t>25 (2.23%)</a:t>
                      </a:r>
                    </a:p>
                  </a:txBody>
                  <a:tcPr/>
                </a:tc>
                <a:extLst>
                  <a:ext uri="{0D108BD9-81ED-4DB2-BD59-A6C34878D82A}">
                    <a16:rowId xmlns:a16="http://schemas.microsoft.com/office/drawing/2014/main" val="3518978761"/>
                  </a:ext>
                </a:extLst>
              </a:tr>
              <a:tr h="370840">
                <a:tc>
                  <a:txBody>
                    <a:bodyPr/>
                    <a:lstStyle/>
                    <a:p>
                      <a:r>
                        <a:rPr lang="en-GB" dirty="0"/>
                        <a:t>Countywide</a:t>
                      </a:r>
                    </a:p>
                  </a:txBody>
                  <a:tcPr/>
                </a:tc>
                <a:tc>
                  <a:txBody>
                    <a:bodyPr/>
                    <a:lstStyle/>
                    <a:p>
                      <a:pPr algn="ctr"/>
                      <a:r>
                        <a:rPr lang="en-GB" dirty="0"/>
                        <a:t>412 (2.53%)</a:t>
                      </a:r>
                    </a:p>
                  </a:txBody>
                  <a:tcPr/>
                </a:tc>
                <a:tc>
                  <a:txBody>
                    <a:bodyPr/>
                    <a:lstStyle/>
                    <a:p>
                      <a:pPr algn="ctr"/>
                      <a:r>
                        <a:rPr lang="en-GB" dirty="0"/>
                        <a:t>255(1.56%)</a:t>
                      </a:r>
                    </a:p>
                  </a:txBody>
                  <a:tcPr/>
                </a:tc>
                <a:tc>
                  <a:txBody>
                    <a:bodyPr/>
                    <a:lstStyle/>
                    <a:p>
                      <a:pPr algn="ctr"/>
                      <a:r>
                        <a:rPr lang="en-GB" dirty="0"/>
                        <a:t>453 (2.79%)</a:t>
                      </a:r>
                    </a:p>
                  </a:txBody>
                  <a:tcPr/>
                </a:tc>
                <a:extLst>
                  <a:ext uri="{0D108BD9-81ED-4DB2-BD59-A6C34878D82A}">
                    <a16:rowId xmlns:a16="http://schemas.microsoft.com/office/drawing/2014/main" val="3821358705"/>
                  </a:ext>
                </a:extLst>
              </a:tr>
            </a:tbl>
          </a:graphicData>
        </a:graphic>
      </p:graphicFrame>
    </p:spTree>
    <p:extLst>
      <p:ext uri="{BB962C8B-B14F-4D97-AF65-F5344CB8AC3E}">
        <p14:creationId xmlns:p14="http://schemas.microsoft.com/office/powerpoint/2010/main" val="14853171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BA6FB-E2C4-4131-8628-A1E003B89E31}"/>
              </a:ext>
            </a:extLst>
          </p:cNvPr>
          <p:cNvSpPr>
            <a:spLocks noGrp="1"/>
          </p:cNvSpPr>
          <p:nvPr>
            <p:ph type="title"/>
          </p:nvPr>
        </p:nvSpPr>
        <p:spPr>
          <a:xfrm>
            <a:off x="1305017" y="564021"/>
            <a:ext cx="6533966" cy="585271"/>
          </a:xfrm>
        </p:spPr>
        <p:txBody>
          <a:bodyPr/>
          <a:lstStyle/>
          <a:p>
            <a:r>
              <a:rPr lang="en-GB" dirty="0"/>
              <a:t>Course Management</a:t>
            </a:r>
          </a:p>
        </p:txBody>
      </p:sp>
      <p:sp>
        <p:nvSpPr>
          <p:cNvPr id="3" name="Content Placeholder 2">
            <a:extLst>
              <a:ext uri="{FF2B5EF4-FFF2-40B4-BE49-F238E27FC236}">
                <a16:creationId xmlns:a16="http://schemas.microsoft.com/office/drawing/2014/main" id="{4CCC6E7C-EFD2-4831-A7A7-1ED4F4F15646}"/>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58B93943-2EF0-480E-92D5-04A4D0610C1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5830" y="1487817"/>
            <a:ext cx="8077793" cy="4299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31448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E3C67-9061-459D-91F4-EA46CC12F6B0}"/>
              </a:ext>
            </a:extLst>
          </p:cNvPr>
          <p:cNvSpPr>
            <a:spLocks noGrp="1"/>
          </p:cNvSpPr>
          <p:nvPr>
            <p:ph type="title"/>
          </p:nvPr>
        </p:nvSpPr>
        <p:spPr>
          <a:xfrm>
            <a:off x="1305017" y="564021"/>
            <a:ext cx="6533966" cy="568493"/>
          </a:xfrm>
        </p:spPr>
        <p:txBody>
          <a:bodyPr/>
          <a:lstStyle/>
          <a:p>
            <a:r>
              <a:rPr lang="en-GB" dirty="0"/>
              <a:t>Course Editing</a:t>
            </a:r>
          </a:p>
        </p:txBody>
      </p:sp>
      <p:sp>
        <p:nvSpPr>
          <p:cNvPr id="3" name="Content Placeholder 2">
            <a:extLst>
              <a:ext uri="{FF2B5EF4-FFF2-40B4-BE49-F238E27FC236}">
                <a16:creationId xmlns:a16="http://schemas.microsoft.com/office/drawing/2014/main" id="{B7834D7A-52AC-4BE6-A31E-3FD5B25720D0}"/>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472DC74B-CC1E-491C-91F3-186D8F21633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4717" y="1406177"/>
            <a:ext cx="8239125"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56953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80FD5-AA51-4F8F-BAEC-E7485A002D17}"/>
              </a:ext>
            </a:extLst>
          </p:cNvPr>
          <p:cNvSpPr>
            <a:spLocks noGrp="1"/>
          </p:cNvSpPr>
          <p:nvPr>
            <p:ph type="title"/>
          </p:nvPr>
        </p:nvSpPr>
        <p:spPr>
          <a:xfrm>
            <a:off x="1305017" y="564022"/>
            <a:ext cx="6533966" cy="576882"/>
          </a:xfrm>
        </p:spPr>
        <p:txBody>
          <a:bodyPr/>
          <a:lstStyle/>
          <a:p>
            <a:r>
              <a:rPr lang="en-GB" dirty="0"/>
              <a:t>Course Upload</a:t>
            </a:r>
          </a:p>
        </p:txBody>
      </p:sp>
      <p:sp>
        <p:nvSpPr>
          <p:cNvPr id="3" name="Content Placeholder 2">
            <a:extLst>
              <a:ext uri="{FF2B5EF4-FFF2-40B4-BE49-F238E27FC236}">
                <a16:creationId xmlns:a16="http://schemas.microsoft.com/office/drawing/2014/main" id="{0E6A88D9-F196-4A61-8792-3DF4F322CF13}"/>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64FE4DE0-5E11-4524-A289-C2B8E08EBEB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7475" y="1460310"/>
            <a:ext cx="8649050" cy="433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63785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0E1F1-64AA-4C68-8584-00DF2C8E7058}"/>
              </a:ext>
            </a:extLst>
          </p:cNvPr>
          <p:cNvSpPr>
            <a:spLocks noGrp="1"/>
          </p:cNvSpPr>
          <p:nvPr>
            <p:ph type="title"/>
          </p:nvPr>
        </p:nvSpPr>
        <p:spPr>
          <a:xfrm>
            <a:off x="1305017" y="564021"/>
            <a:ext cx="6533966" cy="585271"/>
          </a:xfrm>
        </p:spPr>
        <p:txBody>
          <a:bodyPr/>
          <a:lstStyle/>
          <a:p>
            <a:r>
              <a:rPr lang="en-GB" dirty="0"/>
              <a:t>Application Management</a:t>
            </a:r>
          </a:p>
        </p:txBody>
      </p:sp>
      <p:sp>
        <p:nvSpPr>
          <p:cNvPr id="3" name="Content Placeholder 2">
            <a:extLst>
              <a:ext uri="{FF2B5EF4-FFF2-40B4-BE49-F238E27FC236}">
                <a16:creationId xmlns:a16="http://schemas.microsoft.com/office/drawing/2014/main" id="{C4D5EEA2-6865-43E3-8DFF-92004650ABF0}"/>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4870DFA1-B2A5-4F36-9407-A9F00781FB6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2671" y="1419367"/>
            <a:ext cx="8338657" cy="4326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50341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EF067-2CF3-431A-B2C0-12735A8F2BA8}"/>
              </a:ext>
            </a:extLst>
          </p:cNvPr>
          <p:cNvSpPr>
            <a:spLocks noGrp="1"/>
          </p:cNvSpPr>
          <p:nvPr>
            <p:ph type="title"/>
          </p:nvPr>
        </p:nvSpPr>
        <p:spPr>
          <a:xfrm>
            <a:off x="1305017" y="564022"/>
            <a:ext cx="6533966" cy="576882"/>
          </a:xfrm>
        </p:spPr>
        <p:txBody>
          <a:bodyPr>
            <a:normAutofit fontScale="90000"/>
          </a:bodyPr>
          <a:lstStyle/>
          <a:p>
            <a:r>
              <a:rPr lang="en-GB" dirty="0"/>
              <a:t>Applications Management – Search and Filter</a:t>
            </a:r>
          </a:p>
        </p:txBody>
      </p:sp>
      <p:sp>
        <p:nvSpPr>
          <p:cNvPr id="3" name="Content Placeholder 2">
            <a:extLst>
              <a:ext uri="{FF2B5EF4-FFF2-40B4-BE49-F238E27FC236}">
                <a16:creationId xmlns:a16="http://schemas.microsoft.com/office/drawing/2014/main" id="{D1682481-0587-4390-905E-E0EEB9030F8A}"/>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C9CE16A6-F983-4FD0-8B0F-DB9D7850B9C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6875" y="1589519"/>
            <a:ext cx="8285731" cy="406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40677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BE2AA-42BA-4CDA-96C1-B509B81CD1F7}"/>
              </a:ext>
            </a:extLst>
          </p:cNvPr>
          <p:cNvSpPr>
            <a:spLocks noGrp="1"/>
          </p:cNvSpPr>
          <p:nvPr>
            <p:ph type="title"/>
          </p:nvPr>
        </p:nvSpPr>
        <p:spPr>
          <a:xfrm>
            <a:off x="1305017" y="564022"/>
            <a:ext cx="6533966" cy="576882"/>
          </a:xfrm>
        </p:spPr>
        <p:txBody>
          <a:bodyPr/>
          <a:lstStyle/>
          <a:p>
            <a:r>
              <a:rPr lang="en-GB" dirty="0"/>
              <a:t>Bulk Operations</a:t>
            </a:r>
          </a:p>
        </p:txBody>
      </p:sp>
      <p:sp>
        <p:nvSpPr>
          <p:cNvPr id="3" name="Content Placeholder 2">
            <a:extLst>
              <a:ext uri="{FF2B5EF4-FFF2-40B4-BE49-F238E27FC236}">
                <a16:creationId xmlns:a16="http://schemas.microsoft.com/office/drawing/2014/main" id="{FBC03E75-7BF3-405E-985C-CCFB28D09862}"/>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9A0F1FE5-6532-4E1A-85C4-88F921E9CB0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3919" y="1433015"/>
            <a:ext cx="8716161" cy="4353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63521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B6C53-7F4C-49FB-BF3A-60AB471AD984}"/>
              </a:ext>
            </a:extLst>
          </p:cNvPr>
          <p:cNvSpPr>
            <a:spLocks noGrp="1"/>
          </p:cNvSpPr>
          <p:nvPr>
            <p:ph type="title"/>
          </p:nvPr>
        </p:nvSpPr>
        <p:spPr>
          <a:xfrm>
            <a:off x="1305017" y="564021"/>
            <a:ext cx="6533966" cy="598801"/>
          </a:xfrm>
        </p:spPr>
        <p:txBody>
          <a:bodyPr/>
          <a:lstStyle/>
          <a:p>
            <a:r>
              <a:rPr lang="en-GB" dirty="0"/>
              <a:t>Bulk Messaging/Acknowledging</a:t>
            </a:r>
          </a:p>
        </p:txBody>
      </p:sp>
      <p:sp>
        <p:nvSpPr>
          <p:cNvPr id="3" name="Content Placeholder 2">
            <a:extLst>
              <a:ext uri="{FF2B5EF4-FFF2-40B4-BE49-F238E27FC236}">
                <a16:creationId xmlns:a16="http://schemas.microsoft.com/office/drawing/2014/main" id="{273490D3-4A87-48FE-8C2A-E7AE4927FAC2}"/>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AE226272-1E10-4B7A-8B54-648993FB3C6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669" y="1460311"/>
            <a:ext cx="8640661" cy="4234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46139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732D8-A58F-4CF8-B0B0-B68A3DAC9276}"/>
              </a:ext>
            </a:extLst>
          </p:cNvPr>
          <p:cNvSpPr>
            <a:spLocks noGrp="1"/>
          </p:cNvSpPr>
          <p:nvPr>
            <p:ph type="title"/>
          </p:nvPr>
        </p:nvSpPr>
        <p:spPr>
          <a:xfrm>
            <a:off x="1305017" y="564022"/>
            <a:ext cx="6533966" cy="560104"/>
          </a:xfrm>
        </p:spPr>
        <p:txBody>
          <a:bodyPr/>
          <a:lstStyle/>
          <a:p>
            <a:r>
              <a:rPr lang="en-GB" dirty="0"/>
              <a:t>Making Offers</a:t>
            </a:r>
          </a:p>
        </p:txBody>
      </p:sp>
      <p:sp>
        <p:nvSpPr>
          <p:cNvPr id="3" name="Content Placeholder 2">
            <a:extLst>
              <a:ext uri="{FF2B5EF4-FFF2-40B4-BE49-F238E27FC236}">
                <a16:creationId xmlns:a16="http://schemas.microsoft.com/office/drawing/2014/main" id="{8DD564F5-7725-44AE-B928-33E88AAE0669}"/>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EFA2E7F5-4205-433F-84E5-DDA30653DB2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0734" y="1419367"/>
            <a:ext cx="8528169" cy="423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38514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386ED-8808-4377-A6E1-65BA6F9DF986}"/>
              </a:ext>
            </a:extLst>
          </p:cNvPr>
          <p:cNvSpPr>
            <a:spLocks noGrp="1"/>
          </p:cNvSpPr>
          <p:nvPr>
            <p:ph type="title"/>
          </p:nvPr>
        </p:nvSpPr>
        <p:spPr>
          <a:xfrm>
            <a:off x="1305017" y="564022"/>
            <a:ext cx="6533966" cy="561536"/>
          </a:xfrm>
        </p:spPr>
        <p:txBody>
          <a:bodyPr/>
          <a:lstStyle/>
          <a:p>
            <a:r>
              <a:rPr lang="en-GB" dirty="0"/>
              <a:t>Adding Your Own Options</a:t>
            </a:r>
          </a:p>
        </p:txBody>
      </p:sp>
      <p:sp>
        <p:nvSpPr>
          <p:cNvPr id="3" name="Content Placeholder 2">
            <a:extLst>
              <a:ext uri="{FF2B5EF4-FFF2-40B4-BE49-F238E27FC236}">
                <a16:creationId xmlns:a16="http://schemas.microsoft.com/office/drawing/2014/main" id="{7ED16F14-3A9A-4BAA-8789-14303971ABAA}"/>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9DDDD6D2-6662-43FB-ABF3-923FAEDE185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3615" y="1433016"/>
            <a:ext cx="8690994" cy="4299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62207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18DF-FE40-480E-B1B8-53BFC2F756E3}"/>
              </a:ext>
            </a:extLst>
          </p:cNvPr>
          <p:cNvSpPr>
            <a:spLocks noGrp="1"/>
          </p:cNvSpPr>
          <p:nvPr>
            <p:ph type="title"/>
          </p:nvPr>
        </p:nvSpPr>
        <p:spPr>
          <a:xfrm>
            <a:off x="1305017" y="564022"/>
            <a:ext cx="6533966" cy="610438"/>
          </a:xfrm>
        </p:spPr>
        <p:txBody>
          <a:bodyPr/>
          <a:lstStyle/>
          <a:p>
            <a:r>
              <a:rPr lang="en-GB" dirty="0"/>
              <a:t>Events</a:t>
            </a:r>
          </a:p>
        </p:txBody>
      </p:sp>
      <p:sp>
        <p:nvSpPr>
          <p:cNvPr id="3" name="Content Placeholder 2">
            <a:extLst>
              <a:ext uri="{FF2B5EF4-FFF2-40B4-BE49-F238E27FC236}">
                <a16:creationId xmlns:a16="http://schemas.microsoft.com/office/drawing/2014/main" id="{C4CAA451-1EFC-42F1-B9B4-F8BD6E96B6FF}"/>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83EF4EFF-6DF9-4704-8DA0-1DB2CB4C6C5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3310" y="1508248"/>
            <a:ext cx="8397380" cy="421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1724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F0-C18E-4116-9D7F-857246C598FB}"/>
              </a:ext>
            </a:extLst>
          </p:cNvPr>
          <p:cNvSpPr>
            <a:spLocks noGrp="1"/>
          </p:cNvSpPr>
          <p:nvPr>
            <p:ph type="title"/>
          </p:nvPr>
        </p:nvSpPr>
        <p:spPr>
          <a:xfrm>
            <a:off x="1305017" y="564021"/>
            <a:ext cx="6533966" cy="585271"/>
          </a:xfrm>
        </p:spPr>
        <p:txBody>
          <a:bodyPr/>
          <a:lstStyle/>
          <a:p>
            <a:r>
              <a:rPr lang="en-GB" dirty="0"/>
              <a:t>Tracking</a:t>
            </a:r>
          </a:p>
        </p:txBody>
      </p:sp>
      <p:sp>
        <p:nvSpPr>
          <p:cNvPr id="3" name="Content Placeholder 2">
            <a:extLst>
              <a:ext uri="{FF2B5EF4-FFF2-40B4-BE49-F238E27FC236}">
                <a16:creationId xmlns:a16="http://schemas.microsoft.com/office/drawing/2014/main" id="{BDC250A2-AE7E-45B1-88C3-2679DE7F3B40}"/>
              </a:ext>
            </a:extLst>
          </p:cNvPr>
          <p:cNvSpPr>
            <a:spLocks noGrp="1"/>
          </p:cNvSpPr>
          <p:nvPr>
            <p:ph idx="1"/>
          </p:nvPr>
        </p:nvSpPr>
        <p:spPr/>
        <p:txBody>
          <a:bodyPr/>
          <a:lstStyle/>
          <a:p>
            <a:pPr lvl="0" eaLnBrk="0" fontAlgn="base" hangingPunct="0">
              <a:lnSpc>
                <a:spcPct val="100000"/>
              </a:lnSpc>
              <a:spcBef>
                <a:spcPct val="20000"/>
              </a:spcBef>
              <a:spcAft>
                <a:spcPct val="0"/>
              </a:spcAft>
              <a:defRPr/>
            </a:pPr>
            <a:r>
              <a:rPr lang="en-GB" sz="1600" dirty="0">
                <a:solidFill>
                  <a:prstClr val="black"/>
                </a:solidFill>
              </a:rPr>
              <a:t>Background information</a:t>
            </a:r>
          </a:p>
          <a:p>
            <a:pPr lvl="0" eaLnBrk="0" fontAlgn="base" hangingPunct="0">
              <a:lnSpc>
                <a:spcPct val="100000"/>
              </a:lnSpc>
              <a:spcBef>
                <a:spcPct val="20000"/>
              </a:spcBef>
              <a:spcAft>
                <a:spcPct val="0"/>
              </a:spcAft>
              <a:defRPr/>
            </a:pPr>
            <a:endParaRPr lang="en-GB" sz="1600" dirty="0">
              <a:solidFill>
                <a:prstClr val="black"/>
              </a:solidFill>
            </a:endParaRPr>
          </a:p>
          <a:p>
            <a:pPr marL="342900" lvl="0" indent="-342900" eaLnBrk="0" fontAlgn="base" hangingPunct="0">
              <a:lnSpc>
                <a:spcPct val="100000"/>
              </a:lnSpc>
              <a:spcBef>
                <a:spcPct val="20000"/>
              </a:spcBef>
              <a:spcAft>
                <a:spcPct val="0"/>
              </a:spcAft>
              <a:buFont typeface="Arial" panose="020B0604020202020204" pitchFamily="34" charset="0"/>
              <a:buChar char="•"/>
              <a:defRPr/>
            </a:pPr>
            <a:r>
              <a:rPr lang="en-GB" sz="1400" dirty="0">
                <a:solidFill>
                  <a:prstClr val="black"/>
                </a:solidFill>
              </a:rPr>
              <a:t>Destinations Data – Good practice guide for schools.  October 2018, DfE</a:t>
            </a:r>
          </a:p>
          <a:p>
            <a:pPr lvl="0" eaLnBrk="0" fontAlgn="base" hangingPunct="0">
              <a:lnSpc>
                <a:spcPct val="100000"/>
              </a:lnSpc>
              <a:spcBef>
                <a:spcPct val="20000"/>
              </a:spcBef>
              <a:spcAft>
                <a:spcPct val="0"/>
              </a:spcAft>
              <a:defRPr/>
            </a:pPr>
            <a:r>
              <a:rPr lang="en-GB" sz="1400" dirty="0">
                <a:solidFill>
                  <a:prstClr val="black"/>
                </a:solidFill>
                <a:hlinkClick r:id="rId2"/>
              </a:rPr>
              <a:t>https://assets.publishing.service.gov.uk/government/uploads/system/uploads/attachment_data/file/748165/Destinations_good_practice_guide_for_publishing.pdf</a:t>
            </a:r>
            <a:endParaRPr lang="en-GB" sz="1400" dirty="0">
              <a:solidFill>
                <a:prstClr val="black"/>
              </a:solidFill>
            </a:endParaRPr>
          </a:p>
          <a:p>
            <a:pPr lvl="0" eaLnBrk="0" fontAlgn="base" hangingPunct="0">
              <a:lnSpc>
                <a:spcPct val="100000"/>
              </a:lnSpc>
              <a:spcBef>
                <a:spcPct val="20000"/>
              </a:spcBef>
              <a:spcAft>
                <a:spcPct val="0"/>
              </a:spcAft>
              <a:defRPr/>
            </a:pPr>
            <a:endParaRPr lang="en-GB" sz="1400" dirty="0">
              <a:solidFill>
                <a:prstClr val="black"/>
              </a:solidFill>
            </a:endParaRPr>
          </a:p>
          <a:p>
            <a:pPr marL="342900" lvl="0" indent="-342900" eaLnBrk="0" fontAlgn="base" hangingPunct="0">
              <a:lnSpc>
                <a:spcPct val="100000"/>
              </a:lnSpc>
              <a:spcBef>
                <a:spcPct val="20000"/>
              </a:spcBef>
              <a:spcAft>
                <a:spcPct val="0"/>
              </a:spcAft>
              <a:buFont typeface="Arial" panose="020B0604020202020204" pitchFamily="34" charset="0"/>
              <a:buChar char="•"/>
              <a:defRPr/>
            </a:pPr>
            <a:r>
              <a:rPr lang="en-GB" sz="1400" dirty="0">
                <a:solidFill>
                  <a:prstClr val="black"/>
                </a:solidFill>
              </a:rPr>
              <a:t>Careers guidance and access for education and training providers – Statutory guidance for governing bodies, school leaders and school staff.  October 18, DfE</a:t>
            </a:r>
          </a:p>
          <a:p>
            <a:pPr lvl="0" eaLnBrk="0" fontAlgn="base" hangingPunct="0">
              <a:lnSpc>
                <a:spcPct val="100000"/>
              </a:lnSpc>
              <a:spcBef>
                <a:spcPct val="20000"/>
              </a:spcBef>
              <a:spcAft>
                <a:spcPct val="0"/>
              </a:spcAft>
              <a:defRPr/>
            </a:pPr>
            <a:r>
              <a:rPr lang="en-GB" sz="1400" dirty="0">
                <a:solidFill>
                  <a:prstClr val="black"/>
                </a:solidFill>
                <a:hlinkClick r:id="rId3"/>
              </a:rPr>
              <a:t>https://assets.publishing.service.gov.uk/government/uploads/system/uploads/attachment_data/file/748474/181008_schools_statutory_guidance_final.pdf</a:t>
            </a:r>
            <a:endParaRPr lang="en-GB" sz="1400" dirty="0">
              <a:solidFill>
                <a:prstClr val="black"/>
              </a:solidFill>
            </a:endParaRPr>
          </a:p>
          <a:p>
            <a:pPr lvl="0" eaLnBrk="0" fontAlgn="base" hangingPunct="0">
              <a:lnSpc>
                <a:spcPct val="100000"/>
              </a:lnSpc>
              <a:spcBef>
                <a:spcPct val="20000"/>
              </a:spcBef>
              <a:spcAft>
                <a:spcPct val="0"/>
              </a:spcAft>
              <a:defRPr/>
            </a:pPr>
            <a:endParaRPr lang="en-GB" sz="1400" dirty="0">
              <a:solidFill>
                <a:prstClr val="black"/>
              </a:solidFill>
            </a:endParaRPr>
          </a:p>
          <a:p>
            <a:pPr marL="342900" lvl="0" indent="-342900" eaLnBrk="0" fontAlgn="base" hangingPunct="0">
              <a:lnSpc>
                <a:spcPct val="100000"/>
              </a:lnSpc>
              <a:spcBef>
                <a:spcPct val="20000"/>
              </a:spcBef>
              <a:spcAft>
                <a:spcPct val="0"/>
              </a:spcAft>
              <a:buFont typeface="Arial" panose="020B0604020202020204" pitchFamily="34" charset="0"/>
              <a:buChar char="•"/>
              <a:defRPr/>
            </a:pPr>
            <a:r>
              <a:rPr lang="en-GB" sz="1400" dirty="0">
                <a:solidFill>
                  <a:prstClr val="black"/>
                </a:solidFill>
              </a:rPr>
              <a:t>Participation of young people in education, employment or training – Statutory guidance for local authorities. September 2016, DfE</a:t>
            </a:r>
          </a:p>
          <a:p>
            <a:pPr lvl="0" eaLnBrk="0" fontAlgn="base" hangingPunct="0">
              <a:lnSpc>
                <a:spcPct val="100000"/>
              </a:lnSpc>
              <a:spcBef>
                <a:spcPct val="20000"/>
              </a:spcBef>
              <a:spcAft>
                <a:spcPct val="0"/>
              </a:spcAft>
              <a:defRPr/>
            </a:pPr>
            <a:r>
              <a:rPr lang="en-GB" sz="1400" dirty="0">
                <a:solidFill>
                  <a:prstClr val="black"/>
                </a:solidFill>
                <a:hlinkClick r:id="rId4"/>
              </a:rPr>
              <a:t>https://assets.publishing.service.gov.uk/government/uploads/system/uploads/attachment_data/file/561546/Participation-of-young-people-in-education-employment-or-training.pdf</a:t>
            </a:r>
            <a:endParaRPr lang="en-GB" sz="1400" dirty="0">
              <a:solidFill>
                <a:prstClr val="black"/>
              </a:solidFill>
            </a:endParaRPr>
          </a:p>
          <a:p>
            <a:pPr lvl="0" eaLnBrk="0" fontAlgn="base" hangingPunct="0">
              <a:lnSpc>
                <a:spcPct val="100000"/>
              </a:lnSpc>
              <a:spcBef>
                <a:spcPct val="20000"/>
              </a:spcBef>
              <a:spcAft>
                <a:spcPct val="0"/>
              </a:spcAft>
              <a:defRPr/>
            </a:pPr>
            <a:endParaRPr lang="en-GB" sz="1600" dirty="0">
              <a:solidFill>
                <a:prstClr val="black"/>
              </a:solidFill>
            </a:endParaRPr>
          </a:p>
          <a:p>
            <a:endParaRPr lang="en-GB" dirty="0"/>
          </a:p>
        </p:txBody>
      </p:sp>
    </p:spTree>
    <p:extLst>
      <p:ext uri="{BB962C8B-B14F-4D97-AF65-F5344CB8AC3E}">
        <p14:creationId xmlns:p14="http://schemas.microsoft.com/office/powerpoint/2010/main" val="15184027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F10BC-2D05-4D0B-959F-BA5AA8FAAE75}"/>
              </a:ext>
            </a:extLst>
          </p:cNvPr>
          <p:cNvSpPr>
            <a:spLocks noGrp="1"/>
          </p:cNvSpPr>
          <p:nvPr>
            <p:ph type="title"/>
          </p:nvPr>
        </p:nvSpPr>
        <p:spPr>
          <a:xfrm>
            <a:off x="1305017" y="564022"/>
            <a:ext cx="6533966" cy="560104"/>
          </a:xfrm>
        </p:spPr>
        <p:txBody>
          <a:bodyPr/>
          <a:lstStyle/>
          <a:p>
            <a:r>
              <a:rPr lang="en-GB" dirty="0"/>
              <a:t>Reports</a:t>
            </a:r>
          </a:p>
        </p:txBody>
      </p:sp>
      <p:sp>
        <p:nvSpPr>
          <p:cNvPr id="3" name="Content Placeholder 2">
            <a:extLst>
              <a:ext uri="{FF2B5EF4-FFF2-40B4-BE49-F238E27FC236}">
                <a16:creationId xmlns:a16="http://schemas.microsoft.com/office/drawing/2014/main" id="{C063AE7C-F848-4AB9-A2D8-1D297FDA3099}"/>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A0E5898D-5C4E-4B21-BB46-135CF9F7DCD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7780" y="1478004"/>
            <a:ext cx="8808440" cy="4281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29374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A4559-E280-490E-B52C-DA1E1C7F4851}"/>
              </a:ext>
            </a:extLst>
          </p:cNvPr>
          <p:cNvSpPr>
            <a:spLocks noGrp="1"/>
          </p:cNvSpPr>
          <p:nvPr>
            <p:ph type="title"/>
          </p:nvPr>
        </p:nvSpPr>
        <p:spPr>
          <a:xfrm>
            <a:off x="1305017" y="564022"/>
            <a:ext cx="6533966" cy="610438"/>
          </a:xfrm>
        </p:spPr>
        <p:txBody>
          <a:bodyPr/>
          <a:lstStyle/>
          <a:p>
            <a:r>
              <a:rPr lang="en-GB" dirty="0" err="1"/>
              <a:t>KentChoices</a:t>
            </a:r>
            <a:r>
              <a:rPr lang="en-GB" dirty="0"/>
              <a:t> Roll Out </a:t>
            </a:r>
          </a:p>
        </p:txBody>
      </p:sp>
      <p:pic>
        <p:nvPicPr>
          <p:cNvPr id="4" name="Content Placeholder 3">
            <a:extLst>
              <a:ext uri="{FF2B5EF4-FFF2-40B4-BE49-F238E27FC236}">
                <a16:creationId xmlns:a16="http://schemas.microsoft.com/office/drawing/2014/main" id="{E2533B6B-FBD8-4D7B-87BA-7BF81A98862D}"/>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41350" y="1616315"/>
            <a:ext cx="7886700" cy="3966683"/>
          </a:xfrm>
          <a:prstGeom prst="rect">
            <a:avLst/>
          </a:prstGeom>
        </p:spPr>
      </p:pic>
    </p:spTree>
    <p:extLst>
      <p:ext uri="{BB962C8B-B14F-4D97-AF65-F5344CB8AC3E}">
        <p14:creationId xmlns:p14="http://schemas.microsoft.com/office/powerpoint/2010/main" val="23823660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08C05-8926-4CC5-A363-734573DBE754}"/>
              </a:ext>
            </a:extLst>
          </p:cNvPr>
          <p:cNvSpPr>
            <a:spLocks noGrp="1"/>
          </p:cNvSpPr>
          <p:nvPr>
            <p:ph type="title"/>
          </p:nvPr>
        </p:nvSpPr>
        <p:spPr/>
        <p:txBody>
          <a:bodyPr/>
          <a:lstStyle/>
          <a:p>
            <a:r>
              <a:rPr lang="en-GB" dirty="0"/>
              <a:t>Thank You For Coming</a:t>
            </a:r>
          </a:p>
        </p:txBody>
      </p:sp>
      <p:sp>
        <p:nvSpPr>
          <p:cNvPr id="3" name="Content Placeholder 2">
            <a:extLst>
              <a:ext uri="{FF2B5EF4-FFF2-40B4-BE49-F238E27FC236}">
                <a16:creationId xmlns:a16="http://schemas.microsoft.com/office/drawing/2014/main" id="{8C3C8341-321C-4AB9-9E38-3FEFE5333CB5}"/>
              </a:ext>
            </a:extLst>
          </p:cNvPr>
          <p:cNvSpPr>
            <a:spLocks noGrp="1"/>
          </p:cNvSpPr>
          <p:nvPr>
            <p:ph idx="1"/>
          </p:nvPr>
        </p:nvSpPr>
        <p:spPr/>
        <p:txBody>
          <a:bodyPr/>
          <a:lstStyle/>
          <a:p>
            <a:pPr marL="342900" indent="-342900">
              <a:buFont typeface="Arial" panose="020B0604020202020204" pitchFamily="34" charset="0"/>
              <a:buChar char="•"/>
            </a:pPr>
            <a:r>
              <a:rPr lang="en-GB" dirty="0"/>
              <a:t>Jackie Lovell- </a:t>
            </a:r>
            <a:r>
              <a:rPr lang="en-GB" dirty="0" err="1"/>
              <a:t>KentChoices</a:t>
            </a:r>
            <a:r>
              <a:rPr lang="en-GB" dirty="0"/>
              <a:t> Development Officer</a:t>
            </a:r>
          </a:p>
          <a:p>
            <a:r>
              <a:rPr lang="en-GB" dirty="0">
                <a:hlinkClick r:id="rId2"/>
              </a:rPr>
              <a:t>Jackie.lovell@theeducationpeople.org</a:t>
            </a:r>
            <a:endParaRPr lang="en-GB" dirty="0"/>
          </a:p>
          <a:p>
            <a:r>
              <a:rPr lang="en-GB" dirty="0"/>
              <a:t>03000 416401</a:t>
            </a:r>
          </a:p>
          <a:p>
            <a:endParaRPr lang="en-GB" b="1" dirty="0"/>
          </a:p>
          <a:p>
            <a:pPr marL="342900" indent="-342900">
              <a:buFont typeface="Arial" panose="020B0604020202020204" pitchFamily="34" charset="0"/>
              <a:buChar char="•"/>
            </a:pPr>
            <a:r>
              <a:rPr lang="en-GB" dirty="0"/>
              <a:t>Mike Rayner- Principal Post 16 Lead</a:t>
            </a:r>
          </a:p>
          <a:p>
            <a:r>
              <a:rPr lang="en-GB" dirty="0">
                <a:hlinkClick r:id="rId3"/>
              </a:rPr>
              <a:t>Mike.Rayner@theeducationpeople.org</a:t>
            </a:r>
            <a:endParaRPr lang="en-GB" dirty="0"/>
          </a:p>
          <a:p>
            <a:r>
              <a:rPr lang="en-GB" dirty="0"/>
              <a:t>03000 416599</a:t>
            </a:r>
          </a:p>
          <a:p>
            <a:endParaRPr lang="en-GB" dirty="0"/>
          </a:p>
          <a:p>
            <a:pPr marL="342900" indent="-342900">
              <a:buFont typeface="Arial" panose="020B0604020202020204" pitchFamily="34" charset="0"/>
              <a:buChar char="•"/>
            </a:pPr>
            <a:r>
              <a:rPr lang="en-GB" dirty="0"/>
              <a:t>Rory Abbott- Deputy Area Lead- South and East</a:t>
            </a:r>
          </a:p>
          <a:p>
            <a:r>
              <a:rPr lang="en-GB" dirty="0">
                <a:hlinkClick r:id="rId4"/>
              </a:rPr>
              <a:t>Rory.abbott@theeducationpeople.org</a:t>
            </a:r>
            <a:endParaRPr lang="en-GB" dirty="0"/>
          </a:p>
          <a:p>
            <a:r>
              <a:rPr lang="en-GB" dirty="0"/>
              <a:t>07795 036707</a:t>
            </a:r>
          </a:p>
          <a:p>
            <a:endParaRPr lang="en-GB" dirty="0"/>
          </a:p>
        </p:txBody>
      </p:sp>
    </p:spTree>
    <p:extLst>
      <p:ext uri="{BB962C8B-B14F-4D97-AF65-F5344CB8AC3E}">
        <p14:creationId xmlns:p14="http://schemas.microsoft.com/office/powerpoint/2010/main" val="3127554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3B253-B5E8-4E08-A512-07C5FB04FD41}"/>
              </a:ext>
            </a:extLst>
          </p:cNvPr>
          <p:cNvSpPr>
            <a:spLocks noGrp="1"/>
          </p:cNvSpPr>
          <p:nvPr>
            <p:ph type="title"/>
          </p:nvPr>
        </p:nvSpPr>
        <p:spPr>
          <a:xfrm>
            <a:off x="1305017" y="564021"/>
            <a:ext cx="6533966" cy="585271"/>
          </a:xfrm>
        </p:spPr>
        <p:txBody>
          <a:bodyPr/>
          <a:lstStyle/>
          <a:p>
            <a:r>
              <a:rPr lang="en-GB" dirty="0"/>
              <a:t>Sharing data with The Education People</a:t>
            </a:r>
          </a:p>
        </p:txBody>
      </p:sp>
      <p:sp>
        <p:nvSpPr>
          <p:cNvPr id="3" name="Content Placeholder 2">
            <a:extLst>
              <a:ext uri="{FF2B5EF4-FFF2-40B4-BE49-F238E27FC236}">
                <a16:creationId xmlns:a16="http://schemas.microsoft.com/office/drawing/2014/main" id="{24752641-DC6B-4ABE-977C-37373A1CFACF}"/>
              </a:ext>
            </a:extLst>
          </p:cNvPr>
          <p:cNvSpPr>
            <a:spLocks noGrp="1"/>
          </p:cNvSpPr>
          <p:nvPr>
            <p:ph idx="1"/>
          </p:nvPr>
        </p:nvSpPr>
        <p:spPr/>
        <p:txBody>
          <a:bodyPr/>
          <a:lstStyle/>
          <a:p>
            <a:pPr lvl="0" eaLnBrk="0" fontAlgn="base" hangingPunct="0">
              <a:lnSpc>
                <a:spcPct val="100000"/>
              </a:lnSpc>
              <a:spcBef>
                <a:spcPct val="20000"/>
              </a:spcBef>
              <a:spcAft>
                <a:spcPct val="0"/>
              </a:spcAft>
            </a:pPr>
            <a:r>
              <a:rPr lang="en-GB" altLang="en-US" sz="1600" dirty="0">
                <a:solidFill>
                  <a:prstClr val="black"/>
                </a:solidFill>
              </a:rPr>
              <a:t>I can confirm that The Education People, a KCC-owned company, is contracted by KCC to undertake the tracking of young people aged 16-18, and to provide them with advice and guidance, to reduce the number of young people not in education, employment and training. </a:t>
            </a:r>
          </a:p>
          <a:p>
            <a:pPr lvl="0" eaLnBrk="0" fontAlgn="base" hangingPunct="0">
              <a:lnSpc>
                <a:spcPct val="100000"/>
              </a:lnSpc>
              <a:spcBef>
                <a:spcPct val="20000"/>
              </a:spcBef>
              <a:spcAft>
                <a:spcPct val="0"/>
              </a:spcAft>
            </a:pPr>
            <a:endParaRPr lang="en-GB" altLang="en-US" sz="1600" dirty="0">
              <a:solidFill>
                <a:prstClr val="black"/>
              </a:solidFill>
            </a:endParaRPr>
          </a:p>
          <a:p>
            <a:pPr lvl="0" eaLnBrk="0" fontAlgn="base" hangingPunct="0">
              <a:lnSpc>
                <a:spcPct val="100000"/>
              </a:lnSpc>
              <a:spcBef>
                <a:spcPct val="20000"/>
              </a:spcBef>
              <a:spcAft>
                <a:spcPct val="0"/>
              </a:spcAft>
            </a:pPr>
            <a:r>
              <a:rPr lang="en-GB" altLang="en-US" sz="1600" dirty="0">
                <a:solidFill>
                  <a:prstClr val="black"/>
                </a:solidFill>
              </a:rPr>
              <a:t>This is a statutory responsibility of KCC, and The Education People are the contracted provider of this service on behalf of KCC. The contract between KCC and The Education People is GDPR-compliant, and requires them to process information on our behalf. Additionally, we have an information sharing protocol in place to ensure best practice standards are adhered to.</a:t>
            </a:r>
          </a:p>
          <a:p>
            <a:pPr lvl="0" eaLnBrk="0" fontAlgn="base" hangingPunct="0">
              <a:lnSpc>
                <a:spcPct val="100000"/>
              </a:lnSpc>
              <a:spcBef>
                <a:spcPct val="20000"/>
              </a:spcBef>
              <a:spcAft>
                <a:spcPct val="0"/>
              </a:spcAft>
            </a:pPr>
            <a:endParaRPr lang="en-GB" altLang="en-US" sz="1600" dirty="0">
              <a:solidFill>
                <a:prstClr val="black"/>
              </a:solidFill>
            </a:endParaRPr>
          </a:p>
          <a:p>
            <a:pPr lvl="0" eaLnBrk="0" fontAlgn="base" hangingPunct="0">
              <a:lnSpc>
                <a:spcPct val="100000"/>
              </a:lnSpc>
              <a:spcBef>
                <a:spcPct val="20000"/>
              </a:spcBef>
              <a:spcAft>
                <a:spcPct val="0"/>
              </a:spcAft>
            </a:pPr>
            <a:r>
              <a:rPr lang="en-GB" altLang="en-US" sz="1600" dirty="0">
                <a:solidFill>
                  <a:prstClr val="black"/>
                </a:solidFill>
              </a:rPr>
              <a:t>Katherine Atkinson | Assistant Director - Management Information &amp; Intelligence | Integrated Children’s Services | Children, Young People &amp; Education | Kent County Council </a:t>
            </a:r>
            <a:endParaRPr lang="en-GB" dirty="0"/>
          </a:p>
        </p:txBody>
      </p:sp>
    </p:spTree>
    <p:extLst>
      <p:ext uri="{BB962C8B-B14F-4D97-AF65-F5344CB8AC3E}">
        <p14:creationId xmlns:p14="http://schemas.microsoft.com/office/powerpoint/2010/main" val="774698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DAA4-0DFD-4E38-A968-EB78488329BA}"/>
              </a:ext>
            </a:extLst>
          </p:cNvPr>
          <p:cNvSpPr>
            <a:spLocks noGrp="1"/>
          </p:cNvSpPr>
          <p:nvPr>
            <p:ph type="title"/>
          </p:nvPr>
        </p:nvSpPr>
        <p:spPr/>
        <p:txBody>
          <a:bodyPr>
            <a:normAutofit fontScale="90000"/>
          </a:bodyPr>
          <a:lstStyle/>
          <a:p>
            <a:r>
              <a:rPr lang="en-GB" dirty="0"/>
              <a:t>Sharing phone numbers and information on young people at risk of becoming NEET</a:t>
            </a:r>
          </a:p>
        </p:txBody>
      </p:sp>
      <p:sp>
        <p:nvSpPr>
          <p:cNvPr id="3" name="Content Placeholder 2">
            <a:extLst>
              <a:ext uri="{FF2B5EF4-FFF2-40B4-BE49-F238E27FC236}">
                <a16:creationId xmlns:a16="http://schemas.microsoft.com/office/drawing/2014/main" id="{AB4987EC-4027-42FB-8B0E-A5880FD06844}"/>
              </a:ext>
            </a:extLst>
          </p:cNvPr>
          <p:cNvSpPr>
            <a:spLocks noGrp="1"/>
          </p:cNvSpPr>
          <p:nvPr>
            <p:ph idx="1"/>
          </p:nvPr>
        </p:nvSpPr>
        <p:spPr/>
        <p:txBody>
          <a:bodyPr/>
          <a:lstStyle/>
          <a:p>
            <a:pPr marL="342900" lvl="0" indent="-342900" eaLnBrk="0" fontAlgn="base" hangingPunct="0">
              <a:lnSpc>
                <a:spcPct val="100000"/>
              </a:lnSpc>
              <a:spcBef>
                <a:spcPct val="20000"/>
              </a:spcBef>
              <a:spcAft>
                <a:spcPct val="0"/>
              </a:spcAft>
              <a:buFont typeface="Arial" panose="020B0604020202020204" pitchFamily="34" charset="0"/>
              <a:buChar char="•"/>
              <a:defRPr/>
            </a:pPr>
            <a:r>
              <a:rPr lang="en-GB" sz="1600" dirty="0">
                <a:solidFill>
                  <a:prstClr val="black"/>
                </a:solidFill>
              </a:rPr>
              <a:t>46. All schools (including academies and other state-funded educational institutions) must continue to provide relevant information about all pupils to local authority support services. This includes:</a:t>
            </a:r>
          </a:p>
          <a:p>
            <a:pPr marL="342900" lvl="0" indent="-342900" eaLnBrk="0" fontAlgn="base" hangingPunct="0">
              <a:lnSpc>
                <a:spcPct val="100000"/>
              </a:lnSpc>
              <a:spcBef>
                <a:spcPct val="20000"/>
              </a:spcBef>
              <a:spcAft>
                <a:spcPct val="0"/>
              </a:spcAft>
              <a:buFont typeface="Arial" panose="020B0604020202020204" pitchFamily="34" charset="0"/>
              <a:buChar char="•"/>
              <a:defRPr/>
            </a:pPr>
            <a:endParaRPr lang="en-GB" sz="1600" dirty="0">
              <a:solidFill>
                <a:prstClr val="black"/>
              </a:solidFill>
            </a:endParaRPr>
          </a:p>
          <a:p>
            <a:pPr marL="742950" lvl="1" indent="-285750" eaLnBrk="0" fontAlgn="base" hangingPunct="0">
              <a:lnSpc>
                <a:spcPct val="100000"/>
              </a:lnSpc>
              <a:spcBef>
                <a:spcPct val="20000"/>
              </a:spcBef>
              <a:spcAft>
                <a:spcPct val="0"/>
              </a:spcAft>
              <a:buFont typeface="Arial" panose="020B0604020202020204" pitchFamily="34" charset="0"/>
              <a:buChar char="–"/>
              <a:defRPr/>
            </a:pPr>
            <a:r>
              <a:rPr lang="en-GB" sz="1600" dirty="0" err="1">
                <a:solidFill>
                  <a:prstClr val="black"/>
                </a:solidFill>
              </a:rPr>
              <a:t>i</a:t>
            </a:r>
            <a:r>
              <a:rPr lang="en-GB" sz="1600" dirty="0">
                <a:solidFill>
                  <a:prstClr val="black"/>
                </a:solidFill>
              </a:rPr>
              <a:t>) basic information such as the pupil’s name, address and date of birth; </a:t>
            </a:r>
          </a:p>
          <a:p>
            <a:pPr marL="742950" lvl="1" indent="-285750" eaLnBrk="0" fontAlgn="base" hangingPunct="0">
              <a:lnSpc>
                <a:spcPct val="100000"/>
              </a:lnSpc>
              <a:spcBef>
                <a:spcPct val="20000"/>
              </a:spcBef>
              <a:spcAft>
                <a:spcPct val="0"/>
              </a:spcAft>
              <a:buFont typeface="Arial" panose="020B0604020202020204" pitchFamily="34" charset="0"/>
              <a:buChar char="–"/>
              <a:defRPr/>
            </a:pPr>
            <a:endParaRPr lang="en-GB" sz="1600" dirty="0">
              <a:solidFill>
                <a:prstClr val="black"/>
              </a:solidFill>
            </a:endParaRPr>
          </a:p>
          <a:p>
            <a:pPr marL="742950" lvl="1" indent="-285750" eaLnBrk="0" fontAlgn="base" hangingPunct="0">
              <a:lnSpc>
                <a:spcPct val="100000"/>
              </a:lnSpc>
              <a:spcBef>
                <a:spcPct val="20000"/>
              </a:spcBef>
              <a:spcAft>
                <a:spcPct val="0"/>
              </a:spcAft>
              <a:buFont typeface="Arial" panose="020B0604020202020204" pitchFamily="34" charset="0"/>
              <a:buChar char="–"/>
              <a:defRPr/>
            </a:pPr>
            <a:r>
              <a:rPr lang="en-GB" sz="1600" dirty="0">
                <a:solidFill>
                  <a:prstClr val="black"/>
                </a:solidFill>
              </a:rPr>
              <a:t>ii) other information that the local authority needs in order to support the young person to participate in education or training and to track their progress. This includes for example: young people’s contact details including phone numbers, information to help identify those at risk of becoming NEET post-16, young people’s post-16 and post-18 plans and the offers in post-16 or higher education.*</a:t>
            </a:r>
          </a:p>
          <a:p>
            <a:pPr marL="457200" lvl="1" indent="0" eaLnBrk="0" fontAlgn="base" hangingPunct="0">
              <a:lnSpc>
                <a:spcPct val="100000"/>
              </a:lnSpc>
              <a:spcBef>
                <a:spcPct val="20000"/>
              </a:spcBef>
              <a:spcAft>
                <a:spcPct val="0"/>
              </a:spcAft>
              <a:buNone/>
              <a:defRPr/>
            </a:pPr>
            <a:endParaRPr lang="en-GB" sz="1600" dirty="0">
              <a:solidFill>
                <a:prstClr val="black"/>
              </a:solidFill>
            </a:endParaRPr>
          </a:p>
          <a:p>
            <a:pPr marL="457200" lvl="1" indent="0" eaLnBrk="0" fontAlgn="base" hangingPunct="0">
              <a:lnSpc>
                <a:spcPct val="100000"/>
              </a:lnSpc>
              <a:spcBef>
                <a:spcPct val="20000"/>
              </a:spcBef>
              <a:spcAft>
                <a:spcPct val="0"/>
              </a:spcAft>
              <a:buNone/>
              <a:defRPr/>
            </a:pPr>
            <a:r>
              <a:rPr lang="en-GB" sz="1600" dirty="0">
                <a:solidFill>
                  <a:prstClr val="black"/>
                </a:solidFill>
              </a:rPr>
              <a:t>* </a:t>
            </a:r>
            <a:r>
              <a:rPr lang="en-GB" sz="1200" dirty="0">
                <a:solidFill>
                  <a:prstClr val="black"/>
                </a:solidFill>
              </a:rPr>
              <a:t>Careers Guidance and access for education and training providers – Statutory guidance for governing bodies, school leaders and school staff, DfE October 2018 </a:t>
            </a:r>
          </a:p>
          <a:p>
            <a:endParaRPr lang="en-GB" dirty="0"/>
          </a:p>
        </p:txBody>
      </p:sp>
    </p:spTree>
    <p:extLst>
      <p:ext uri="{BB962C8B-B14F-4D97-AF65-F5344CB8AC3E}">
        <p14:creationId xmlns:p14="http://schemas.microsoft.com/office/powerpoint/2010/main" val="3653026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95AD9-B43B-4DC1-A8C1-FA81860A7293}"/>
              </a:ext>
            </a:extLst>
          </p:cNvPr>
          <p:cNvSpPr>
            <a:spLocks noGrp="1"/>
          </p:cNvSpPr>
          <p:nvPr>
            <p:ph type="title"/>
          </p:nvPr>
        </p:nvSpPr>
        <p:spPr>
          <a:xfrm>
            <a:off x="1305017" y="564021"/>
            <a:ext cx="6533966" cy="568493"/>
          </a:xfrm>
        </p:spPr>
        <p:txBody>
          <a:bodyPr/>
          <a:lstStyle/>
          <a:p>
            <a:r>
              <a:rPr lang="en-GB" dirty="0"/>
              <a:t>Gatsby benchmark 3 considerations</a:t>
            </a:r>
          </a:p>
        </p:txBody>
      </p:sp>
      <p:sp>
        <p:nvSpPr>
          <p:cNvPr id="3" name="Content Placeholder 2">
            <a:extLst>
              <a:ext uri="{FF2B5EF4-FFF2-40B4-BE49-F238E27FC236}">
                <a16:creationId xmlns:a16="http://schemas.microsoft.com/office/drawing/2014/main" id="{00AE6EE8-6793-40DF-8F4F-7EA3110196EF}"/>
              </a:ext>
            </a:extLst>
          </p:cNvPr>
          <p:cNvSpPr>
            <a:spLocks noGrp="1"/>
          </p:cNvSpPr>
          <p:nvPr>
            <p:ph idx="1"/>
          </p:nvPr>
        </p:nvSpPr>
        <p:spPr/>
        <p:txBody>
          <a:bodyPr/>
          <a:lstStyle/>
          <a:p>
            <a:pPr marL="342900" lvl="0" indent="-342900" eaLnBrk="0" fontAlgn="base" hangingPunct="0">
              <a:lnSpc>
                <a:spcPct val="100000"/>
              </a:lnSpc>
              <a:spcBef>
                <a:spcPct val="20000"/>
              </a:spcBef>
              <a:spcAft>
                <a:spcPct val="0"/>
              </a:spcAft>
              <a:buFont typeface="Arial" panose="020B0604020202020204" pitchFamily="34" charset="0"/>
              <a:buChar char="•"/>
              <a:defRPr/>
            </a:pPr>
            <a:r>
              <a:rPr lang="en-GB" sz="1600" dirty="0">
                <a:solidFill>
                  <a:prstClr val="black"/>
                </a:solidFill>
              </a:rPr>
              <a:t>37. An indicator for Benchmark 3 is for schools to collect and maintain accurate data for each pupil for at least three years after they leave the school or from the end of key stage 4, whichever is the earlier. We appreciate that this may be difficult for schools to do at this time. However, for now, we encourage schools to begin to put processes in place that will help them to make better use of destinations data. Schools can do this by working with local authorities to establish effective data-sharing agreements, and by making more use of the published Government data on longer-term outcomes (for example, the experimental statistics on destination measures).* </a:t>
            </a:r>
          </a:p>
          <a:p>
            <a:pPr marL="342900" lvl="0" indent="-342900" eaLnBrk="0" fontAlgn="base" hangingPunct="0">
              <a:lnSpc>
                <a:spcPct val="100000"/>
              </a:lnSpc>
              <a:spcBef>
                <a:spcPct val="20000"/>
              </a:spcBef>
              <a:spcAft>
                <a:spcPct val="0"/>
              </a:spcAft>
              <a:buFont typeface="Arial" panose="020B0604020202020204" pitchFamily="34" charset="0"/>
              <a:buChar char="•"/>
              <a:defRPr/>
            </a:pPr>
            <a:endParaRPr lang="en-GB" dirty="0">
              <a:solidFill>
                <a:prstClr val="black"/>
              </a:solidFill>
            </a:endParaRPr>
          </a:p>
          <a:p>
            <a:pPr marL="342900" lvl="0" indent="-342900" eaLnBrk="0" fontAlgn="base" hangingPunct="0">
              <a:lnSpc>
                <a:spcPct val="100000"/>
              </a:lnSpc>
              <a:spcBef>
                <a:spcPct val="20000"/>
              </a:spcBef>
              <a:spcAft>
                <a:spcPct val="0"/>
              </a:spcAft>
              <a:buFont typeface="Arial" panose="020B0604020202020204" pitchFamily="34" charset="0"/>
              <a:buChar char="•"/>
              <a:defRPr/>
            </a:pPr>
            <a:endParaRPr lang="en-GB" dirty="0">
              <a:solidFill>
                <a:prstClr val="black"/>
              </a:solidFill>
            </a:endParaRPr>
          </a:p>
          <a:p>
            <a:pPr marL="342900" lvl="0" indent="-342900" eaLnBrk="0" fontAlgn="base" hangingPunct="0">
              <a:lnSpc>
                <a:spcPct val="100000"/>
              </a:lnSpc>
              <a:spcBef>
                <a:spcPct val="20000"/>
              </a:spcBef>
              <a:spcAft>
                <a:spcPct val="0"/>
              </a:spcAft>
              <a:buFont typeface="Arial" panose="020B0604020202020204" pitchFamily="34" charset="0"/>
              <a:buChar char="•"/>
              <a:defRPr/>
            </a:pPr>
            <a:endParaRPr lang="en-GB" dirty="0">
              <a:solidFill>
                <a:prstClr val="black"/>
              </a:solidFill>
            </a:endParaRPr>
          </a:p>
          <a:p>
            <a:pPr lvl="0" eaLnBrk="0" fontAlgn="base" hangingPunct="0">
              <a:lnSpc>
                <a:spcPct val="100000"/>
              </a:lnSpc>
              <a:spcBef>
                <a:spcPct val="20000"/>
              </a:spcBef>
              <a:spcAft>
                <a:spcPct val="0"/>
              </a:spcAft>
              <a:defRPr/>
            </a:pPr>
            <a:r>
              <a:rPr lang="en-GB" sz="1200" dirty="0">
                <a:solidFill>
                  <a:prstClr val="black"/>
                </a:solidFill>
              </a:rPr>
              <a:t>* Careers Guidance and access for education and training providers – Statutory guidance for governing bodies, school leaders and school staff, DfE October 2018</a:t>
            </a:r>
          </a:p>
          <a:p>
            <a:endParaRPr lang="en-GB" dirty="0"/>
          </a:p>
        </p:txBody>
      </p:sp>
    </p:spTree>
    <p:extLst>
      <p:ext uri="{BB962C8B-B14F-4D97-AF65-F5344CB8AC3E}">
        <p14:creationId xmlns:p14="http://schemas.microsoft.com/office/powerpoint/2010/main" val="1748681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6EA75-C840-4D38-A435-052048B3A38D}"/>
              </a:ext>
            </a:extLst>
          </p:cNvPr>
          <p:cNvSpPr>
            <a:spLocks noGrp="1"/>
          </p:cNvSpPr>
          <p:nvPr>
            <p:ph type="title"/>
          </p:nvPr>
        </p:nvSpPr>
        <p:spPr>
          <a:xfrm>
            <a:off x="1305017" y="384313"/>
            <a:ext cx="6533966" cy="863000"/>
          </a:xfrm>
        </p:spPr>
        <p:txBody>
          <a:bodyPr>
            <a:normAutofit/>
          </a:bodyPr>
          <a:lstStyle/>
          <a:p>
            <a:r>
              <a:rPr lang="en-GB" dirty="0"/>
              <a:t>Gatsby </a:t>
            </a:r>
            <a:br>
              <a:rPr lang="en-GB" dirty="0"/>
            </a:br>
            <a:r>
              <a:rPr lang="en-GB" dirty="0"/>
              <a:t>Benchmark 3 considerations</a:t>
            </a:r>
          </a:p>
        </p:txBody>
      </p:sp>
      <p:sp>
        <p:nvSpPr>
          <p:cNvPr id="3" name="Content Placeholder 2">
            <a:extLst>
              <a:ext uri="{FF2B5EF4-FFF2-40B4-BE49-F238E27FC236}">
                <a16:creationId xmlns:a16="http://schemas.microsoft.com/office/drawing/2014/main" id="{BB794567-6DFA-463E-876E-1FCB2501C371}"/>
              </a:ext>
            </a:extLst>
          </p:cNvPr>
          <p:cNvSpPr>
            <a:spLocks noGrp="1"/>
          </p:cNvSpPr>
          <p:nvPr>
            <p:ph idx="1"/>
          </p:nvPr>
        </p:nvSpPr>
        <p:spPr/>
        <p:txBody>
          <a:bodyPr/>
          <a:lstStyle/>
          <a:p>
            <a:pPr marL="342900" lvl="0" indent="-342900" eaLnBrk="0" fontAlgn="base" hangingPunct="0">
              <a:lnSpc>
                <a:spcPct val="100000"/>
              </a:lnSpc>
              <a:spcBef>
                <a:spcPct val="20000"/>
              </a:spcBef>
              <a:spcAft>
                <a:spcPct val="0"/>
              </a:spcAft>
              <a:buFont typeface="Arial" panose="020B0604020202020204" pitchFamily="34" charset="0"/>
              <a:buChar char="•"/>
              <a:defRPr/>
            </a:pPr>
            <a:r>
              <a:rPr lang="en-GB" altLang="en-US" sz="1600" dirty="0">
                <a:solidFill>
                  <a:prstClr val="black"/>
                </a:solidFill>
              </a:rPr>
              <a:t>33. </a:t>
            </a:r>
            <a:r>
              <a:rPr lang="en-GB" altLang="en-US" sz="1600" b="1" dirty="0">
                <a:solidFill>
                  <a:prstClr val="black"/>
                </a:solidFill>
              </a:rPr>
              <a:t>Local authorities have a statutory duty to record the destinations of 16 year olds and to track and support all young people in their area (16 and 17 year olds). </a:t>
            </a:r>
            <a:r>
              <a:rPr lang="en-GB" altLang="en-US" sz="1600" dirty="0">
                <a:solidFill>
                  <a:prstClr val="black"/>
                </a:solidFill>
              </a:rPr>
              <a:t>This duty extends to young people with special educational needs and disabilities up to the age of 25. </a:t>
            </a:r>
            <a:r>
              <a:rPr lang="en-GB" altLang="en-US" sz="1600" b="1" dirty="0">
                <a:solidFill>
                  <a:prstClr val="black"/>
                </a:solidFill>
              </a:rPr>
              <a:t>Local authorities can share this information with the school that the young person attended</a:t>
            </a:r>
            <a:r>
              <a:rPr lang="en-GB" altLang="en-US" sz="1600" dirty="0">
                <a:solidFill>
                  <a:prstClr val="black"/>
                </a:solidFill>
              </a:rPr>
              <a:t>. Schools and post-16 educational institutions also have a statutory duty to provide data to local authorities to support these duties. As these are statutory duties, local authorities and schools / educational institutions do not need consent to collect this data. *</a:t>
            </a:r>
          </a:p>
          <a:p>
            <a:pPr marL="342900" lvl="0" indent="-342900" eaLnBrk="0" fontAlgn="base" hangingPunct="0">
              <a:lnSpc>
                <a:spcPct val="100000"/>
              </a:lnSpc>
              <a:spcBef>
                <a:spcPct val="20000"/>
              </a:spcBef>
              <a:spcAft>
                <a:spcPct val="0"/>
              </a:spcAft>
              <a:buFont typeface="Arial" panose="020B0604020202020204" pitchFamily="34" charset="0"/>
              <a:buChar char="•"/>
              <a:defRPr/>
            </a:pPr>
            <a:endParaRPr lang="en-GB" altLang="en-US" sz="1600" b="1" dirty="0">
              <a:solidFill>
                <a:prstClr val="black"/>
              </a:solidFill>
            </a:endParaRPr>
          </a:p>
          <a:p>
            <a:pPr marL="342900" lvl="0" indent="-342900" eaLnBrk="0" fontAlgn="base" hangingPunct="0">
              <a:lnSpc>
                <a:spcPct val="100000"/>
              </a:lnSpc>
              <a:spcBef>
                <a:spcPct val="20000"/>
              </a:spcBef>
              <a:spcAft>
                <a:spcPct val="0"/>
              </a:spcAft>
              <a:buFont typeface="Arial" panose="020B0604020202020204" pitchFamily="34" charset="0"/>
              <a:buChar char="•"/>
              <a:defRPr/>
            </a:pPr>
            <a:r>
              <a:rPr lang="en-GB" altLang="en-US" sz="1600" dirty="0">
                <a:solidFill>
                  <a:prstClr val="black"/>
                </a:solidFill>
              </a:rPr>
              <a:t>Destination data currently shared with schools by Management Information in February each year: what Year 11, and 12 went on to do after September and is a snapshot of 1</a:t>
            </a:r>
            <a:r>
              <a:rPr lang="en-GB" altLang="en-US" sz="1600" baseline="30000" dirty="0">
                <a:solidFill>
                  <a:prstClr val="black"/>
                </a:solidFill>
              </a:rPr>
              <a:t>st</a:t>
            </a:r>
            <a:r>
              <a:rPr lang="en-GB" altLang="en-US" sz="1600" dirty="0">
                <a:solidFill>
                  <a:prstClr val="black"/>
                </a:solidFill>
              </a:rPr>
              <a:t> November.  Schools are required to have a data sharing agreement in place to receive information.</a:t>
            </a:r>
          </a:p>
          <a:p>
            <a:pPr marL="342900" lvl="0" indent="-342900" eaLnBrk="0" fontAlgn="base" hangingPunct="0">
              <a:lnSpc>
                <a:spcPct val="100000"/>
              </a:lnSpc>
              <a:spcBef>
                <a:spcPct val="20000"/>
              </a:spcBef>
              <a:spcAft>
                <a:spcPct val="0"/>
              </a:spcAft>
              <a:buFont typeface="Arial" panose="020B0604020202020204" pitchFamily="34" charset="0"/>
              <a:buChar char="•"/>
              <a:defRPr/>
            </a:pPr>
            <a:endParaRPr lang="en-GB" altLang="en-US" sz="2700" dirty="0">
              <a:solidFill>
                <a:prstClr val="black"/>
              </a:solidFill>
            </a:endParaRPr>
          </a:p>
          <a:p>
            <a:pPr lvl="0" eaLnBrk="0" fontAlgn="base" hangingPunct="0">
              <a:lnSpc>
                <a:spcPct val="100000"/>
              </a:lnSpc>
              <a:spcBef>
                <a:spcPct val="20000"/>
              </a:spcBef>
              <a:spcAft>
                <a:spcPct val="0"/>
              </a:spcAft>
              <a:defRPr/>
            </a:pPr>
            <a:r>
              <a:rPr lang="en-GB" altLang="en-US" dirty="0">
                <a:solidFill>
                  <a:prstClr val="black"/>
                </a:solidFill>
              </a:rPr>
              <a:t>* </a:t>
            </a:r>
            <a:r>
              <a:rPr lang="en-GB" altLang="en-US" sz="1400" dirty="0">
                <a:solidFill>
                  <a:prstClr val="black"/>
                </a:solidFill>
              </a:rPr>
              <a:t>Destination data – Good practice guide for schools, DFE, October 2018</a:t>
            </a:r>
          </a:p>
          <a:p>
            <a:endParaRPr lang="en-GB" dirty="0"/>
          </a:p>
        </p:txBody>
      </p:sp>
    </p:spTree>
    <p:extLst>
      <p:ext uri="{BB962C8B-B14F-4D97-AF65-F5344CB8AC3E}">
        <p14:creationId xmlns:p14="http://schemas.microsoft.com/office/powerpoint/2010/main" val="34529682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777</TotalTime>
  <Words>1859</Words>
  <Application>Microsoft Office PowerPoint</Application>
  <PresentationFormat>On-screen Show (4:3)</PresentationFormat>
  <Paragraphs>259</Paragraphs>
  <Slides>52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52</vt:i4>
      </vt:variant>
    </vt:vector>
  </HeadingPairs>
  <TitlesOfParts>
    <vt:vector size="55" baseType="lpstr">
      <vt:lpstr>Arial</vt:lpstr>
      <vt:lpstr>Calibri</vt:lpstr>
      <vt:lpstr>Office Theme</vt:lpstr>
      <vt:lpstr>Skills and Employability Service County Briefings</vt:lpstr>
      <vt:lpstr>Agenda</vt:lpstr>
      <vt:lpstr>Tracking</vt:lpstr>
      <vt:lpstr>Tracking</vt:lpstr>
      <vt:lpstr>Tracking</vt:lpstr>
      <vt:lpstr>Sharing data with The Education People</vt:lpstr>
      <vt:lpstr>Sharing phone numbers and information on young people at risk of becoming NEET</vt:lpstr>
      <vt:lpstr>Gatsby benchmark 3 considerations</vt:lpstr>
      <vt:lpstr>Gatsby  Benchmark 3 considerations</vt:lpstr>
      <vt:lpstr>Gatsby benchmark 3 considerations</vt:lpstr>
      <vt:lpstr>Gatsby benchmark 3 considerations</vt:lpstr>
      <vt:lpstr>School tracking responsibilities</vt:lpstr>
      <vt:lpstr>Tracking key messages</vt:lpstr>
      <vt:lpstr>The New KentChoices</vt:lpstr>
      <vt:lpstr>Our ambition</vt:lpstr>
      <vt:lpstr>Why First Media?</vt:lpstr>
      <vt:lpstr>How is it going to work with colleges?</vt:lpstr>
      <vt:lpstr>How will we support school staff?</vt:lpstr>
      <vt:lpstr>The Student View</vt:lpstr>
      <vt:lpstr>Searching for a Course</vt:lpstr>
      <vt:lpstr>Search Results</vt:lpstr>
      <vt:lpstr>Provider Description</vt:lpstr>
      <vt:lpstr>Course Description</vt:lpstr>
      <vt:lpstr>Applications</vt:lpstr>
      <vt:lpstr>Adding Courses to Applications</vt:lpstr>
      <vt:lpstr>Student Profile</vt:lpstr>
      <vt:lpstr>Student Profile</vt:lpstr>
      <vt:lpstr>Student Profile</vt:lpstr>
      <vt:lpstr>Student Profile</vt:lpstr>
      <vt:lpstr>Student Profile</vt:lpstr>
      <vt:lpstr>Student Profile</vt:lpstr>
      <vt:lpstr>Student Profile</vt:lpstr>
      <vt:lpstr>Tracking Applications</vt:lpstr>
      <vt:lpstr>Course and Application Preferencing</vt:lpstr>
      <vt:lpstr>Tracking Offers</vt:lpstr>
      <vt:lpstr>Admin View</vt:lpstr>
      <vt:lpstr>Admin Dashboard</vt:lpstr>
      <vt:lpstr>Provider Set Up</vt:lpstr>
      <vt:lpstr>Provider Set Up- Settings</vt:lpstr>
      <vt:lpstr>Course Management</vt:lpstr>
      <vt:lpstr>Course Editing</vt:lpstr>
      <vt:lpstr>Course Upload</vt:lpstr>
      <vt:lpstr>Application Management</vt:lpstr>
      <vt:lpstr>Applications Management – Search and Filter</vt:lpstr>
      <vt:lpstr>Bulk Operations</vt:lpstr>
      <vt:lpstr>Bulk Messaging/Acknowledging</vt:lpstr>
      <vt:lpstr>Making Offers</vt:lpstr>
      <vt:lpstr>Adding Your Own Options</vt:lpstr>
      <vt:lpstr>Events</vt:lpstr>
      <vt:lpstr>Reports</vt:lpstr>
      <vt:lpstr>KentChoices Roll Out </vt:lpstr>
      <vt:lpstr>Thank You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Morrison, Barbara - CY EQS</dc:creator>
  <cp:lastModifiedBy>Edwards, Max - CY CDO (Corporate Director's Office)</cp:lastModifiedBy>
  <cp:revision>51</cp:revision>
  <dcterms:created xsi:type="dcterms:W3CDTF">2018-08-10T08:05:03Z</dcterms:created>
  <dcterms:modified xsi:type="dcterms:W3CDTF">2019-08-19T09:58:34Z</dcterms:modified>
</cp:coreProperties>
</file>