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  <p:sldMasterId id="2147483684" r:id="rId2"/>
    <p:sldMasterId id="2147483720" r:id="rId3"/>
    <p:sldMasterId id="2147483732" r:id="rId4"/>
  </p:sldMasterIdLst>
  <p:notesMasterIdLst>
    <p:notesMasterId r:id="rId14"/>
  </p:notesMasterIdLst>
  <p:handoutMasterIdLst>
    <p:handoutMasterId r:id="rId15"/>
  </p:handoutMasterIdLst>
  <p:sldIdLst>
    <p:sldId id="545" r:id="rId5"/>
    <p:sldId id="561" r:id="rId6"/>
    <p:sldId id="556" r:id="rId7"/>
    <p:sldId id="557" r:id="rId8"/>
    <p:sldId id="552" r:id="rId9"/>
    <p:sldId id="555" r:id="rId10"/>
    <p:sldId id="562" r:id="rId11"/>
    <p:sldId id="559" r:id="rId12"/>
    <p:sldId id="560" r:id="rId13"/>
  </p:sldIdLst>
  <p:sldSz cx="9144000" cy="6858000" type="screen4x3"/>
  <p:notesSz cx="6808788" cy="9940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83C4"/>
    <a:srgbClr val="BF36FC"/>
    <a:srgbClr val="003366"/>
    <a:srgbClr val="CC0000"/>
    <a:srgbClr val="FFFF99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06" autoAdjust="0"/>
    <p:restoredTop sz="76691" autoAdjust="0"/>
  </p:normalViewPr>
  <p:slideViewPr>
    <p:cSldViewPr>
      <p:cViewPr varScale="1">
        <p:scale>
          <a:sx n="92" d="100"/>
          <a:sy n="92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760" y="-77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0D93B-F899-4086-8349-64863BC0173F}" type="datetimeFigureOut">
              <a:rPr lang="en-GB" smtClean="0"/>
              <a:pPr/>
              <a:t>16/06/2017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0CC8E-9488-4AD2-AB91-7B57CAD3B4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647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6" y="4"/>
            <a:ext cx="2950263" cy="497050"/>
          </a:xfrm>
          <a:prstGeom prst="rect">
            <a:avLst/>
          </a:prstGeom>
        </p:spPr>
        <p:txBody>
          <a:bodyPr vert="horz" lIns="91463" tIns="45736" rIns="91463" bIns="4573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953" y="4"/>
            <a:ext cx="2950263" cy="497050"/>
          </a:xfrm>
          <a:prstGeom prst="rect">
            <a:avLst/>
          </a:prstGeom>
        </p:spPr>
        <p:txBody>
          <a:bodyPr vert="horz" lIns="91463" tIns="45736" rIns="91463" bIns="45736" rtlCol="0"/>
          <a:lstStyle>
            <a:lvl1pPr algn="r">
              <a:defRPr sz="1200"/>
            </a:lvl1pPr>
          </a:lstStyle>
          <a:p>
            <a:fld id="{0BC14666-E087-44A9-8210-BAE8A6428DB5}" type="datetimeFigureOut">
              <a:rPr lang="en-GB" smtClean="0"/>
              <a:pPr/>
              <a:t>16/06/2017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3" tIns="45736" rIns="91463" bIns="4573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212" y="4721946"/>
            <a:ext cx="5446395" cy="4473418"/>
          </a:xfrm>
          <a:prstGeom prst="rect">
            <a:avLst/>
          </a:prstGeom>
        </p:spPr>
        <p:txBody>
          <a:bodyPr vert="horz" lIns="91463" tIns="45736" rIns="91463" bIns="4573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6" y="9442295"/>
            <a:ext cx="2950263" cy="497050"/>
          </a:xfrm>
          <a:prstGeom prst="rect">
            <a:avLst/>
          </a:prstGeom>
        </p:spPr>
        <p:txBody>
          <a:bodyPr vert="horz" lIns="91463" tIns="45736" rIns="91463" bIns="4573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953" y="9442295"/>
            <a:ext cx="2950263" cy="497050"/>
          </a:xfrm>
          <a:prstGeom prst="rect">
            <a:avLst/>
          </a:prstGeom>
        </p:spPr>
        <p:txBody>
          <a:bodyPr vert="horz" lIns="91463" tIns="45736" rIns="91463" bIns="45736" rtlCol="0" anchor="b"/>
          <a:lstStyle>
            <a:lvl1pPr algn="r">
              <a:defRPr sz="1200"/>
            </a:lvl1pPr>
          </a:lstStyle>
          <a:p>
            <a:fld id="{414AACB4-2B78-4D29-82CA-9D17867C5F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645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AACB4-2B78-4D29-82CA-9D17867C5FA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245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28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6200" y="2469301"/>
            <a:ext cx="941870" cy="101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55352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7573" y="203180"/>
            <a:ext cx="597314" cy="64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227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690511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0"/>
          <p:cNvSpPr>
            <a:spLocks noGrp="1"/>
          </p:cNvSpPr>
          <p:nvPr>
            <p:ph sz="quarter" idx="14" hasCustomPrompt="1"/>
          </p:nvPr>
        </p:nvSpPr>
        <p:spPr>
          <a:xfrm>
            <a:off x="305268" y="3444228"/>
            <a:ext cx="3235374" cy="391172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>
              <a:lnSpc>
                <a:spcPct val="90000"/>
              </a:lnSpc>
              <a:buFontTx/>
              <a:buNone/>
              <a:defRPr sz="1200" b="0" baseline="0">
                <a:solidFill>
                  <a:srgbClr val="7D858B"/>
                </a:solidFill>
                <a:latin typeface="Arial"/>
                <a:cs typeface="Arial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000" b="1">
                <a:solidFill>
                  <a:srgbClr val="7D858B"/>
                </a:solidFill>
                <a:latin typeface="Arial"/>
                <a:cs typeface="Arial"/>
              </a:defRPr>
            </a:lvl2pPr>
            <a:lvl3pPr marL="0" indent="0">
              <a:lnSpc>
                <a:spcPct val="90000"/>
              </a:lnSpc>
              <a:buFontTx/>
              <a:buNone/>
              <a:defRPr sz="2000">
                <a:solidFill>
                  <a:srgbClr val="7D858B"/>
                </a:solidFill>
                <a:latin typeface="Arial"/>
                <a:cs typeface="Arial"/>
              </a:defRPr>
            </a:lvl3pPr>
            <a:lvl4pPr>
              <a:defRPr>
                <a:solidFill>
                  <a:srgbClr val="7D858B"/>
                </a:solidFill>
              </a:defRPr>
            </a:lvl4pPr>
            <a:lvl5pPr>
              <a:defRPr>
                <a:solidFill>
                  <a:srgbClr val="7D858B"/>
                </a:solidFill>
              </a:defRPr>
            </a:lvl5pPr>
          </a:lstStyle>
          <a:p>
            <a:pPr lvl="0"/>
            <a:r>
              <a:rPr lang="en-GB" dirty="0"/>
              <a:t>Author</a:t>
            </a:r>
            <a:br>
              <a:rPr lang="en-GB" dirty="0"/>
            </a:br>
            <a:r>
              <a:rPr lang="en-GB" dirty="0"/>
              <a:t>Date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06001" y="1731600"/>
            <a:ext cx="3418101" cy="936000"/>
          </a:xfrm>
        </p:spPr>
        <p:txBody>
          <a:bodyPr vert="horz" lIns="0" tIns="45720" rIns="91440" bIns="45720" rtlCol="0" anchor="b">
            <a:normAutofit/>
          </a:bodyPr>
          <a:lstStyle>
            <a:lvl1pPr>
              <a:defRPr lang="en-GB" sz="2400" baseline="0" dirty="0"/>
            </a:lvl1pPr>
          </a:lstStyle>
          <a:p>
            <a:pPr lvl="0"/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6000" y="2754000"/>
            <a:ext cx="4532007" cy="604342"/>
          </a:xfrm>
          <a:prstGeom prst="rect">
            <a:avLst/>
          </a:prstGeom>
        </p:spPr>
        <p:txBody>
          <a:bodyPr lIns="0" tIns="0"/>
          <a:lstStyle>
            <a:lvl1pPr marL="342900" indent="-342900">
              <a:buNone/>
              <a:defRPr lang="en-GB" dirty="0">
                <a:solidFill>
                  <a:srgbClr val="7D858B"/>
                </a:solidFill>
              </a:defRPr>
            </a:lvl1pPr>
          </a:lstStyle>
          <a:p>
            <a:pPr marL="0" lvl="0" indent="0"/>
            <a:r>
              <a:rPr lang="en-US" dirty="0"/>
              <a:t>Click to edit subtitle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 hasCustomPrompt="1"/>
          </p:nvPr>
        </p:nvSpPr>
        <p:spPr>
          <a:xfrm>
            <a:off x="305268" y="4191237"/>
            <a:ext cx="1843088" cy="488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rgbClr val="7D858B"/>
                </a:solidFill>
              </a:defRPr>
            </a:lvl1pPr>
          </a:lstStyle>
          <a:p>
            <a:pPr lvl="0"/>
            <a:r>
              <a:rPr lang="en-GB" dirty="0"/>
              <a:t>Client Logo</a:t>
            </a:r>
          </a:p>
        </p:txBody>
      </p:sp>
    </p:spTree>
    <p:extLst>
      <p:ext uri="{BB962C8B-B14F-4D97-AF65-F5344CB8AC3E}">
        <p14:creationId xmlns:p14="http://schemas.microsoft.com/office/powerpoint/2010/main" val="2092086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AB24E-32FC-43BF-A18B-62D76149703D}" type="datetime1">
              <a:rPr lang="en-GB"/>
              <a:pPr>
                <a:defRPr/>
              </a:pPr>
              <a:t>16/06/2017</a:t>
            </a:fld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Oscar Plummer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4CF5-69DA-4E7B-9BC9-12F085DA7F4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079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74829-29F7-4F5B-8B93-712B1D04325F}" type="datetime1">
              <a:rPr lang="en-GB"/>
              <a:pPr>
                <a:defRPr/>
              </a:pPr>
              <a:t>16/06/2017</a:t>
            </a:fld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Oscar Plummer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F97F3-3CCB-446F-949F-6E951CF38CD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4558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1BAC0-5D7A-4A47-8BA7-A6478F399366}" type="datetime1">
              <a:rPr lang="en-GB"/>
              <a:pPr>
                <a:defRPr/>
              </a:pPr>
              <a:t>16/06/2017</a:t>
            </a:fld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Oscar Plummer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AC65D-FDBA-4298-B730-4F0B3E63E1F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30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7397A-7BB2-465E-87A9-28A2AF964639}" type="datetime1">
              <a:rPr lang="en-GB"/>
              <a:pPr>
                <a:defRPr/>
              </a:pPr>
              <a:t>16/06/2017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Oscar Plummer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C24D8-9713-45E7-AC56-64E404BAEC6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901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4D9D7-784D-4379-8416-D14A45A27C76}" type="datetime1">
              <a:rPr lang="en-GB"/>
              <a:pPr>
                <a:defRPr/>
              </a:pPr>
              <a:t>16/06/2017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Oscar Plummer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1910A-6ADE-48DB-B03C-BDCC3E312E7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0021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5BA70-3451-41E4-B8B4-9CF77C0183DA}" type="datetime1">
              <a:rPr lang="en-GB"/>
              <a:pPr>
                <a:defRPr/>
              </a:pPr>
              <a:t>16/06/2017</a:t>
            </a:fld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Oscar Plummer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BE6AA-D095-40F3-940A-543C4D5E2EC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72821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4AEDA-52ED-442A-8143-276E7440E3F1}" type="datetime1">
              <a:rPr lang="en-GB"/>
              <a:pPr>
                <a:defRPr/>
              </a:pPr>
              <a:t>16/06/2017</a:t>
            </a:fld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Oscar Plummer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1108B-1999-4211-8F07-56D12713374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4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0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7573" y="203180"/>
            <a:ext cx="597314" cy="64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9158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5FEEF-4A40-4C0B-8748-D0813206EB32}" type="datetime1">
              <a:rPr lang="en-GB"/>
              <a:pPr>
                <a:defRPr/>
              </a:pPr>
              <a:t>16/06/2017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Oscar Plummer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96B34-647C-4C73-8D9E-36868B2CF51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81199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AC186-734B-43C2-B3B6-C2056D8400F8}" type="datetime1">
              <a:rPr lang="en-GB"/>
              <a:pPr>
                <a:defRPr/>
              </a:pPr>
              <a:t>16/06/2017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Oscar Plummer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F09E8-404E-435F-9C74-EA01C7BD600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5035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30314-3414-41F7-96D7-8F5DBA14ED6C}" type="datetime1">
              <a:rPr lang="en-GB"/>
              <a:pPr>
                <a:defRPr/>
              </a:pPr>
              <a:t>16/06/2017</a:t>
            </a:fld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Oscar Plummer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C97EF-4CB3-4D5D-A73E-937CE9E6C15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7161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7AEE2-B9E7-4EC8-8C3E-371016502AA4}" type="datetime1">
              <a:rPr lang="en-GB"/>
              <a:pPr>
                <a:defRPr/>
              </a:pPr>
              <a:t>16/06/2017</a:t>
            </a:fld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Oscar Plummer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D75B2-A662-49F7-8AD7-D92DF3A2CA3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5697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FB25A92-4B38-42A5-9F70-C9E579BE6F4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70B4BF-BA15-4E02-A0CD-91A536DF2E2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1314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650" y="6237288"/>
            <a:ext cx="8604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107950" y="6199188"/>
            <a:ext cx="896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029023A-2FE6-4286-9DC1-7452791915D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26D5AF-31EA-4F4A-AB13-EB57E760A5B5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22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430D092-2A98-4A32-A23B-B0AB2D58C72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0FD52F3-ACC3-4B92-9A71-43781B21EFCF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155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47E75C1-CE34-4DAB-9E69-1BEB35E984A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A3AF141-893B-4A9E-8745-796610FBE0C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1673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05AD03A-5B66-49D4-B448-E8D1788F6F4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A7C9613-C59B-4DD5-93BD-9BACE434D12F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1686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9C93B09-A61A-4E04-862A-A88444130E1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FB5E62F-983B-47FC-9A85-E16A81C55D9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65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8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2313" y="2906713"/>
            <a:ext cx="735426" cy="79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793898"/>
      </p:ext>
    </p:extLst>
  </p:cSld>
  <p:clrMapOvr>
    <a:masterClrMapping/>
  </p:clrMapOvr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FDD74BB-9BEB-4C10-B6F9-306D352CE57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B188A6-8A83-4FDB-B98C-F63FA81D3393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6575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374C066-C95B-42B9-8954-4D7DF52D15D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3CA3655-2866-4846-B327-381D58E5B4F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0892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5633E26-90E5-47AB-972F-7BDA2A3DD98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0BE4A54-32C6-452E-9E15-DCA14E42B53E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2387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485ABCF-7536-408B-8F33-FA324581A66D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9AA373F-3E6D-446B-B509-7FC2B1C069F0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1228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C7169B1-2442-48D8-9EFF-8C57811A2A8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7423D5F-3360-48E0-9A8B-97EC0F53ED0B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4866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28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5530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0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2215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8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313" y="2906713"/>
            <a:ext cx="735426" cy="79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14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908720"/>
            <a:ext cx="4244280" cy="5400600"/>
          </a:xfrm>
        </p:spPr>
        <p:txBody>
          <a:bodyPr/>
          <a:lstStyle>
            <a:lvl1pPr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0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8720"/>
            <a:ext cx="4244280" cy="5400600"/>
          </a:xfrm>
        </p:spPr>
        <p:txBody>
          <a:bodyPr/>
          <a:lstStyle>
            <a:lvl1pPr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0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3" y="203180"/>
            <a:ext cx="597314" cy="64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4299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895351"/>
            <a:ext cx="4245868" cy="639762"/>
          </a:xfrm>
        </p:spPr>
        <p:txBody>
          <a:bodyPr anchor="b"/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520" y="1665760"/>
            <a:ext cx="4245868" cy="4690590"/>
          </a:xfrm>
        </p:spPr>
        <p:txBody>
          <a:bodyPr/>
          <a:lstStyle>
            <a:lvl1pPr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0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4" y="900602"/>
            <a:ext cx="4247456" cy="634511"/>
          </a:xfrm>
        </p:spPr>
        <p:txBody>
          <a:bodyPr anchor="b"/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0"/>
          </p:nvPr>
        </p:nvSpPr>
        <p:spPr>
          <a:xfrm>
            <a:off x="4646612" y="1665760"/>
            <a:ext cx="4245868" cy="4690590"/>
          </a:xfrm>
        </p:spPr>
        <p:txBody>
          <a:bodyPr/>
          <a:lstStyle>
            <a:lvl1pPr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0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3" y="203180"/>
            <a:ext cx="597314" cy="64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152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908720"/>
            <a:ext cx="4244280" cy="5400600"/>
          </a:xfrm>
        </p:spPr>
        <p:txBody>
          <a:bodyPr/>
          <a:lstStyle>
            <a:lvl1pPr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0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8720"/>
            <a:ext cx="4244280" cy="5400600"/>
          </a:xfrm>
        </p:spPr>
        <p:txBody>
          <a:bodyPr/>
          <a:lstStyle>
            <a:lvl1pPr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0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7573" y="203180"/>
            <a:ext cx="597314" cy="64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02150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2665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4282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663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880" y="273050"/>
            <a:ext cx="5194920" cy="5853113"/>
          </a:xfrm>
        </p:spPr>
        <p:txBody>
          <a:bodyPr/>
          <a:lstStyle>
            <a:lvl1pPr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663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63" y="273050"/>
            <a:ext cx="473972" cy="512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0047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1374" y="4770507"/>
            <a:ext cx="597314" cy="64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0363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3" y="203180"/>
            <a:ext cx="597314" cy="64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680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74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895351"/>
            <a:ext cx="4245868" cy="639762"/>
          </a:xfrm>
        </p:spPr>
        <p:txBody>
          <a:bodyPr anchor="b"/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520" y="1665760"/>
            <a:ext cx="4245868" cy="4690590"/>
          </a:xfrm>
        </p:spPr>
        <p:txBody>
          <a:bodyPr/>
          <a:lstStyle>
            <a:lvl1pPr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0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4" y="900602"/>
            <a:ext cx="4247456" cy="634511"/>
          </a:xfrm>
        </p:spPr>
        <p:txBody>
          <a:bodyPr anchor="b"/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0"/>
          </p:nvPr>
        </p:nvSpPr>
        <p:spPr>
          <a:xfrm>
            <a:off x="4646612" y="1665760"/>
            <a:ext cx="4245868" cy="4690590"/>
          </a:xfrm>
        </p:spPr>
        <p:txBody>
          <a:bodyPr/>
          <a:lstStyle>
            <a:lvl1pPr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0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7573" y="203180"/>
            <a:ext cx="597314" cy="64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975086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7573" y="203180"/>
            <a:ext cx="597314" cy="64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627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7573" y="203180"/>
            <a:ext cx="597314" cy="64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396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663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880" y="273050"/>
            <a:ext cx="5194920" cy="5853113"/>
          </a:xfrm>
        </p:spPr>
        <p:txBody>
          <a:bodyPr/>
          <a:lstStyle>
            <a:lvl1pPr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663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7663" y="273050"/>
            <a:ext cx="473972" cy="512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072261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81374" y="4770507"/>
            <a:ext cx="597314" cy="64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060118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86423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908050"/>
            <a:ext cx="8642350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17315" y="6356350"/>
            <a:ext cx="675860" cy="45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4"/>
          <p:cNvSpPr txBox="1">
            <a:spLocks/>
          </p:cNvSpPr>
          <p:nvPr/>
        </p:nvSpPr>
        <p:spPr>
          <a:xfrm>
            <a:off x="3124200" y="6619875"/>
            <a:ext cx="2895600" cy="2032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0" hangingPunct="0">
              <a:defRPr/>
            </a:pPr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A5564490-D8A1-43C0-AFF5-33C82762735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eaLnBrk="0" hangingPunct="0"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250825" y="6356350"/>
            <a:ext cx="7273925" cy="0"/>
          </a:xfrm>
          <a:prstGeom prst="line">
            <a:avLst/>
          </a:prstGeom>
          <a:noFill/>
          <a:ln w="1270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spcBef>
                <a:spcPct val="50000"/>
              </a:spcBef>
              <a:defRPr/>
            </a:pPr>
            <a:endParaRPr lang="en-GB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3124200" y="6415088"/>
            <a:ext cx="2895600" cy="204787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0" hangingPunct="0">
              <a:defRPr/>
            </a:pPr>
            <a:fld id="{78CF498F-3004-4257-9133-91FE5AC44667}" type="datetime5">
              <a:rPr lang="en-GB" smtClean="0">
                <a:solidFill>
                  <a:prstClr val="black">
                    <a:tint val="75000"/>
                  </a:prstClr>
                </a:solidFill>
              </a:rPr>
              <a:pPr eaLnBrk="0" hangingPunct="0">
                <a:defRPr/>
              </a:pPr>
              <a:t>16-Jun-17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980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283C4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283C4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283C4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283C4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898989"/>
              </a:buClr>
              <a:buSzPct val="100000"/>
              <a:buFont typeface="Calibri" pitchFamily="-84" charset="0"/>
              <a:buNone/>
              <a:defRPr sz="1200">
                <a:solidFill>
                  <a:srgbClr val="898989"/>
                </a:solidFill>
                <a:latin typeface="Calibri" pitchFamily="-84" charset="0"/>
                <a:ea typeface="ＭＳ Ｐゴシック" pitchFamily="-84" charset="-128"/>
                <a:cs typeface="+mn-cs"/>
              </a:defRPr>
            </a:lvl1pPr>
          </a:lstStyle>
          <a:p>
            <a:pPr defTabSz="449263">
              <a:defRPr/>
            </a:pPr>
            <a:fld id="{1E7AABF5-97CB-4532-BC37-0D3E6F1A0AD6}" type="datetime1">
              <a:rPr lang="en-GB"/>
              <a:pPr defTabSz="449263">
                <a:defRPr/>
              </a:pPr>
              <a:t>16/06/2017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356350"/>
            <a:ext cx="2894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898989"/>
              </a:buClr>
              <a:buSzPct val="100000"/>
              <a:buFont typeface="Calibri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Calibri" pitchFamily="32" charset="0"/>
                <a:ea typeface="+mn-ea"/>
                <a:cs typeface="Lucida Sans Unicode" charset="0"/>
              </a:defRPr>
            </a:lvl1pPr>
          </a:lstStyle>
          <a:p>
            <a:pPr defTabSz="449263">
              <a:defRPr/>
            </a:pPr>
            <a:r>
              <a:rPr lang="en-GB" dirty="0"/>
              <a:t>Oscar Plummer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898989"/>
              </a:buClr>
              <a:buSzPct val="100000"/>
              <a:buFont typeface="Calibri" pitchFamily="-84" charset="0"/>
              <a:buNone/>
              <a:defRPr sz="1200">
                <a:solidFill>
                  <a:srgbClr val="898989"/>
                </a:solidFill>
                <a:latin typeface="Calibri" pitchFamily="-84" charset="0"/>
                <a:ea typeface="ＭＳ Ｐゴシック" pitchFamily="-84" charset="-128"/>
                <a:cs typeface="+mn-cs"/>
              </a:defRPr>
            </a:lvl1pPr>
          </a:lstStyle>
          <a:p>
            <a:pPr defTabSz="449263">
              <a:defRPr/>
            </a:pPr>
            <a:fld id="{0BC42BBD-8311-4976-9969-DD5CB9CC7A1D}" type="slidenum">
              <a:rPr lang="en-GB"/>
              <a:pPr defTabSz="449263"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15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/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+mj-lt"/>
          <a:ea typeface="ＭＳ Ｐゴシック" charset="0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2" charset="0"/>
          <a:ea typeface="ＭＳ Ｐゴシック" charset="0"/>
          <a:cs typeface="MS Gothic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2" charset="0"/>
          <a:ea typeface="ＭＳ Ｐゴシック" charset="0"/>
          <a:cs typeface="MS Gothic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2" charset="0"/>
          <a:ea typeface="ＭＳ Ｐゴシック" charset="0"/>
          <a:cs typeface="MS Gothic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2" charset="0"/>
          <a:ea typeface="ＭＳ Ｐゴシック" charset="0"/>
          <a:cs typeface="MS Gothic" charset="0"/>
        </a:defRPr>
      </a:lvl5pPr>
      <a:lvl6pPr marL="4572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MS Gothic" charset="0"/>
          <a:cs typeface="MS Gothic" charset="0"/>
        </a:defRPr>
      </a:lvl6pPr>
      <a:lvl7pPr marL="9144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MS Gothic" charset="0"/>
          <a:cs typeface="MS Gothic" charset="0"/>
        </a:defRPr>
      </a:lvl7pPr>
      <a:lvl8pPr marL="1371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MS Gothic" charset="0"/>
          <a:cs typeface="MS Gothic" charset="0"/>
        </a:defRPr>
      </a:lvl8pPr>
      <a:lvl9pPr marL="18288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MS Gothic" charset="0"/>
          <a:cs typeface="MS Gothic" charset="0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D748DE-9F86-4689-A8A2-5B0C0335A33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3C746E-DD39-4331-898D-8CF3AAA1C3F6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32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86423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908050"/>
            <a:ext cx="8642350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217315" y="6356350"/>
            <a:ext cx="675860" cy="45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250825" y="6356350"/>
            <a:ext cx="7273925" cy="0"/>
          </a:xfrm>
          <a:prstGeom prst="line">
            <a:avLst/>
          </a:prstGeom>
          <a:noFill/>
          <a:ln w="1270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spcBef>
                <a:spcPct val="50000"/>
              </a:spcBef>
              <a:defRPr/>
            </a:pPr>
            <a:endParaRPr lang="en-GB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3124200" y="6415088"/>
            <a:ext cx="2895600" cy="204787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0" hangingPunct="0">
              <a:defRPr/>
            </a:pP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64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283C4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283C4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283C4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283C4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40"/>
            <a:ext cx="10513166" cy="5491692"/>
          </a:xfrm>
          <a:prstGeom prst="rect">
            <a:avLst/>
          </a:prstGeom>
        </p:spPr>
      </p:pic>
      <p:pic>
        <p:nvPicPr>
          <p:cNvPr id="14337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-34870" y="1268661"/>
            <a:ext cx="9178870" cy="1080219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defTabSz="449263">
              <a:buClr>
                <a:srgbClr val="376092"/>
              </a:buClr>
              <a:buSzPct val="100000"/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 dirty="0" smtClean="0">
                <a:solidFill>
                  <a:srgbClr val="4283C4"/>
                </a:solidFill>
                <a:latin typeface="Calibri"/>
                <a:ea typeface="ＭＳ Ｐゴシック"/>
                <a:cs typeface="Arial" charset="0"/>
              </a:rPr>
              <a:t>Education Services Company</a:t>
            </a:r>
            <a:endParaRPr lang="en-GB" sz="4000" b="1" dirty="0">
              <a:solidFill>
                <a:srgbClr val="4283C4"/>
              </a:solidFill>
              <a:latin typeface="Calibri"/>
              <a:ea typeface="ＭＳ Ｐゴシック"/>
              <a:cs typeface="Arial" charset="0"/>
            </a:endParaRPr>
          </a:p>
        </p:txBody>
      </p:sp>
      <p:sp>
        <p:nvSpPr>
          <p:cNvPr id="14339" name="TextBox 11"/>
          <p:cNvSpPr txBox="1">
            <a:spLocks noChangeArrowheads="1"/>
          </p:cNvSpPr>
          <p:nvPr/>
        </p:nvSpPr>
        <p:spPr bwMode="auto">
          <a:xfrm>
            <a:off x="36265" y="5661248"/>
            <a:ext cx="3311599" cy="1466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49263">
              <a:lnSpc>
                <a:spcPct val="93000"/>
              </a:lnSpc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GB" sz="3200" b="1" dirty="0">
                <a:solidFill>
                  <a:srgbClr val="000000"/>
                </a:solidFill>
                <a:latin typeface="Calibri"/>
                <a:ea typeface="ＭＳ Ｐゴシック"/>
                <a:cs typeface="Arial" charset="0"/>
              </a:rPr>
              <a:t>Graham </a:t>
            </a:r>
            <a:r>
              <a:rPr lang="en-GB" sz="3200" b="1" dirty="0" smtClean="0">
                <a:solidFill>
                  <a:srgbClr val="000000"/>
                </a:solidFill>
                <a:latin typeface="Calibri"/>
                <a:ea typeface="ＭＳ Ｐゴシック"/>
                <a:cs typeface="Arial" charset="0"/>
              </a:rPr>
              <a:t>Willett</a:t>
            </a:r>
          </a:p>
          <a:p>
            <a:pPr defTabSz="449263">
              <a:lnSpc>
                <a:spcPct val="93000"/>
              </a:lnSpc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GB" sz="3200" b="1" dirty="0" smtClean="0">
                <a:solidFill>
                  <a:srgbClr val="000000"/>
                </a:solidFill>
                <a:latin typeface="Calibri"/>
                <a:ea typeface="ＭＳ Ｐゴシック"/>
                <a:cs typeface="Arial" charset="0"/>
              </a:rPr>
              <a:t>Penny Pemberton</a:t>
            </a:r>
            <a:endParaRPr lang="en-GB" sz="3200" b="1" dirty="0">
              <a:solidFill>
                <a:srgbClr val="000000"/>
              </a:solidFill>
              <a:latin typeface="Calibri"/>
              <a:ea typeface="ＭＳ Ｐゴシック"/>
              <a:cs typeface="Arial" charset="0"/>
            </a:endParaRPr>
          </a:p>
          <a:p>
            <a:pPr defTabSz="449263">
              <a:lnSpc>
                <a:spcPct val="93000"/>
              </a:lnSpc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GB" sz="3200" b="1" dirty="0">
              <a:solidFill>
                <a:srgbClr val="000000"/>
              </a:solidFill>
              <a:latin typeface="Calibri"/>
              <a:ea typeface="ＭＳ Ｐゴシック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35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dirty="0" smtClean="0"/>
              <a:t>Strategic 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929411"/>
          </a:xfrm>
        </p:spPr>
        <p:txBody>
          <a:bodyPr/>
          <a:lstStyle/>
          <a:p>
            <a:r>
              <a:rPr lang="en-GB" sz="2200" dirty="0"/>
              <a:t>Education landscape is changing rapidly, with national educational policy changing, more academisation and funding reductions for LA services</a:t>
            </a:r>
          </a:p>
          <a:p>
            <a:r>
              <a:rPr lang="en-GB" sz="2200" dirty="0"/>
              <a:t>LAs are having to reassess their role in delivering Education Services in partnership with schools</a:t>
            </a:r>
          </a:p>
          <a:p>
            <a:r>
              <a:rPr lang="en-GB" sz="2200" dirty="0"/>
              <a:t>Need to sustain and develop Education Services to avoid possible future fragmentation of the system</a:t>
            </a:r>
          </a:p>
          <a:p>
            <a:r>
              <a:rPr lang="en-GB" sz="2200" dirty="0"/>
              <a:t>Continue with a strong focus on delivering good services to schools and improving educational outcomes</a:t>
            </a:r>
          </a:p>
          <a:p>
            <a:r>
              <a:rPr lang="en-GB" sz="2200" dirty="0"/>
              <a:t>We have most impact when we act in partnership with schools and bring together combined effort and resources</a:t>
            </a:r>
          </a:p>
          <a:p>
            <a:r>
              <a:rPr lang="en-GB" sz="2200" dirty="0"/>
              <a:t>Proposal to create a new company with more freedoms to trade, and ability to support KCC in delivering its statutory functions</a:t>
            </a: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295120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Why are we doing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896544"/>
          </a:xfrm>
        </p:spPr>
        <p:txBody>
          <a:bodyPr>
            <a:noAutofit/>
          </a:bodyPr>
          <a:lstStyle/>
          <a:p>
            <a:r>
              <a:rPr lang="en-GB" sz="2200" b="1" i="1" dirty="0"/>
              <a:t>To increase the resilience and long term sustainability of Education Services</a:t>
            </a:r>
            <a:r>
              <a:rPr lang="en-GB" sz="2200" dirty="0"/>
              <a:t> in light of the changing role for local authorities in education</a:t>
            </a:r>
          </a:p>
          <a:p>
            <a:r>
              <a:rPr lang="en-GB" sz="2200" dirty="0"/>
              <a:t>To continue to deliver Strategic Services to schools</a:t>
            </a:r>
          </a:p>
          <a:p>
            <a:r>
              <a:rPr lang="en-GB" sz="2200" b="1" i="1" dirty="0"/>
              <a:t>To maintain and enhance strong bonds between KCC and schools </a:t>
            </a:r>
            <a:r>
              <a:rPr lang="en-GB" sz="2200" dirty="0"/>
              <a:t>so that  schools continue to focus on improving attainment and standards with the support of relevant KCC support services</a:t>
            </a:r>
          </a:p>
          <a:p>
            <a:r>
              <a:rPr lang="en-GB" sz="2200" dirty="0"/>
              <a:t>To realise the </a:t>
            </a:r>
            <a:r>
              <a:rPr lang="en-GB" sz="2200" b="1" i="1" dirty="0"/>
              <a:t>opportunities for growth </a:t>
            </a:r>
            <a:r>
              <a:rPr lang="en-GB" sz="2200" dirty="0"/>
              <a:t>in traded Education Services to better support the delivery of high-quality statutory services and the wider offer to all Kent schools</a:t>
            </a:r>
          </a:p>
          <a:p>
            <a:r>
              <a:rPr lang="en-GB" sz="2200" dirty="0"/>
              <a:t>To deliver at least the MTFP from by 2019/20 and be able to continue to </a:t>
            </a:r>
            <a:r>
              <a:rPr lang="en-GB" sz="2200" b="1" i="1" dirty="0"/>
              <a:t>invest</a:t>
            </a:r>
            <a:r>
              <a:rPr lang="en-GB" sz="2200" dirty="0"/>
              <a:t> in services for </a:t>
            </a:r>
            <a:r>
              <a:rPr lang="en-GB" sz="2200" b="1" i="1" dirty="0"/>
              <a:t>future growth and investment</a:t>
            </a:r>
            <a:r>
              <a:rPr lang="en-GB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935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Why are we doing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896544"/>
          </a:xfrm>
        </p:spPr>
        <p:txBody>
          <a:bodyPr>
            <a:noAutofit/>
          </a:bodyPr>
          <a:lstStyle/>
          <a:p>
            <a:r>
              <a:rPr lang="en-GB" sz="2400" b="1" i="1" dirty="0"/>
              <a:t>To secure for the longer term the ability to provide the highest quality services that we can to children, young people and families in Kent</a:t>
            </a:r>
          </a:p>
          <a:p>
            <a:r>
              <a:rPr lang="en-GB" sz="2400" b="1" i="1" dirty="0"/>
              <a:t>To ensure that schools and other settings will continue to be well-supported by and work closely with their local authority to deliver the best possible outcomes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0161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Things to know about the Proposed Company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112568"/>
          </a:xfrm>
        </p:spPr>
        <p:txBody>
          <a:bodyPr>
            <a:normAutofit/>
          </a:bodyPr>
          <a:lstStyle/>
          <a:p>
            <a:r>
              <a:rPr lang="en-GB" dirty="0"/>
              <a:t>Community Interest Company (CIC) – reinvestment into the services it provides</a:t>
            </a:r>
          </a:p>
          <a:p>
            <a:r>
              <a:rPr lang="en-GB" dirty="0"/>
              <a:t>Wholly owned by KCC</a:t>
            </a:r>
          </a:p>
          <a:p>
            <a:r>
              <a:rPr lang="en-GB" dirty="0"/>
              <a:t>It will have a new executive team with commercial experience to support business growth</a:t>
            </a:r>
          </a:p>
          <a:p>
            <a:r>
              <a:rPr lang="en-GB" dirty="0"/>
              <a:t>The company board will have representatives from our customers as well as independent resource to support the company’s activities</a:t>
            </a:r>
          </a:p>
          <a:p>
            <a:r>
              <a:rPr lang="en-GB" dirty="0"/>
              <a:t>It has growth targets to ensure sustainability. Boosted by business development activities to support the business plan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749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What's in the business case? Scope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409320"/>
              </p:ext>
            </p:extLst>
          </p:nvPr>
        </p:nvGraphicFramePr>
        <p:xfrm>
          <a:off x="457200" y="1700808"/>
          <a:ext cx="8229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IN the new 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REMAINING</a:t>
                      </a:r>
                      <a:r>
                        <a:rPr lang="en-GB" baseline="0" dirty="0"/>
                        <a:t> in KCC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School Improvement incl. Governor</a:t>
                      </a:r>
                      <a:r>
                        <a:rPr lang="en-GB" baseline="0" dirty="0"/>
                        <a:t> Services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Early Help &amp; Preventative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Outdoor</a:t>
                      </a:r>
                      <a:r>
                        <a:rPr lang="en-GB" baseline="0" dirty="0"/>
                        <a:t> Education (excluding Hardelot)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Schools</a:t>
                      </a:r>
                      <a:r>
                        <a:rPr lang="en-GB" baseline="0" dirty="0"/>
                        <a:t> Financial Services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Fair Access, Admissions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Early Years and Childcare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Area Education Officers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Education Psychology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Provision, Planning &amp;</a:t>
                      </a:r>
                      <a:r>
                        <a:rPr lang="en-GB" baseline="0" dirty="0"/>
                        <a:t> Operations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Skills and Employability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Academies Conversion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Education Safeguarding Service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Community,</a:t>
                      </a:r>
                      <a:r>
                        <a:rPr lang="en-GB" baseline="0" dirty="0"/>
                        <a:t> Learning and Skills (CLS)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EduKent</a:t>
                      </a:r>
                      <a:r>
                        <a:rPr lang="en-GB" baseline="0" dirty="0"/>
                        <a:t> – Marketing and Billing function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73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GB" dirty="0" smtClean="0"/>
              <a:t>Scope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400" dirty="0"/>
              <a:t>Careful consideration was taken to identify what services would be in scope for delivery responsibility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/>
              <a:t>Services with significant and mature trading models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/>
              <a:t>Services with blended delivery across statutory, discretionary and traded delivery, allowing the company to offer sustainability for key statutory </a:t>
            </a:r>
            <a:r>
              <a:rPr lang="en-GB" dirty="0" smtClean="0"/>
              <a:t>services.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/>
              <a:t>Service groupings to allow the development and delivery of strategic packages that cut across services.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="1" dirty="0" smtClean="0"/>
              <a:t>The company will deliver both statutory and discretionary services on behalf of KCC.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31337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7419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for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Payment mechanism</a:t>
            </a:r>
          </a:p>
          <a:p>
            <a:r>
              <a:rPr lang="en-GB" dirty="0" smtClean="0"/>
              <a:t>Products</a:t>
            </a:r>
          </a:p>
          <a:p>
            <a:r>
              <a:rPr lang="en-GB" dirty="0" smtClean="0"/>
              <a:t>Billing</a:t>
            </a:r>
            <a:endParaRPr lang="en-GB" dirty="0"/>
          </a:p>
          <a:p>
            <a:r>
              <a:rPr lang="en-GB" dirty="0" smtClean="0"/>
              <a:t>Other </a:t>
            </a:r>
            <a:r>
              <a:rPr lang="en-GB" dirty="0" smtClean="0"/>
              <a:t>ideas</a:t>
            </a:r>
          </a:p>
          <a:p>
            <a:endParaRPr lang="en-GB" dirty="0"/>
          </a:p>
          <a:p>
            <a:r>
              <a:rPr lang="en-GB" smtClean="0"/>
              <a:t>eduservicescompany@kent.gov.uk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47267181"/>
      </p:ext>
    </p:extLst>
  </p:cSld>
  <p:clrMapOvr>
    <a:masterClrMapping/>
  </p:clrMapOvr>
</p:sld>
</file>

<file path=ppt/theme/theme1.xml><?xml version="1.0" encoding="utf-8"?>
<a:theme xmlns:a="http://schemas.openxmlformats.org/drawingml/2006/main" name="1_K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Kent" id="{7A9AC3F3-D60E-4B78-B899-C46A6C5B17D0}" vid="{707F28EC-7719-4D0A-90FD-50E739BD596A}"/>
    </a:ext>
  </a:ext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S Gothic"/>
        <a:cs typeface="MS Gothic"/>
      </a:majorFont>
      <a:minorFont>
        <a:latin typeface="Calibri"/>
        <a:ea typeface="MS Gothic"/>
        <a:cs typeface="MS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K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Kent" id="{7A9AC3F3-D60E-4B78-B899-C46A6C5B17D0}" vid="{707F28EC-7719-4D0A-90FD-50E739BD596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2007 PowerPoint template</Template>
  <TotalTime>11684</TotalTime>
  <Words>527</Words>
  <Application>Microsoft Office PowerPoint</Application>
  <PresentationFormat>On-screen Show (4:3)</PresentationFormat>
  <Paragraphs>58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1_Kent</vt:lpstr>
      <vt:lpstr>Office Theme</vt:lpstr>
      <vt:lpstr>1_Office Theme</vt:lpstr>
      <vt:lpstr>2_Kent</vt:lpstr>
      <vt:lpstr>PowerPoint Presentation</vt:lpstr>
      <vt:lpstr>Strategic Context</vt:lpstr>
      <vt:lpstr>Why are we doing this?</vt:lpstr>
      <vt:lpstr>Why are we doing this?</vt:lpstr>
      <vt:lpstr>Things to know about the Proposed Company</vt:lpstr>
      <vt:lpstr>What's in the business case? Scope</vt:lpstr>
      <vt:lpstr>Scope</vt:lpstr>
      <vt:lpstr>Questions?</vt:lpstr>
      <vt:lpstr>Questions for you</vt:lpstr>
    </vt:vector>
  </TitlesOfParts>
  <Company>Kent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Robinson, Diana - ELS SSP</dc:creator>
  <cp:lastModifiedBy>Cheeseman, Siobhan - ST FP</cp:lastModifiedBy>
  <cp:revision>439</cp:revision>
  <cp:lastPrinted>2016-05-11T09:24:56Z</cp:lastPrinted>
  <dcterms:created xsi:type="dcterms:W3CDTF">2014-08-28T07:47:43Z</dcterms:created>
  <dcterms:modified xsi:type="dcterms:W3CDTF">2017-06-16T13:55:48Z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5e328715-89ef-4d66-9f66-cdc39c758dae</vt:lpwstr>
  </property>
  <property fmtid="{D5CDD505-2E9C-101B-9397-08002B2CF9AE}" pid="3" name="ContentTypeId">
    <vt:lpwstr>0x010100D42229A364E9FC4EBDE1546DFF3D65AD</vt:lpwstr>
  </property>
  <property fmtid="{D5CDD505-2E9C-101B-9397-08002B2CF9AE}" pid="4" name="Ways of working">
    <vt:lpwstr>1</vt:lpwstr>
  </property>
  <property fmtid="{D5CDD505-2E9C-101B-9397-08002B2CF9AE}" pid="5" name="Category">
    <vt:lpwstr>Communication</vt:lpwstr>
  </property>
  <property fmtid="{D5CDD505-2E9C-101B-9397-08002B2CF9AE}" pid="6" name="PublishingStartDate">
    <vt:lpwstr/>
  </property>
  <property fmtid="{D5CDD505-2E9C-101B-9397-08002B2CF9AE}" pid="7" name="PublishingExpirationDate">
    <vt:lpwstr/>
  </property>
  <property fmtid="{D5CDD505-2E9C-101B-9397-08002B2CF9AE}" pid="8" name="Environmental performance grouping">
    <vt:lpwstr>Not applicable</vt:lpwstr>
  </property>
  <property fmtid="{D5CDD505-2E9C-101B-9397-08002B2CF9AE}" pid="9" name="_dlc_DocId">
    <vt:lpwstr>HDA2S5J67HAM-54-389</vt:lpwstr>
  </property>
  <property fmtid="{D5CDD505-2E9C-101B-9397-08002B2CF9AE}" pid="10" name="Directorate">
    <vt:lpwstr>All</vt:lpwstr>
  </property>
  <property fmtid="{D5CDD505-2E9C-101B-9397-08002B2CF9AE}" pid="11" name="_dlc_DocIdUrl">
    <vt:lpwstr>http://knet/ourcouncil/_layouts/DocIdRedir.aspx?ID=HDA2S5J67HAM-54-389, HDA2S5J67HAM-54-389</vt:lpwstr>
  </property>
  <property fmtid="{D5CDD505-2E9C-101B-9397-08002B2CF9AE}" pid="12" name="Structure chart">
    <vt:lpwstr>0</vt:lpwstr>
  </property>
</Properties>
</file>