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D2E70-D6D0-46FF-9C31-543E7F913AB8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04D386-64DD-4D5B-8F1F-FCCCDD7487A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604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GB" altLang="en-US" smtClean="0">
              <a:latin typeface="Times" panose="02020603050405020304" pitchFamily="18" charset="0"/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54063" indent="-288925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60463" indent="-231775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25600" indent="-231775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89150" indent="-231775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46350" indent="-2317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3003550" indent="-2317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60750" indent="-2317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917950" indent="-231775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69F6FBDD-8B38-4F47-A585-B5E281012602}" type="slidenum">
              <a:rPr lang="en-US" altLang="en-US" sz="1200" smtClean="0">
                <a:latin typeface="Times" panose="02020603050405020304" pitchFamily="18" charset="0"/>
                <a:cs typeface="Arial" panose="020B0604020202020204" pitchFamily="34" charset="0"/>
              </a:rPr>
              <a:pPr/>
              <a:t>1</a:t>
            </a:fld>
            <a:endParaRPr lang="en-US" altLang="en-US" sz="1200" smtClean="0">
              <a:latin typeface="Times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523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>
              <a:latin typeface="Times" panose="02020603050405020304" pitchFamily="18" charset="0"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4C49928-5C6B-4296-AA2E-59C0310C1949}" type="slidenum">
              <a:rPr lang="en-US" altLang="en-US" sz="1200" smtClean="0">
                <a:latin typeface="Times" panose="02020603050405020304" pitchFamily="18" charset="0"/>
              </a:rPr>
              <a:pPr/>
              <a:t>3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3286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>
              <a:latin typeface="Times" panose="02020603050405020304" pitchFamily="18" charset="0"/>
            </a:endParaRPr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3C0EA49C-DAB5-4A5C-980D-1992E3FB42CD}" type="slidenum">
              <a:rPr lang="en-US" altLang="en-US" sz="1200" smtClean="0">
                <a:latin typeface="Times" panose="02020603050405020304" pitchFamily="18" charset="0"/>
              </a:rPr>
              <a:pPr/>
              <a:t>4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2115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>
              <a:latin typeface="Times" panose="02020603050405020304" pitchFamily="18" charset="0"/>
            </a:endParaRPr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43105445-AE59-4FE8-8BF6-CD0AC9CE2011}" type="slidenum">
              <a:rPr lang="en-US" altLang="en-US" sz="1200" smtClean="0">
                <a:latin typeface="Times" panose="02020603050405020304" pitchFamily="18" charset="0"/>
              </a:rPr>
              <a:pPr/>
              <a:t>5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632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altLang="en-US" smtClean="0">
              <a:latin typeface="Times" panose="02020603050405020304" pitchFamily="18" charset="0"/>
            </a:endParaRPr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900"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21FD27A-25BA-4805-993E-6482E6735936}" type="slidenum">
              <a:rPr lang="en-US" altLang="en-US" sz="1200" smtClean="0">
                <a:latin typeface="Times" panose="02020603050405020304" pitchFamily="18" charset="0"/>
              </a:rPr>
              <a:pPr/>
              <a:t>6</a:t>
            </a:fld>
            <a:endParaRPr lang="en-US" altLang="en-US" sz="1200" smtClean="0">
              <a:latin typeface="Times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1791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6492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520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5524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7265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532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9740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742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291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42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91682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49737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385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793723-2988-494C-9E40-F3E956FCFB89}" type="datetimeFigureOut">
              <a:rPr lang="en-GB" smtClean="0"/>
              <a:t>08/05/2017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B2C8C7-0581-4FCE-8BF3-351B758F6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1380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794" name="Group 2"/>
          <p:cNvGrpSpPr>
            <a:grpSpLocks/>
          </p:cNvGrpSpPr>
          <p:nvPr/>
        </p:nvGrpSpPr>
        <p:grpSpPr bwMode="auto">
          <a:xfrm>
            <a:off x="1852613" y="409576"/>
            <a:ext cx="8310562" cy="6067425"/>
            <a:chOff x="240" y="1248"/>
            <a:chExt cx="5232" cy="2832"/>
          </a:xfrm>
          <a:solidFill>
            <a:srgbClr val="7030A0"/>
          </a:solidFill>
        </p:grpSpPr>
        <p:sp>
          <p:nvSpPr>
            <p:cNvPr id="33797" name="AutoShape 3"/>
            <p:cNvSpPr>
              <a:spLocks noChangeArrowheads="1"/>
            </p:cNvSpPr>
            <p:nvPr/>
          </p:nvSpPr>
          <p:spPr bwMode="auto">
            <a:xfrm>
              <a:off x="3360" y="1248"/>
              <a:ext cx="2112" cy="2832"/>
            </a:xfrm>
            <a:prstGeom prst="roundRect">
              <a:avLst>
                <a:gd name="adj" fmla="val 16667"/>
              </a:avLst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Aft>
                  <a:spcPct val="30000"/>
                </a:spcAft>
                <a:buClr>
                  <a:srgbClr val="1D9CAB"/>
                </a:buClr>
                <a:buSzPct val="140000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buClr>
                  <a:srgbClr val="1D9CAB"/>
                </a:buClr>
                <a:buSzPct val="125000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buClr>
                  <a:srgbClr val="1D9CAB"/>
                </a:buClr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buClr>
                  <a:srgbClr val="1D9CAB"/>
                </a:buClr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buClr>
                  <a:srgbClr val="1D9CAB"/>
                </a:buClr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algn="ctr"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lang="en-US" altLang="en-US" sz="2400" dirty="0">
                  <a:latin typeface="Times" pitchFamily="18" charset="0"/>
                </a:rPr>
                <a:t> </a:t>
              </a:r>
            </a:p>
          </p:txBody>
        </p:sp>
        <p:sp>
          <p:nvSpPr>
            <p:cNvPr id="33798" name="Rectangle 4"/>
            <p:cNvSpPr>
              <a:spLocks noChangeArrowheads="1"/>
            </p:cNvSpPr>
            <p:nvPr/>
          </p:nvSpPr>
          <p:spPr bwMode="auto">
            <a:xfrm>
              <a:off x="240" y="1248"/>
              <a:ext cx="3696" cy="2832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Aft>
                  <a:spcPct val="30000"/>
                </a:spcAft>
                <a:buClr>
                  <a:srgbClr val="1D9CAB"/>
                </a:buClr>
                <a:buSzPct val="140000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buClr>
                  <a:srgbClr val="1D9CAB"/>
                </a:buClr>
                <a:buSzPct val="125000"/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buClr>
                  <a:srgbClr val="1D9CAB"/>
                </a:buClr>
                <a:buChar char="§"/>
                <a:defRPr sz="20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buClr>
                  <a:srgbClr val="1D9CAB"/>
                </a:buClr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buClr>
                  <a:srgbClr val="1D9CAB"/>
                </a:buClr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1D9CAB"/>
                </a:buClr>
                <a:buFont typeface="Wingdings" pitchFamily="2" charset="2"/>
                <a:buChar char="§"/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>
                <a:spcBef>
                  <a:spcPct val="20000"/>
                </a:spcBef>
                <a:spcAft>
                  <a:spcPct val="0"/>
                </a:spcAft>
                <a:buClr>
                  <a:srgbClr val="7AC6E8"/>
                </a:buClr>
                <a:buSzTx/>
                <a:buFont typeface="Wingdings" panose="05000000000000000000" pitchFamily="2" charset="2"/>
                <a:buChar char="n"/>
                <a:defRPr/>
              </a:pPr>
              <a:endParaRPr lang="en-GB" altLang="en-US" sz="1900" dirty="0"/>
            </a:p>
          </p:txBody>
        </p:sp>
      </p:grpSp>
      <p:sp>
        <p:nvSpPr>
          <p:cNvPr id="4099" name="Rectangle 5"/>
          <p:cNvSpPr>
            <a:spLocks noGrp="1" noChangeArrowheads="1"/>
          </p:cNvSpPr>
          <p:nvPr>
            <p:ph type="ctrTitle" idx="4294967295"/>
          </p:nvPr>
        </p:nvSpPr>
        <p:spPr>
          <a:xfrm>
            <a:off x="2135189" y="409575"/>
            <a:ext cx="7458075" cy="4972050"/>
          </a:xfrm>
        </p:spPr>
        <p:txBody>
          <a:bodyPr/>
          <a:lstStyle/>
          <a:p>
            <a:pPr algn="ctr" eaLnBrk="1" hangingPunct="1"/>
            <a:r>
              <a:rPr lang="en-US" altLang="en-US" sz="4000" b="1">
                <a:solidFill>
                  <a:schemeClr val="bg1"/>
                </a:solidFill>
              </a:rPr>
              <a:t>What are the features of practice in schools that have led to improved outcomes for </a:t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en-US" altLang="en-US" sz="4000" b="1">
                <a:solidFill>
                  <a:schemeClr val="bg1"/>
                </a:solidFill>
              </a:rPr>
              <a:t>disadvantaged pupils?</a:t>
            </a:r>
            <a:br>
              <a:rPr lang="en-US" altLang="en-US" sz="4000" b="1">
                <a:solidFill>
                  <a:schemeClr val="bg1"/>
                </a:solidFill>
              </a:rPr>
            </a:br>
            <a:r>
              <a:rPr lang="en-US" altLang="en-US" sz="4000" b="1">
                <a:solidFill>
                  <a:schemeClr val="bg1"/>
                </a:solidFill>
              </a:rPr>
              <a:t/>
            </a:r>
            <a:br>
              <a:rPr lang="en-US" altLang="en-US" sz="4000" b="1">
                <a:solidFill>
                  <a:schemeClr val="bg1"/>
                </a:solidFill>
              </a:rPr>
            </a:br>
            <a:endParaRPr lang="en-US" altLang="en-US" sz="1800" b="1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55002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1991545" y="188640"/>
            <a:ext cx="8429625" cy="1143000"/>
          </a:xfrm>
        </p:spPr>
        <p:txBody>
          <a:bodyPr/>
          <a:lstStyle/>
          <a:p>
            <a:r>
              <a:rPr lang="en-GB" altLang="en-US" dirty="0" smtClean="0"/>
              <a:t>Leadership and management (1)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2135560" y="1124745"/>
            <a:ext cx="7315200" cy="4207421"/>
          </a:xfrm>
        </p:spPr>
        <p:txBody>
          <a:bodyPr>
            <a:normAutofit lnSpcReduction="10000"/>
          </a:bodyPr>
          <a:lstStyle/>
          <a:p>
            <a:endParaRPr lang="en-GB" altLang="en-US" dirty="0" smtClean="0"/>
          </a:p>
          <a:p>
            <a:r>
              <a:rPr lang="en-GB" altLang="en-US" sz="2400" dirty="0"/>
              <a:t>Outcomes for disadvantaged pupils must be a focus from the very top, including the chair of governors or trust, and be a priority at all levels beneath. </a:t>
            </a:r>
          </a:p>
          <a:p>
            <a:r>
              <a:rPr lang="en-GB" altLang="en-US" sz="2400" dirty="0"/>
              <a:t>There must be no excuses, and leaders set the tone for this.</a:t>
            </a:r>
          </a:p>
          <a:p>
            <a:r>
              <a:rPr lang="en-GB" altLang="en-US" sz="2400" dirty="0"/>
              <a:t>The approach has to be whole-school because nothing less will work. </a:t>
            </a:r>
          </a:p>
          <a:p>
            <a:r>
              <a:rPr lang="en-GB" altLang="en-US" sz="2400" dirty="0"/>
              <a:t>An emphasis on </a:t>
            </a:r>
            <a:r>
              <a:rPr lang="en-GB" altLang="en-US" sz="2400" dirty="0" smtClean="0"/>
              <a:t>focusing </a:t>
            </a:r>
            <a:r>
              <a:rPr lang="en-GB" altLang="en-US" sz="2400" dirty="0"/>
              <a:t>the work of the school </a:t>
            </a:r>
            <a:r>
              <a:rPr lang="en-GB" altLang="en-US" sz="2400" dirty="0" smtClean="0"/>
              <a:t>on DA </a:t>
            </a:r>
            <a:r>
              <a:rPr lang="en-GB" altLang="en-US" sz="2400" dirty="0"/>
              <a:t>pupils is needed in order for them to catch up rather than all do better and the gap remain.</a:t>
            </a:r>
          </a:p>
          <a:p>
            <a:endParaRPr lang="en-GB" altLang="en-US" dirty="0" smtClean="0"/>
          </a:p>
        </p:txBody>
      </p:sp>
      <p:sp>
        <p:nvSpPr>
          <p:cNvPr id="614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30000"/>
              </a:spcAft>
              <a:buClr>
                <a:srgbClr val="1D9CAB"/>
              </a:buClr>
              <a:buSzPct val="14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9CAB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100"/>
              <a:t>Add presentation title to master slide  |  </a:t>
            </a:r>
            <a:fld id="{E45EF8B5-8960-4253-A035-E9804243D13E}" type="slidenum">
              <a:rPr lang="en-US" altLang="en-US" sz="1100"/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2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2119926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901826" y="254000"/>
            <a:ext cx="8429625" cy="1143000"/>
          </a:xfrm>
        </p:spPr>
        <p:txBody>
          <a:bodyPr/>
          <a:lstStyle/>
          <a:p>
            <a:r>
              <a:rPr lang="en-GB" altLang="en-US" smtClean="0"/>
              <a:t>Leadership and management (2)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279650" y="1484313"/>
            <a:ext cx="7315200" cy="4824412"/>
          </a:xfrm>
        </p:spPr>
        <p:txBody>
          <a:bodyPr/>
          <a:lstStyle/>
          <a:p>
            <a:r>
              <a:rPr lang="en-GB" altLang="en-US" sz="2400" dirty="0"/>
              <a:t>Outcomes for disadvantaged pupils should be a key element of self-evaluation – ‘if they aren’t doing well, we aren’t doing well’ approach. </a:t>
            </a:r>
          </a:p>
          <a:p>
            <a:r>
              <a:rPr lang="en-GB" altLang="en-US" sz="2400" dirty="0"/>
              <a:t>CPD and staff training should focus on the issue. </a:t>
            </a:r>
          </a:p>
          <a:p>
            <a:r>
              <a:rPr lang="en-GB" altLang="en-US" sz="2400" dirty="0"/>
              <a:t>An effective curriculum which is </a:t>
            </a:r>
            <a:r>
              <a:rPr lang="en-GB" altLang="en-US" sz="2400" dirty="0" smtClean="0"/>
              <a:t>adapted </a:t>
            </a:r>
            <a:r>
              <a:rPr lang="en-GB" altLang="en-US" sz="2400" dirty="0"/>
              <a:t>and which is able to accommodate ‘issues’ such as building resilience as well as plugging academic gaps and providing enrichment experiences is important. </a:t>
            </a:r>
          </a:p>
          <a:p>
            <a:r>
              <a:rPr lang="en-GB" altLang="en-US" sz="2400" dirty="0"/>
              <a:t>Building high aspirations, including inspirational careers advice and guidance, are key.</a:t>
            </a:r>
          </a:p>
          <a:p>
            <a:endParaRPr lang="en-GB" altLang="en-US" dirty="0" smtClean="0"/>
          </a:p>
        </p:txBody>
      </p:sp>
      <p:sp>
        <p:nvSpPr>
          <p:cNvPr id="7172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30000"/>
              </a:spcAft>
              <a:buClr>
                <a:srgbClr val="1D9CAB"/>
              </a:buClr>
              <a:buSzPct val="14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9CAB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100"/>
              <a:t>Add presentation title to master slide  |  </a:t>
            </a:r>
            <a:fld id="{0453BA30-5AAC-40B2-AB2F-C8EF97542279}" type="slidenum">
              <a:rPr lang="en-US" altLang="en-US" sz="1100"/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3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1800179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1901826" y="254000"/>
            <a:ext cx="8429625" cy="1143000"/>
          </a:xfrm>
        </p:spPr>
        <p:txBody>
          <a:bodyPr>
            <a:normAutofit fontScale="90000"/>
          </a:bodyPr>
          <a:lstStyle/>
          <a:p>
            <a:r>
              <a:rPr lang="en-GB" altLang="en-US" smtClean="0"/>
              <a:t>Teaching, learning and assessment (1)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2279650" y="1125538"/>
            <a:ext cx="7315200" cy="5664200"/>
          </a:xfrm>
        </p:spPr>
        <p:txBody>
          <a:bodyPr/>
          <a:lstStyle/>
          <a:p>
            <a:r>
              <a:rPr lang="en-GB" altLang="en-US" sz="2400"/>
              <a:t>Quality first provision, including teaching, is the key – expectations, subject knowledge, enthusiasm etc.. </a:t>
            </a:r>
          </a:p>
          <a:p>
            <a:r>
              <a:rPr lang="en-GB" altLang="en-US" sz="2400"/>
              <a:t>Staff must know their disadvantaged pupils and provide for them as </a:t>
            </a:r>
            <a:r>
              <a:rPr lang="en-GB" altLang="en-US" sz="2400" b="1" u="sng"/>
              <a:t>part</a:t>
            </a:r>
            <a:r>
              <a:rPr lang="en-GB" altLang="en-US" sz="2400"/>
              <a:t> of quality first teaching. </a:t>
            </a:r>
          </a:p>
          <a:p>
            <a:r>
              <a:rPr lang="en-GB" altLang="en-US" sz="2400"/>
              <a:t>Interventions must work </a:t>
            </a:r>
            <a:r>
              <a:rPr lang="en-GB" altLang="en-US" sz="2400" b="1"/>
              <a:t>with </a:t>
            </a:r>
            <a:r>
              <a:rPr lang="en-GB" altLang="en-US" sz="2400"/>
              <a:t>quality first teaching and teachers need to be aware of and involved in what is being done when, by whom and understand the impact. </a:t>
            </a:r>
          </a:p>
          <a:p>
            <a:r>
              <a:rPr lang="en-GB" altLang="en-US" sz="2400"/>
              <a:t>Assessment from the start is vital, as are high expectations because pupils may not have achieved enough up to now.</a:t>
            </a:r>
          </a:p>
          <a:p>
            <a:endParaRPr lang="en-GB" altLang="en-US" smtClean="0"/>
          </a:p>
        </p:txBody>
      </p:sp>
      <p:sp>
        <p:nvSpPr>
          <p:cNvPr id="9220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30000"/>
              </a:spcAft>
              <a:buClr>
                <a:srgbClr val="1D9CAB"/>
              </a:buClr>
              <a:buSzPct val="14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9CAB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100"/>
              <a:t>Add presentation title to master slide  |  </a:t>
            </a:r>
            <a:fld id="{AE7D5502-61A2-4EBB-BF1D-628006A247ED}" type="slidenum">
              <a:rPr lang="en-US" altLang="en-US" sz="1100"/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4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244221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881189" y="3175"/>
            <a:ext cx="8429625" cy="1143000"/>
          </a:xfrm>
        </p:spPr>
        <p:txBody>
          <a:bodyPr>
            <a:normAutofit fontScale="90000"/>
          </a:bodyPr>
          <a:lstStyle/>
          <a:p>
            <a:r>
              <a:rPr lang="en-GB" altLang="en-US" smtClean="0"/>
              <a:t>Teaching, learning and assessment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05001" y="1055688"/>
            <a:ext cx="8405813" cy="5421312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Accurate identification of special educational need is vital. It is likely that too many disadvantaged pupils are inappropriately classified as having SEN. </a:t>
            </a:r>
          </a:p>
          <a:p>
            <a:pPr>
              <a:defRPr/>
            </a:pPr>
            <a:r>
              <a:rPr lang="en-GB" sz="2400" dirty="0"/>
              <a:t>Identification of the most able disadvantaged pupils should lead to appropriately challenging provision, with specific support to overcome any barriers to their future success in education or the workplace.</a:t>
            </a:r>
          </a:p>
          <a:p>
            <a:pPr>
              <a:defRPr/>
            </a:pPr>
            <a:r>
              <a:rPr lang="en-GB" sz="2400" dirty="0"/>
              <a:t>The early years are vital and experience shows children from poorer backgrounds are more likely to be behind. </a:t>
            </a:r>
          </a:p>
          <a:p>
            <a:pPr>
              <a:defRPr/>
            </a:pPr>
            <a:r>
              <a:rPr lang="en-GB" sz="2400" dirty="0"/>
              <a:t>Transition must be a high priority both for academic and broader social and behavioural aspects of learning, with a strong focus on linking with early years providers. </a:t>
            </a: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11268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30000"/>
              </a:spcAft>
              <a:buClr>
                <a:srgbClr val="1D9CAB"/>
              </a:buClr>
              <a:buSzPct val="14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9CAB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100"/>
              <a:t>Add presentation title to master slide  |  </a:t>
            </a:r>
            <a:fld id="{E8CBF587-1CA1-43E6-90D7-07FC7023E260}" type="slidenum">
              <a:rPr lang="en-US" altLang="en-US" sz="1100"/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5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2156206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881189" y="3175"/>
            <a:ext cx="8429625" cy="1143000"/>
          </a:xfrm>
        </p:spPr>
        <p:txBody>
          <a:bodyPr/>
          <a:lstStyle/>
          <a:p>
            <a:r>
              <a:rPr lang="en-GB" altLang="en-US" smtClean="0"/>
              <a:t>Personal development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1188" y="1062038"/>
            <a:ext cx="8407400" cy="5422900"/>
          </a:xfrm>
        </p:spPr>
        <p:txBody>
          <a:bodyPr/>
          <a:lstStyle/>
          <a:p>
            <a:pPr>
              <a:defRPr/>
            </a:pPr>
            <a:r>
              <a:rPr lang="en-GB" sz="2400" dirty="0"/>
              <a:t>Schools need to know the ‘whole-child’ in order to support and challenge properly; this is harder but even more vital with disadvantaged pupils. </a:t>
            </a:r>
          </a:p>
          <a:p>
            <a:pPr>
              <a:defRPr/>
            </a:pPr>
            <a:r>
              <a:rPr lang="en-GB" sz="2400" dirty="0"/>
              <a:t>Barriers to learning for pupils must be understood if they are to be overcome. Effective links with other services will be important to overcome some barriers.</a:t>
            </a:r>
          </a:p>
          <a:p>
            <a:pPr>
              <a:defRPr/>
            </a:pPr>
            <a:r>
              <a:rPr lang="en-GB" sz="2400" dirty="0"/>
              <a:t>Lower resilience for learning is more likely to be an issue for disadvantaged pupils.</a:t>
            </a:r>
          </a:p>
          <a:p>
            <a:pPr>
              <a:defRPr/>
            </a:pPr>
            <a:r>
              <a:rPr lang="en-GB" sz="2400" dirty="0"/>
              <a:t>Good communication with parents is essential to find out what else is going on and to ensure barriers are tackled. </a:t>
            </a:r>
          </a:p>
          <a:p>
            <a:pPr>
              <a:defRPr/>
            </a:pPr>
            <a:r>
              <a:rPr lang="en-GB" sz="2400" dirty="0"/>
              <a:t>Listening to pupils is very important to engage them in the process and avoid inadvertently alienating them. </a:t>
            </a:r>
          </a:p>
          <a:p>
            <a:pPr marL="0" indent="0">
              <a:buNone/>
              <a:defRPr/>
            </a:pPr>
            <a:endParaRPr lang="en-GB" dirty="0"/>
          </a:p>
        </p:txBody>
      </p:sp>
      <p:sp>
        <p:nvSpPr>
          <p:cNvPr id="13316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spcAft>
                <a:spcPct val="30000"/>
              </a:spcAft>
              <a:buClr>
                <a:srgbClr val="1D9CAB"/>
              </a:buClr>
              <a:buSzPct val="140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1D9CAB"/>
              </a:buClr>
              <a:buSzPct val="125000"/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D9CAB"/>
              </a:buClr>
              <a:buFont typeface="Wingdings" panose="05000000000000000000" pitchFamily="2" charset="2"/>
              <a:buChar char="§"/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en-US" altLang="en-US" sz="1100"/>
              <a:t>Add presentation title to master slide  |  </a:t>
            </a:r>
            <a:fld id="{F692D971-5608-42B1-8394-C25E4186543C}" type="slidenum">
              <a:rPr lang="en-US" altLang="en-US" sz="1100"/>
              <a:pPr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</a:pPr>
              <a:t>6</a:t>
            </a:fld>
            <a:endParaRPr lang="en-US" altLang="en-US" sz="1100"/>
          </a:p>
        </p:txBody>
      </p:sp>
    </p:spTree>
    <p:extLst>
      <p:ext uri="{BB962C8B-B14F-4D97-AF65-F5344CB8AC3E}">
        <p14:creationId xmlns:p14="http://schemas.microsoft.com/office/powerpoint/2010/main" val="1724444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560</Words>
  <Application>Microsoft Office PowerPoint</Application>
  <PresentationFormat>Widescreen</PresentationFormat>
  <Paragraphs>39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Tahoma</vt:lpstr>
      <vt:lpstr>Times</vt:lpstr>
      <vt:lpstr>Wingdings</vt:lpstr>
      <vt:lpstr>Office Theme</vt:lpstr>
      <vt:lpstr>What are the features of practice in schools that have led to improved outcomes for  disadvantaged pupils?  </vt:lpstr>
      <vt:lpstr>Leadership and management (1)</vt:lpstr>
      <vt:lpstr>Leadership and management (2)</vt:lpstr>
      <vt:lpstr>Teaching, learning and assessment (1)</vt:lpstr>
      <vt:lpstr>Teaching, learning and assessment (2)</vt:lpstr>
      <vt:lpstr>Personal development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are the features of practice in schools that have led to improved outcomes for  disadvantaged pupils?  </dc:title>
  <dc:creator>Matthew Haynes</dc:creator>
  <cp:lastModifiedBy>Matthew Haynes</cp:lastModifiedBy>
  <cp:revision>2</cp:revision>
  <dcterms:created xsi:type="dcterms:W3CDTF">2017-05-08T17:00:41Z</dcterms:created>
  <dcterms:modified xsi:type="dcterms:W3CDTF">2017-05-08T18:01:29Z</dcterms:modified>
</cp:coreProperties>
</file>