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6670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03C"/>
    <a:srgbClr val="142234"/>
    <a:srgbClr val="0E1824"/>
    <a:srgbClr val="1B2E45"/>
    <a:srgbClr val="1F3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85036" autoAdjust="0"/>
  </p:normalViewPr>
  <p:slideViewPr>
    <p:cSldViewPr>
      <p:cViewPr varScale="1">
        <p:scale>
          <a:sx n="78" d="100"/>
          <a:sy n="78" d="100"/>
        </p:scale>
        <p:origin x="-17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505" y="0"/>
            <a:ext cx="2890626" cy="493713"/>
          </a:xfrm>
          <a:prstGeom prst="rect">
            <a:avLst/>
          </a:prstGeom>
        </p:spPr>
        <p:txBody>
          <a:bodyPr vert="horz" lIns="91440" tIns="45720" rIns="91440" bIns="45720" rtlCol="0"/>
          <a:lstStyle>
            <a:lvl1pPr algn="r">
              <a:defRPr sz="1200"/>
            </a:lvl1pPr>
          </a:lstStyle>
          <a:p>
            <a:fld id="{4BE28FD0-3AD3-4DB9-BB46-9F0D4535E1CE}" type="datetimeFigureOut">
              <a:rPr lang="en-GB" smtClean="0"/>
              <a:t>12/05/2015</a:t>
            </a:fld>
            <a:endParaRPr lang="en-GB"/>
          </a:p>
        </p:txBody>
      </p:sp>
      <p:sp>
        <p:nvSpPr>
          <p:cNvPr id="4" name="Footer Placeholder 3"/>
          <p:cNvSpPr>
            <a:spLocks noGrp="1"/>
          </p:cNvSpPr>
          <p:nvPr>
            <p:ph type="ftr" sz="quarter" idx="2"/>
          </p:nvPr>
        </p:nvSpPr>
        <p:spPr>
          <a:xfrm>
            <a:off x="0" y="9378824"/>
            <a:ext cx="2890626"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505" y="9378824"/>
            <a:ext cx="2890626" cy="493713"/>
          </a:xfrm>
          <a:prstGeom prst="rect">
            <a:avLst/>
          </a:prstGeom>
        </p:spPr>
        <p:txBody>
          <a:bodyPr vert="horz" lIns="91440" tIns="45720" rIns="91440" bIns="45720" rtlCol="0" anchor="b"/>
          <a:lstStyle>
            <a:lvl1pPr algn="r">
              <a:defRPr sz="1200"/>
            </a:lvl1pPr>
          </a:lstStyle>
          <a:p>
            <a:fld id="{9F784CEB-D9B2-4081-9EDF-04A2ABDCAC15}" type="slidenum">
              <a:rPr lang="en-GB" smtClean="0"/>
              <a:t>‹#›</a:t>
            </a:fld>
            <a:endParaRPr lang="en-GB"/>
          </a:p>
        </p:txBody>
      </p:sp>
    </p:spTree>
    <p:extLst>
      <p:ext uri="{BB962C8B-B14F-4D97-AF65-F5344CB8AC3E}">
        <p14:creationId xmlns:p14="http://schemas.microsoft.com/office/powerpoint/2010/main" val="804419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505" y="0"/>
            <a:ext cx="2890626" cy="493713"/>
          </a:xfrm>
          <a:prstGeom prst="rect">
            <a:avLst/>
          </a:prstGeom>
        </p:spPr>
        <p:txBody>
          <a:bodyPr vert="horz" lIns="91440" tIns="45720" rIns="91440" bIns="45720" rtlCol="0"/>
          <a:lstStyle>
            <a:lvl1pPr algn="r">
              <a:defRPr sz="1200"/>
            </a:lvl1pPr>
          </a:lstStyle>
          <a:p>
            <a:fld id="{3619D6DA-73D4-46FF-A205-543734B59FC5}" type="datetimeFigureOut">
              <a:rPr lang="en-GB" smtClean="0"/>
              <a:t>12/05/2015</a:t>
            </a:fld>
            <a:endParaRPr lang="en-GB"/>
          </a:p>
        </p:txBody>
      </p:sp>
      <p:sp>
        <p:nvSpPr>
          <p:cNvPr id="4" name="Slide Image Placeholder 3"/>
          <p:cNvSpPr>
            <a:spLocks noGrp="1" noRot="1" noChangeAspect="1"/>
          </p:cNvSpPr>
          <p:nvPr>
            <p:ph type="sldImg" idx="2"/>
          </p:nvPr>
        </p:nvSpPr>
        <p:spPr>
          <a:xfrm>
            <a:off x="8683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7068" y="4690269"/>
            <a:ext cx="53365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890626"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505" y="9378824"/>
            <a:ext cx="2890626" cy="493713"/>
          </a:xfrm>
          <a:prstGeom prst="rect">
            <a:avLst/>
          </a:prstGeom>
        </p:spPr>
        <p:txBody>
          <a:bodyPr vert="horz" lIns="91440" tIns="45720" rIns="91440" bIns="45720" rtlCol="0" anchor="b"/>
          <a:lstStyle>
            <a:lvl1pPr algn="r">
              <a:defRPr sz="1200"/>
            </a:lvl1pPr>
          </a:lstStyle>
          <a:p>
            <a:fld id="{C7FB565D-801B-43C1-820D-3F4E0BC42159}" type="slidenum">
              <a:rPr lang="en-GB" smtClean="0"/>
              <a:t>‹#›</a:t>
            </a:fld>
            <a:endParaRPr lang="en-GB"/>
          </a:p>
        </p:txBody>
      </p:sp>
    </p:spTree>
    <p:extLst>
      <p:ext uri="{BB962C8B-B14F-4D97-AF65-F5344CB8AC3E}">
        <p14:creationId xmlns:p14="http://schemas.microsoft.com/office/powerpoint/2010/main" val="12673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FB565D-801B-43C1-820D-3F4E0BC42159}" type="slidenum">
              <a:rPr lang="en-GB" smtClean="0"/>
              <a:t>1</a:t>
            </a:fld>
            <a:endParaRPr lang="en-GB"/>
          </a:p>
        </p:txBody>
      </p:sp>
    </p:spTree>
    <p:extLst>
      <p:ext uri="{BB962C8B-B14F-4D97-AF65-F5344CB8AC3E}">
        <p14:creationId xmlns:p14="http://schemas.microsoft.com/office/powerpoint/2010/main" val="132675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year, we need you and your organisation to participate in this exciting, challenging and original initiative. Whatever your background or interest, you’re all invited.</a:t>
            </a:r>
          </a:p>
          <a:p>
            <a:endParaRPr lang="en-GB" dirty="0"/>
          </a:p>
        </p:txBody>
      </p:sp>
      <p:sp>
        <p:nvSpPr>
          <p:cNvPr id="4" name="Slide Number Placeholder 3"/>
          <p:cNvSpPr>
            <a:spLocks noGrp="1"/>
          </p:cNvSpPr>
          <p:nvPr>
            <p:ph type="sldNum" sz="quarter" idx="10"/>
          </p:nvPr>
        </p:nvSpPr>
        <p:spPr/>
        <p:txBody>
          <a:bodyPr/>
          <a:lstStyle/>
          <a:p>
            <a:fld id="{C7FB565D-801B-43C1-820D-3F4E0BC42159}" type="slidenum">
              <a:rPr lang="en-GB" smtClean="0"/>
              <a:t>10</a:t>
            </a:fld>
            <a:endParaRPr lang="en-GB"/>
          </a:p>
        </p:txBody>
      </p:sp>
    </p:spTree>
    <p:extLst>
      <p:ext uri="{BB962C8B-B14F-4D97-AF65-F5344CB8AC3E}">
        <p14:creationId xmlns:p14="http://schemas.microsoft.com/office/powerpoint/2010/main" val="367211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FB565D-801B-43C1-820D-3F4E0BC42159}" type="slidenum">
              <a:rPr lang="en-GB" smtClean="0"/>
              <a:t>11</a:t>
            </a:fld>
            <a:endParaRPr lang="en-GB"/>
          </a:p>
        </p:txBody>
      </p:sp>
    </p:spTree>
    <p:extLst>
      <p:ext uri="{BB962C8B-B14F-4D97-AF65-F5344CB8AC3E}">
        <p14:creationId xmlns:p14="http://schemas.microsoft.com/office/powerpoint/2010/main" val="335716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FB565D-801B-43C1-820D-3F4E0BC42159}" type="slidenum">
              <a:rPr lang="en-GB" smtClean="0"/>
              <a:t>2</a:t>
            </a:fld>
            <a:endParaRPr lang="en-GB"/>
          </a:p>
        </p:txBody>
      </p:sp>
    </p:spTree>
    <p:extLst>
      <p:ext uri="{BB962C8B-B14F-4D97-AF65-F5344CB8AC3E}">
        <p14:creationId xmlns:p14="http://schemas.microsoft.com/office/powerpoint/2010/main" val="34703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digital.together </a:t>
            </a:r>
            <a:r>
              <a:rPr lang="en-GB" sz="1200" kern="1200" dirty="0" smtClean="0">
                <a:solidFill>
                  <a:schemeClr val="tx1"/>
                </a:solidFill>
                <a:effectLst/>
                <a:latin typeface="+mn-lt"/>
                <a:ea typeface="+mn-ea"/>
                <a:cs typeface="+mn-cs"/>
              </a:rPr>
              <a:t>is a pioneering year of </a:t>
            </a:r>
            <a:r>
              <a:rPr lang="en-GB" sz="1200" b="1" kern="1200" dirty="0" smtClean="0">
                <a:solidFill>
                  <a:srgbClr val="FF0000"/>
                </a:solidFill>
                <a:effectLst/>
                <a:latin typeface="+mn-lt"/>
                <a:ea typeface="+mn-ea"/>
                <a:cs typeface="+mn-cs"/>
              </a:rPr>
              <a:t>awareness</a:t>
            </a:r>
            <a:r>
              <a:rPr lang="en-GB" sz="1200" kern="1200" dirty="0" smtClean="0">
                <a:solidFill>
                  <a:srgbClr val="26303C"/>
                </a:solidFill>
                <a:effectLst/>
                <a:latin typeface="+mn-lt"/>
                <a:ea typeface="+mn-ea"/>
                <a:cs typeface="+mn-cs"/>
              </a:rPr>
              <a:t> and </a:t>
            </a:r>
            <a:r>
              <a:rPr lang="en-GB" sz="1200" b="1" kern="1200" dirty="0" smtClean="0">
                <a:solidFill>
                  <a:srgbClr val="FF0000"/>
                </a:solidFill>
                <a:effectLst/>
                <a:latin typeface="+mn-lt"/>
                <a:ea typeface="+mn-ea"/>
                <a:cs typeface="+mn-cs"/>
              </a:rPr>
              <a:t>inspiration</a:t>
            </a:r>
            <a:r>
              <a:rPr lang="en-GB" sz="1200" kern="1200" dirty="0" smtClean="0">
                <a:solidFill>
                  <a:schemeClr val="tx1"/>
                </a:solidFill>
                <a:effectLst/>
                <a:latin typeface="+mn-lt"/>
                <a:ea typeface="+mn-ea"/>
                <a:cs typeface="+mn-cs"/>
              </a:rPr>
              <a:t>, focussing on the huge </a:t>
            </a:r>
            <a:r>
              <a:rPr lang="en-GB" sz="1200" b="1" kern="1200" dirty="0" smtClean="0">
                <a:solidFill>
                  <a:srgbClr val="FF0000"/>
                </a:solidFill>
                <a:effectLst/>
                <a:latin typeface="+mn-lt"/>
                <a:ea typeface="+mn-ea"/>
                <a:cs typeface="+mn-cs"/>
              </a:rPr>
              <a:t>opportunity</a:t>
            </a:r>
            <a:r>
              <a:rPr lang="en-GB" sz="1200" kern="1200" dirty="0" smtClean="0">
                <a:solidFill>
                  <a:schemeClr val="tx1"/>
                </a:solidFill>
                <a:effectLst/>
                <a:latin typeface="+mn-lt"/>
                <a:ea typeface="+mn-ea"/>
                <a:cs typeface="+mn-cs"/>
              </a:rPr>
              <a:t> that digital creates for all communities and sectors in Kent.</a:t>
            </a:r>
            <a:endParaRPr lang="en-GB" dirty="0"/>
          </a:p>
        </p:txBody>
      </p:sp>
      <p:sp>
        <p:nvSpPr>
          <p:cNvPr id="4" name="Slide Number Placeholder 3"/>
          <p:cNvSpPr>
            <a:spLocks noGrp="1"/>
          </p:cNvSpPr>
          <p:nvPr>
            <p:ph type="sldNum" sz="quarter" idx="10"/>
          </p:nvPr>
        </p:nvSpPr>
        <p:spPr/>
        <p:txBody>
          <a:bodyPr/>
          <a:lstStyle/>
          <a:p>
            <a:fld id="{C7FB565D-801B-43C1-820D-3F4E0BC42159}" type="slidenum">
              <a:rPr lang="en-GB" smtClean="0"/>
              <a:t>3</a:t>
            </a:fld>
            <a:endParaRPr lang="en-GB"/>
          </a:p>
        </p:txBody>
      </p:sp>
    </p:spTree>
    <p:extLst>
      <p:ext uri="{BB962C8B-B14F-4D97-AF65-F5344CB8AC3E}">
        <p14:creationId xmlns:p14="http://schemas.microsoft.com/office/powerpoint/2010/main" val="347670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Partners include:</a:t>
            </a:r>
          </a:p>
          <a:p>
            <a:r>
              <a:rPr lang="en-GB" dirty="0" smtClean="0"/>
              <a:t>Ashford</a:t>
            </a:r>
            <a:r>
              <a:rPr lang="en-GB" baseline="0" dirty="0" smtClean="0"/>
              <a:t> Borough Council			Canterbury City Council</a:t>
            </a:r>
          </a:p>
          <a:p>
            <a:r>
              <a:rPr lang="en-GB" baseline="0" dirty="0" smtClean="0"/>
              <a:t>Dartford Borough Council			Dover District Council</a:t>
            </a:r>
          </a:p>
          <a:p>
            <a:r>
              <a:rPr lang="en-GB" baseline="0" dirty="0" smtClean="0"/>
              <a:t>Gravesham Borough Council		Kent County Council</a:t>
            </a:r>
          </a:p>
          <a:p>
            <a:r>
              <a:rPr lang="en-GB" baseline="0" dirty="0" smtClean="0"/>
              <a:t>Kent Fire &amp; Rescue Service			Kent Police</a:t>
            </a:r>
          </a:p>
          <a:p>
            <a:r>
              <a:rPr lang="en-GB" baseline="0" dirty="0" smtClean="0"/>
              <a:t>Maidstone Borough Council		Medway Council</a:t>
            </a:r>
          </a:p>
          <a:p>
            <a:r>
              <a:rPr lang="en-GB" baseline="0" dirty="0" smtClean="0"/>
              <a:t>South East Commissioning Support Unit (SECSU)	Sevenoaks District Council</a:t>
            </a:r>
          </a:p>
          <a:p>
            <a:r>
              <a:rPr lang="en-GB" baseline="0" dirty="0" err="1" smtClean="0"/>
              <a:t>Shepway</a:t>
            </a:r>
            <a:r>
              <a:rPr lang="en-GB" baseline="0" dirty="0" smtClean="0"/>
              <a:t> District Council			Swale Borough Council</a:t>
            </a:r>
          </a:p>
          <a:p>
            <a:r>
              <a:rPr lang="en-GB" baseline="0" dirty="0" smtClean="0"/>
              <a:t>Thanet District Council			Tonbridge &amp; Malling Borough Council</a:t>
            </a:r>
          </a:p>
          <a:p>
            <a:r>
              <a:rPr lang="en-GB" baseline="0" dirty="0" smtClean="0"/>
              <a:t>Tunbridge Wells Borough Council</a:t>
            </a:r>
          </a:p>
          <a:p>
            <a:endParaRPr lang="en-GB" baseline="0" dirty="0" smtClean="0"/>
          </a:p>
          <a:p>
            <a:r>
              <a:rPr lang="en-GB" baseline="0" dirty="0" smtClean="0"/>
              <a:t>Awards:</a:t>
            </a:r>
          </a:p>
          <a:p>
            <a:endParaRPr lang="en-GB" baseline="0" dirty="0" smtClean="0"/>
          </a:p>
          <a:p>
            <a:r>
              <a:rPr lang="en-GB" baseline="0" dirty="0" smtClean="0"/>
              <a:t>Nominations:</a:t>
            </a:r>
          </a:p>
          <a:p>
            <a:endParaRPr lang="en-GB" baseline="0" dirty="0" smtClean="0"/>
          </a:p>
          <a:p>
            <a:r>
              <a:rPr lang="en-GB" baseline="0" dirty="0" smtClean="0"/>
              <a:t>Nationally recognised – one of the few remaining strategic IT partnerships that emerged from e-</a:t>
            </a:r>
            <a:r>
              <a:rPr lang="en-GB" baseline="0" dirty="0" err="1" smtClean="0"/>
              <a:t>gov</a:t>
            </a:r>
            <a:r>
              <a:rPr lang="en-GB" baseline="0" dirty="0" smtClean="0"/>
              <a:t> programme. Often heralded as an example of good partnership working.</a:t>
            </a:r>
            <a:endParaRPr lang="en-GB" dirty="0" smtClean="0"/>
          </a:p>
        </p:txBody>
      </p:sp>
      <p:sp>
        <p:nvSpPr>
          <p:cNvPr id="4" name="Slide Number Placeholder 3"/>
          <p:cNvSpPr>
            <a:spLocks noGrp="1"/>
          </p:cNvSpPr>
          <p:nvPr>
            <p:ph type="sldNum" sz="quarter" idx="10"/>
          </p:nvPr>
        </p:nvSpPr>
        <p:spPr/>
        <p:txBody>
          <a:bodyPr/>
          <a:lstStyle/>
          <a:p>
            <a:fld id="{C7FB565D-801B-43C1-820D-3F4E0BC42159}" type="slidenum">
              <a:rPr lang="en-GB" smtClean="0"/>
              <a:t>4</a:t>
            </a:fld>
            <a:endParaRPr lang="en-GB"/>
          </a:p>
        </p:txBody>
      </p:sp>
    </p:spTree>
    <p:extLst>
      <p:ext uri="{BB962C8B-B14F-4D97-AF65-F5344CB8AC3E}">
        <p14:creationId xmlns:p14="http://schemas.microsoft.com/office/powerpoint/2010/main" val="241861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FB565D-801B-43C1-820D-3F4E0BC42159}" type="slidenum">
              <a:rPr lang="en-GB" smtClean="0"/>
              <a:t>5</a:t>
            </a:fld>
            <a:endParaRPr lang="en-GB"/>
          </a:p>
        </p:txBody>
      </p:sp>
    </p:spTree>
    <p:extLst>
      <p:ext uri="{BB962C8B-B14F-4D97-AF65-F5344CB8AC3E}">
        <p14:creationId xmlns:p14="http://schemas.microsoft.com/office/powerpoint/2010/main" val="147734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Over the next 12 months Kent Connects will be developing a range of activities as well as working  with others to create a series of events, workshops, and collaborative opportunities to position Kent as one of the most progressive and inclusive digital counties in the country. From improving access to public services, supporting digital buddies and community hacks to advocating greater equality in the use of IT and helping young people find code clubs, we want to show that Kent is leading the way in technology innovation.</a:t>
            </a:r>
          </a:p>
          <a:p>
            <a:endParaRPr lang="en-GB" dirty="0"/>
          </a:p>
        </p:txBody>
      </p:sp>
      <p:sp>
        <p:nvSpPr>
          <p:cNvPr id="4" name="Slide Number Placeholder 3"/>
          <p:cNvSpPr>
            <a:spLocks noGrp="1"/>
          </p:cNvSpPr>
          <p:nvPr>
            <p:ph type="sldNum" sz="quarter" idx="10"/>
          </p:nvPr>
        </p:nvSpPr>
        <p:spPr/>
        <p:txBody>
          <a:bodyPr/>
          <a:lstStyle/>
          <a:p>
            <a:fld id="{C7FB565D-801B-43C1-820D-3F4E0BC42159}" type="slidenum">
              <a:rPr lang="en-GB" smtClean="0"/>
              <a:t>6</a:t>
            </a:fld>
            <a:endParaRPr lang="en-GB"/>
          </a:p>
        </p:txBody>
      </p:sp>
    </p:spTree>
    <p:extLst>
      <p:ext uri="{BB962C8B-B14F-4D97-AF65-F5344CB8AC3E}">
        <p14:creationId xmlns:p14="http://schemas.microsoft.com/office/powerpoint/2010/main" val="241084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Inspire </a:t>
            </a:r>
            <a:r>
              <a:rPr lang="en-GB" sz="1200" kern="1200" dirty="0" smtClean="0">
                <a:solidFill>
                  <a:schemeClr val="tx1"/>
                </a:solidFill>
                <a:effectLst/>
                <a:latin typeface="+mn-lt"/>
                <a:ea typeface="+mn-ea"/>
                <a:cs typeface="+mn-cs"/>
              </a:rPr>
              <a:t>people to contribute and collaborate in creating solutions</a:t>
            </a:r>
          </a:p>
          <a:p>
            <a:pPr lvl="0"/>
            <a:r>
              <a:rPr lang="en-GB" sz="1200" b="1" kern="1200" dirty="0" smtClean="0">
                <a:solidFill>
                  <a:schemeClr val="tx1"/>
                </a:solidFill>
                <a:effectLst/>
                <a:latin typeface="+mn-lt"/>
                <a:ea typeface="+mn-ea"/>
                <a:cs typeface="+mn-cs"/>
              </a:rPr>
              <a:t>Explore </a:t>
            </a:r>
            <a:r>
              <a:rPr lang="en-GB" sz="1200" kern="1200" dirty="0" smtClean="0">
                <a:solidFill>
                  <a:schemeClr val="tx1"/>
                </a:solidFill>
                <a:effectLst/>
                <a:latin typeface="+mn-lt"/>
                <a:ea typeface="+mn-ea"/>
                <a:cs typeface="+mn-cs"/>
              </a:rPr>
              <a:t>how we can complement existing digital initiatives, rather than duplicate or compete</a:t>
            </a:r>
          </a:p>
          <a:p>
            <a:pPr lvl="0"/>
            <a:r>
              <a:rPr lang="en-GB" sz="1200" b="1" kern="1200" dirty="0" smtClean="0">
                <a:solidFill>
                  <a:schemeClr val="tx1"/>
                </a:solidFill>
                <a:effectLst/>
                <a:latin typeface="+mn-lt"/>
                <a:ea typeface="+mn-ea"/>
                <a:cs typeface="+mn-cs"/>
              </a:rPr>
              <a:t>Be</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generous </a:t>
            </a:r>
            <a:r>
              <a:rPr lang="en-GB" sz="1200" kern="1200" dirty="0" smtClean="0">
                <a:solidFill>
                  <a:schemeClr val="tx1"/>
                </a:solidFill>
                <a:effectLst/>
                <a:latin typeface="+mn-lt"/>
                <a:ea typeface="+mn-ea"/>
                <a:cs typeface="+mn-cs"/>
              </a:rPr>
              <a:t>in sharing insights, experience and resources - whether part of a large organisations or an individual</a:t>
            </a:r>
          </a:p>
          <a:p>
            <a:pPr lvl="0"/>
            <a:r>
              <a:rPr lang="en-GB" sz="1200" b="1" kern="1200" dirty="0" smtClean="0">
                <a:solidFill>
                  <a:schemeClr val="tx1"/>
                </a:solidFill>
                <a:effectLst/>
                <a:latin typeface="+mn-lt"/>
                <a:ea typeface="+mn-ea"/>
                <a:cs typeface="+mn-cs"/>
              </a:rPr>
              <a:t>Encourage </a:t>
            </a:r>
            <a:r>
              <a:rPr lang="en-GB" sz="1200" kern="1200" dirty="0" smtClean="0">
                <a:solidFill>
                  <a:schemeClr val="tx1"/>
                </a:solidFill>
                <a:effectLst/>
                <a:latin typeface="+mn-lt"/>
                <a:ea typeface="+mn-ea"/>
                <a:cs typeface="+mn-cs"/>
              </a:rPr>
              <a:t>curiosity and learn from people with new perspectives</a:t>
            </a:r>
          </a:p>
          <a:p>
            <a:pPr lvl="0"/>
            <a:r>
              <a:rPr lang="en-GB" sz="1200" b="1" kern="1200" dirty="0" smtClean="0">
                <a:solidFill>
                  <a:schemeClr val="tx1"/>
                </a:solidFill>
                <a:effectLst/>
                <a:latin typeface="+mn-lt"/>
                <a:ea typeface="+mn-ea"/>
                <a:cs typeface="+mn-cs"/>
              </a:rPr>
              <a:t>Empathise </a:t>
            </a:r>
            <a:r>
              <a:rPr lang="en-GB" sz="1200" kern="1200" dirty="0" smtClean="0">
                <a:solidFill>
                  <a:schemeClr val="tx1"/>
                </a:solidFill>
                <a:effectLst/>
                <a:latin typeface="+mn-lt"/>
                <a:ea typeface="+mn-ea"/>
                <a:cs typeface="+mn-cs"/>
              </a:rPr>
              <a:t>with others when designing services to tackle a common challenge</a:t>
            </a:r>
          </a:p>
          <a:p>
            <a:pPr lvl="0"/>
            <a:r>
              <a:rPr lang="en-GB" sz="1200" b="1" kern="1200" dirty="0" smtClean="0">
                <a:solidFill>
                  <a:schemeClr val="tx1"/>
                </a:solidFill>
                <a:effectLst/>
                <a:latin typeface="+mn-lt"/>
                <a:ea typeface="+mn-ea"/>
                <a:cs typeface="+mn-cs"/>
              </a:rPr>
              <a:t>Empower</a:t>
            </a:r>
            <a:r>
              <a:rPr lang="en-GB" sz="1200" kern="1200" dirty="0" smtClean="0">
                <a:solidFill>
                  <a:schemeClr val="tx1"/>
                </a:solidFill>
                <a:effectLst/>
                <a:latin typeface="+mn-lt"/>
                <a:ea typeface="+mn-ea"/>
                <a:cs typeface="+mn-cs"/>
              </a:rPr>
              <a:t> people by ensuring that every activity be it a website or a workshop – is </a:t>
            </a:r>
            <a:r>
              <a:rPr lang="en-GB" sz="1200" b="1" kern="1200" dirty="0" smtClean="0">
                <a:solidFill>
                  <a:schemeClr val="tx1"/>
                </a:solidFill>
                <a:effectLst/>
                <a:latin typeface="+mn-lt"/>
                <a:ea typeface="+mn-ea"/>
                <a:cs typeface="+mn-cs"/>
              </a:rPr>
              <a:t>inclusive.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FB565D-801B-43C1-820D-3F4E0BC42159}" type="slidenum">
              <a:rPr lang="en-GB" smtClean="0"/>
              <a:t>7</a:t>
            </a:fld>
            <a:endParaRPr lang="en-GB"/>
          </a:p>
        </p:txBody>
      </p:sp>
    </p:spTree>
    <p:extLst>
      <p:ext uri="{BB962C8B-B14F-4D97-AF65-F5344CB8AC3E}">
        <p14:creationId xmlns:p14="http://schemas.microsoft.com/office/powerpoint/2010/main" val="99862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Events currently agreed:</a:t>
            </a:r>
          </a:p>
          <a:p>
            <a:r>
              <a:rPr lang="en-GB" sz="1200" kern="1200" dirty="0" smtClean="0">
                <a:solidFill>
                  <a:schemeClr val="tx1"/>
                </a:solidFill>
                <a:effectLst/>
                <a:latin typeface="+mn-lt"/>
                <a:ea typeface="+mn-ea"/>
                <a:cs typeface="+mn-cs"/>
              </a:rPr>
              <a:t>What are digital skills and where can I get some ?</a:t>
            </a:r>
          </a:p>
          <a:p>
            <a:r>
              <a:rPr lang="en-GB" dirty="0" smtClean="0"/>
              <a:t>Code Camps	-</a:t>
            </a:r>
            <a:r>
              <a:rPr lang="en-GB" baseline="0" dirty="0" smtClean="0"/>
              <a:t> Date TBC</a:t>
            </a:r>
            <a:endParaRPr lang="en-GB" dirty="0" smtClean="0"/>
          </a:p>
          <a:p>
            <a:r>
              <a:rPr lang="en-GB" dirty="0" smtClean="0"/>
              <a:t>Transformed by you – June to</a:t>
            </a:r>
            <a:r>
              <a:rPr lang="en-GB" baseline="0" dirty="0" smtClean="0"/>
              <a:t> November</a:t>
            </a:r>
            <a:endParaRPr lang="en-GB" dirty="0" smtClean="0"/>
          </a:p>
          <a:p>
            <a:r>
              <a:rPr lang="en-GB" dirty="0" smtClean="0"/>
              <a:t>digital.together Really Useful Day – 17</a:t>
            </a:r>
            <a:r>
              <a:rPr lang="en-GB" baseline="30000" dirty="0" smtClean="0"/>
              <a:t>th</a:t>
            </a:r>
            <a:r>
              <a:rPr lang="en-GB" baseline="0" dirty="0" smtClean="0"/>
              <a:t> September</a:t>
            </a:r>
            <a:endParaRPr lang="en-GB" dirty="0" smtClean="0"/>
          </a:p>
          <a:p>
            <a:r>
              <a:rPr lang="en-GB" dirty="0" smtClean="0"/>
              <a:t>digital.connects (Digibury </a:t>
            </a:r>
            <a:r>
              <a:rPr lang="en-GB" dirty="0" err="1" smtClean="0"/>
              <a:t>lite</a:t>
            </a:r>
            <a:r>
              <a:rPr lang="en-GB" dirty="0" smtClean="0"/>
              <a:t>) - October</a:t>
            </a:r>
          </a:p>
          <a:p>
            <a:r>
              <a:rPr lang="en-GB" dirty="0" smtClean="0"/>
              <a:t>Think Nation – Supported by Kent Connects – 5</a:t>
            </a:r>
            <a:r>
              <a:rPr lang="en-GB" baseline="30000" dirty="0" smtClean="0"/>
              <a:t>th</a:t>
            </a:r>
            <a:r>
              <a:rPr lang="en-GB" dirty="0" smtClean="0"/>
              <a:t> December</a:t>
            </a:r>
          </a:p>
          <a:p>
            <a:endParaRPr lang="en-GB" dirty="0" smtClean="0"/>
          </a:p>
          <a:p>
            <a:r>
              <a:rPr lang="en-GB" dirty="0" smtClean="0"/>
              <a:t>All of these along with a host of partner only events</a:t>
            </a:r>
            <a:endParaRPr lang="en-GB" dirty="0"/>
          </a:p>
        </p:txBody>
      </p:sp>
      <p:sp>
        <p:nvSpPr>
          <p:cNvPr id="4" name="Slide Number Placeholder 3"/>
          <p:cNvSpPr>
            <a:spLocks noGrp="1"/>
          </p:cNvSpPr>
          <p:nvPr>
            <p:ph type="sldNum" sz="quarter" idx="10"/>
          </p:nvPr>
        </p:nvSpPr>
        <p:spPr/>
        <p:txBody>
          <a:bodyPr/>
          <a:lstStyle/>
          <a:p>
            <a:fld id="{C7FB565D-801B-43C1-820D-3F4E0BC42159}" type="slidenum">
              <a:rPr lang="en-GB" smtClean="0"/>
              <a:t>8</a:t>
            </a:fld>
            <a:endParaRPr lang="en-GB"/>
          </a:p>
        </p:txBody>
      </p:sp>
    </p:spTree>
    <p:extLst>
      <p:ext uri="{BB962C8B-B14F-4D97-AF65-F5344CB8AC3E}">
        <p14:creationId xmlns:p14="http://schemas.microsoft.com/office/powerpoint/2010/main" val="203090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FB565D-801B-43C1-820D-3F4E0BC42159}" type="slidenum">
              <a:rPr lang="en-GB" smtClean="0"/>
              <a:t>9</a:t>
            </a:fld>
            <a:endParaRPr lang="en-GB"/>
          </a:p>
        </p:txBody>
      </p:sp>
    </p:spTree>
    <p:extLst>
      <p:ext uri="{BB962C8B-B14F-4D97-AF65-F5344CB8AC3E}">
        <p14:creationId xmlns:p14="http://schemas.microsoft.com/office/powerpoint/2010/main" val="333596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5B97AB-C016-4DA9-9EBE-F706AF7263D6}"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247390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5B97AB-C016-4DA9-9EBE-F706AF7263D6}"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302072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5B97AB-C016-4DA9-9EBE-F706AF7263D6}"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302544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5B97AB-C016-4DA9-9EBE-F706AF7263D6}"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24511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B97AB-C016-4DA9-9EBE-F706AF7263D6}"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354336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5B97AB-C016-4DA9-9EBE-F706AF7263D6}"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302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5B97AB-C016-4DA9-9EBE-F706AF7263D6}" type="datetimeFigureOut">
              <a:rPr lang="en-GB" smtClean="0"/>
              <a:t>12/05/2015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358799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5B97AB-C016-4DA9-9EBE-F706AF7263D6}" type="datetimeFigureOut">
              <a:rPr lang="en-GB" smtClean="0"/>
              <a:t>12/05/2015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52936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B97AB-C016-4DA9-9EBE-F706AF7263D6}" type="datetimeFigureOut">
              <a:rPr lang="en-GB" smtClean="0"/>
              <a:t>12/05/2015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194715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B97AB-C016-4DA9-9EBE-F706AF7263D6}"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322487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B97AB-C016-4DA9-9EBE-F706AF7263D6}"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AF2D41-ED02-47E9-84A2-1A21AE24E57B}" type="slidenum">
              <a:rPr lang="en-GB" smtClean="0"/>
              <a:t>‹#›</a:t>
            </a:fld>
            <a:endParaRPr lang="en-GB"/>
          </a:p>
        </p:txBody>
      </p:sp>
    </p:spTree>
    <p:extLst>
      <p:ext uri="{BB962C8B-B14F-4D97-AF65-F5344CB8AC3E}">
        <p14:creationId xmlns:p14="http://schemas.microsoft.com/office/powerpoint/2010/main" val="112397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B97AB-C016-4DA9-9EBE-F706AF7263D6}" type="datetimeFigureOut">
              <a:rPr lang="en-GB" smtClean="0"/>
              <a:t>12/05/2015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F2D41-ED02-47E9-84A2-1A21AE24E57B}" type="slidenum">
              <a:rPr lang="en-GB" smtClean="0"/>
              <a:t>‹#›</a:t>
            </a:fld>
            <a:endParaRPr lang="en-GB"/>
          </a:p>
        </p:txBody>
      </p:sp>
    </p:spTree>
    <p:extLst>
      <p:ext uri="{BB962C8B-B14F-4D97-AF65-F5344CB8AC3E}">
        <p14:creationId xmlns:p14="http://schemas.microsoft.com/office/powerpoint/2010/main" val="375487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digitaltogether.net/" TargetMode="External"/><Relationship Id="rId5" Type="http://schemas.openxmlformats.org/officeDocument/2006/relationships/hyperlink" Target="mailto:Enquire@kentconnects.gov.uk"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2630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979" y="1786270"/>
            <a:ext cx="6784124" cy="21602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8777" y="5517232"/>
            <a:ext cx="2987826" cy="993453"/>
          </a:xfrm>
          <a:prstGeom prst="rect">
            <a:avLst/>
          </a:prstGeom>
        </p:spPr>
      </p:pic>
    </p:spTree>
    <p:extLst>
      <p:ext uri="{BB962C8B-B14F-4D97-AF65-F5344CB8AC3E}">
        <p14:creationId xmlns:p14="http://schemas.microsoft.com/office/powerpoint/2010/main" val="3146485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Utsaah" panose="020B0604020202020204" pitchFamily="34" charset="0"/>
                <a:cs typeface="Utsaah" panose="020B0604020202020204" pitchFamily="34" charset="0"/>
              </a:rPr>
              <a:t>Participation not partitioning!</a:t>
            </a:r>
            <a:endParaRPr lang="en-GB" sz="4800" dirty="0">
              <a:latin typeface="Utsaah" panose="020B0604020202020204" pitchFamily="34" charset="0"/>
              <a:cs typeface="Utsaah"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21130"/>
            <a:ext cx="1733749" cy="5791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747" y="6261926"/>
            <a:ext cx="1496290" cy="497517"/>
          </a:xfrm>
          <a:prstGeom prst="rect">
            <a:avLst/>
          </a:prstGeom>
        </p:spPr>
      </p:pic>
      <p:sp>
        <p:nvSpPr>
          <p:cNvPr id="7" name="TextBox 6"/>
          <p:cNvSpPr txBox="1"/>
          <p:nvPr/>
        </p:nvSpPr>
        <p:spPr>
          <a:xfrm>
            <a:off x="609600" y="1772816"/>
            <a:ext cx="4394448"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Become a Digital Envoy.</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Get involved with events and projects.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Connect with us on social media.</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Promote digital.together</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1772816"/>
            <a:ext cx="3588251" cy="3276074"/>
          </a:xfrm>
          <a:prstGeom prst="rect">
            <a:avLst/>
          </a:prstGeom>
        </p:spPr>
      </p:pic>
      <p:sp>
        <p:nvSpPr>
          <p:cNvPr id="3" name="Rectangle 2"/>
          <p:cNvSpPr/>
          <p:nvPr/>
        </p:nvSpPr>
        <p:spPr>
          <a:xfrm>
            <a:off x="2095735" y="6551586"/>
            <a:ext cx="5257330" cy="249750"/>
          </a:xfrm>
          <a:prstGeom prst="rect">
            <a:avLst/>
          </a:prstGeom>
        </p:spPr>
        <p:txBody>
          <a:bodyPr wrap="square">
            <a:spAutoFit/>
          </a:bodyPr>
          <a:lstStyle/>
          <a:p>
            <a:r>
              <a:rPr lang="en-GB" sz="1000" dirty="0" err="1" smtClean="0"/>
              <a:t>Img</a:t>
            </a:r>
            <a:r>
              <a:rPr lang="en-GB" sz="1000" dirty="0" smtClean="0"/>
              <a:t> Source - http://www.siobhandowdtrust.com/wp-content/uploads/2011/09/get_involved.png</a:t>
            </a:r>
            <a:endParaRPr lang="en-GB" sz="1000" dirty="0"/>
          </a:p>
        </p:txBody>
      </p:sp>
    </p:spTree>
    <p:extLst>
      <p:ext uri="{BB962C8B-B14F-4D97-AF65-F5344CB8AC3E}">
        <p14:creationId xmlns:p14="http://schemas.microsoft.com/office/powerpoint/2010/main" val="2249562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Utsaah" panose="020B0604020202020204" pitchFamily="34" charset="0"/>
                <a:cs typeface="Utsaah" panose="020B0604020202020204" pitchFamily="34" charset="0"/>
              </a:rPr>
              <a:t>Contact Us</a:t>
            </a:r>
            <a:endParaRPr lang="en-GB" sz="4800" dirty="0">
              <a:latin typeface="Utsaah" panose="020B0604020202020204" pitchFamily="34" charset="0"/>
              <a:cs typeface="Utsaah"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910308"/>
            <a:ext cx="2664296" cy="8899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0459" y="5949280"/>
            <a:ext cx="2436578" cy="810163"/>
          </a:xfrm>
          <a:prstGeom prst="rect">
            <a:avLst/>
          </a:prstGeom>
        </p:spPr>
      </p:pic>
      <p:sp>
        <p:nvSpPr>
          <p:cNvPr id="7" name="TextBox 6"/>
          <p:cNvSpPr txBox="1"/>
          <p:nvPr/>
        </p:nvSpPr>
        <p:spPr>
          <a:xfrm>
            <a:off x="1519064" y="2564904"/>
            <a:ext cx="6410672" cy="2246769"/>
          </a:xfrm>
          <a:prstGeom prst="rect">
            <a:avLst/>
          </a:prstGeom>
          <a:noFill/>
        </p:spPr>
        <p:txBody>
          <a:bodyPr wrap="square" rtlCol="0">
            <a:spAutoFit/>
          </a:bodyPr>
          <a:lstStyle/>
          <a:p>
            <a:r>
              <a:rPr lang="en-GB" sz="2800" dirty="0" smtClean="0"/>
              <a:t>Email:		</a:t>
            </a:r>
            <a:r>
              <a:rPr lang="en-GB" sz="2800" dirty="0" smtClean="0">
                <a:hlinkClick r:id="rId5"/>
              </a:rPr>
              <a:t>Enquire@kentconnects.gov.uk</a:t>
            </a:r>
            <a:endParaRPr lang="en-GB" sz="2800" dirty="0" smtClean="0"/>
          </a:p>
          <a:p>
            <a:endParaRPr lang="en-GB" sz="2800" dirty="0"/>
          </a:p>
          <a:p>
            <a:r>
              <a:rPr lang="en-GB" sz="2800" dirty="0" smtClean="0"/>
              <a:t>Web:		</a:t>
            </a:r>
            <a:r>
              <a:rPr lang="en-GB" sz="2800" dirty="0" smtClean="0">
                <a:hlinkClick r:id="rId6"/>
              </a:rPr>
              <a:t>www.digitaltogether.net</a:t>
            </a:r>
            <a:endParaRPr lang="en-GB" sz="2800" dirty="0" smtClean="0"/>
          </a:p>
          <a:p>
            <a:endParaRPr lang="en-GB" sz="2800" dirty="0"/>
          </a:p>
          <a:p>
            <a:r>
              <a:rPr lang="en-GB" sz="2800" dirty="0" smtClean="0"/>
              <a:t>Twitter:	@digi_together</a:t>
            </a:r>
          </a:p>
        </p:txBody>
      </p:sp>
    </p:spTree>
    <p:extLst>
      <p:ext uri="{BB962C8B-B14F-4D97-AF65-F5344CB8AC3E}">
        <p14:creationId xmlns:p14="http://schemas.microsoft.com/office/powerpoint/2010/main" val="957668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0747" y="6261926"/>
            <a:ext cx="1496290" cy="4975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221130"/>
            <a:ext cx="1733749" cy="579108"/>
          </a:xfrm>
          <a:prstGeom prst="rect">
            <a:avLst/>
          </a:prstGeom>
        </p:spPr>
      </p:pic>
      <p:sp>
        <p:nvSpPr>
          <p:cNvPr id="9" name="TextBox 8"/>
          <p:cNvSpPr txBox="1"/>
          <p:nvPr/>
        </p:nvSpPr>
        <p:spPr>
          <a:xfrm>
            <a:off x="1547664" y="3836109"/>
            <a:ext cx="6263817" cy="1107996"/>
          </a:xfrm>
          <a:prstGeom prst="rect">
            <a:avLst/>
          </a:prstGeom>
          <a:noFill/>
        </p:spPr>
        <p:txBody>
          <a:bodyPr wrap="square" rtlCol="0">
            <a:spAutoFit/>
          </a:bodyPr>
          <a:lstStyle/>
          <a:p>
            <a:pPr algn="ctr"/>
            <a:r>
              <a:rPr lang="en-GB" sz="2400" b="1" dirty="0" smtClean="0"/>
              <a:t>A year of events and workshops to inspire digital innovation in Kent</a:t>
            </a:r>
            <a:endParaRPr lang="en-GB" sz="2400" dirty="0" smtClean="0"/>
          </a:p>
          <a:p>
            <a:endParaRPr lang="en-GB"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942" y="980728"/>
            <a:ext cx="6251805" cy="2088232"/>
          </a:xfrm>
          <a:prstGeom prst="rect">
            <a:avLst/>
          </a:prstGeom>
        </p:spPr>
      </p:pic>
    </p:spTree>
    <p:extLst>
      <p:ext uri="{BB962C8B-B14F-4D97-AF65-F5344CB8AC3E}">
        <p14:creationId xmlns:p14="http://schemas.microsoft.com/office/powerpoint/2010/main" val="1702594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Utsaah" panose="020B0604020202020204" pitchFamily="34" charset="0"/>
                <a:cs typeface="Utsaah" panose="020B0604020202020204" pitchFamily="34" charset="0"/>
              </a:rPr>
              <a:t>What is digital.together?</a:t>
            </a:r>
            <a:endParaRPr lang="en-GB" sz="4800" dirty="0">
              <a:latin typeface="Utsaah" panose="020B0604020202020204" pitchFamily="34" charset="0"/>
              <a:cs typeface="Utsaah"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21130"/>
            <a:ext cx="1733749" cy="5791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747" y="6261926"/>
            <a:ext cx="1496290" cy="4975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240" y="1570038"/>
            <a:ext cx="6294319" cy="4176464"/>
          </a:xfrm>
          <a:prstGeom prst="rect">
            <a:avLst/>
          </a:prstGeom>
        </p:spPr>
      </p:pic>
      <p:sp>
        <p:nvSpPr>
          <p:cNvPr id="8" name="Rectangle 7"/>
          <p:cNvSpPr/>
          <p:nvPr/>
        </p:nvSpPr>
        <p:spPr>
          <a:xfrm>
            <a:off x="2384139" y="6540894"/>
            <a:ext cx="4680520" cy="256302"/>
          </a:xfrm>
          <a:prstGeom prst="rect">
            <a:avLst/>
          </a:prstGeom>
        </p:spPr>
        <p:txBody>
          <a:bodyPr wrap="square">
            <a:spAutoFit/>
          </a:bodyPr>
          <a:lstStyle/>
          <a:p>
            <a:r>
              <a:rPr lang="en-GB" sz="1050" dirty="0"/>
              <a:t>http://life-longlearner.com/wp-content/uploads/2013/02/opportunity-magnet.jpg</a:t>
            </a:r>
          </a:p>
        </p:txBody>
      </p:sp>
    </p:spTree>
    <p:extLst>
      <p:ext uri="{BB962C8B-B14F-4D97-AF65-F5344CB8AC3E}">
        <p14:creationId xmlns:p14="http://schemas.microsoft.com/office/powerpoint/2010/main" val="1015653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Utsaah" panose="020B0604020202020204" pitchFamily="34" charset="0"/>
                <a:cs typeface="Utsaah" panose="020B0604020202020204" pitchFamily="34" charset="0"/>
              </a:rPr>
              <a:t>What is Kent Connects?</a:t>
            </a:r>
            <a:endParaRPr lang="en-GB" sz="4800" dirty="0">
              <a:latin typeface="Utsaah" panose="020B0604020202020204" pitchFamily="34" charset="0"/>
              <a:cs typeface="Utsaah"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21130"/>
            <a:ext cx="1733749" cy="5791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747" y="6261926"/>
            <a:ext cx="1496290" cy="497517"/>
          </a:xfrm>
          <a:prstGeom prst="rect">
            <a:avLst/>
          </a:prstGeom>
        </p:spPr>
      </p:pic>
      <p:sp>
        <p:nvSpPr>
          <p:cNvPr id="2" name="TextBox 1"/>
          <p:cNvSpPr txBox="1"/>
          <p:nvPr/>
        </p:nvSpPr>
        <p:spPr>
          <a:xfrm>
            <a:off x="609600" y="1772816"/>
            <a:ext cx="7922840"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17 Partners including all of Kent’s Local Authorities, Kent Fire &amp; Rescue, Kent Police and SECSU (NHS)</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Established for 13+ years.</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Award winning.</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Nationally Recognised.</a:t>
            </a:r>
            <a:endParaRPr lang="en-GB" sz="2800" dirty="0"/>
          </a:p>
        </p:txBody>
      </p:sp>
    </p:spTree>
    <p:extLst>
      <p:ext uri="{BB962C8B-B14F-4D97-AF65-F5344CB8AC3E}">
        <p14:creationId xmlns:p14="http://schemas.microsoft.com/office/powerpoint/2010/main" val="4100173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Utsaah" panose="020B0604020202020204" pitchFamily="34" charset="0"/>
                <a:cs typeface="Utsaah" panose="020B0604020202020204" pitchFamily="34" charset="0"/>
              </a:rPr>
              <a:t>Why Kent Connects?</a:t>
            </a:r>
            <a:endParaRPr lang="en-GB" sz="4800" dirty="0">
              <a:latin typeface="Utsaah" panose="020B0604020202020204" pitchFamily="34" charset="0"/>
              <a:cs typeface="Utsaah"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21130"/>
            <a:ext cx="1733749" cy="5791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747" y="6261926"/>
            <a:ext cx="1496290" cy="497517"/>
          </a:xfrm>
          <a:prstGeom prst="rect">
            <a:avLst/>
          </a:prstGeom>
        </p:spPr>
      </p:pic>
      <p:sp>
        <p:nvSpPr>
          <p:cNvPr id="7" name="TextBox 6"/>
          <p:cNvSpPr txBox="1"/>
          <p:nvPr/>
        </p:nvSpPr>
        <p:spPr>
          <a:xfrm>
            <a:off x="609600" y="3112587"/>
            <a:ext cx="7922840" cy="3108543"/>
          </a:xfrm>
          <a:prstGeom prst="rect">
            <a:avLst/>
          </a:prstGeom>
          <a:noFill/>
        </p:spPr>
        <p:txBody>
          <a:bodyPr wrap="square" rtlCol="0">
            <a:spAutoFit/>
          </a:bodyPr>
          <a:lstStyle/>
          <a:p>
            <a:r>
              <a:rPr lang="en-GB" sz="2800" dirty="0" smtClean="0"/>
              <a:t>Kent Connects is committed to:</a:t>
            </a:r>
          </a:p>
          <a:p>
            <a:endParaRPr lang="en-GB" sz="2800" dirty="0" smtClean="0"/>
          </a:p>
          <a:p>
            <a:pPr marL="285750" indent="-285750">
              <a:buFont typeface="Arial" panose="020B0604020202020204" pitchFamily="34" charset="0"/>
              <a:buChar char="•"/>
            </a:pPr>
            <a:r>
              <a:rPr lang="en-GB" sz="2800" dirty="0"/>
              <a:t>R</a:t>
            </a:r>
            <a:r>
              <a:rPr lang="en-GB" sz="2800" dirty="0" smtClean="0"/>
              <a:t>emoving barriers </a:t>
            </a:r>
            <a:r>
              <a:rPr lang="en-GB" sz="2800" dirty="0"/>
              <a:t>that hinder the joining up and sharing of </a:t>
            </a:r>
            <a:r>
              <a:rPr lang="en-GB" sz="2800" dirty="0" smtClean="0"/>
              <a:t>public </a:t>
            </a:r>
            <a:r>
              <a:rPr lang="en-GB" sz="2800" dirty="0"/>
              <a:t>services</a:t>
            </a:r>
            <a:r>
              <a:rPr lang="en-GB" sz="2800" dirty="0" smtClean="0"/>
              <a:t>.</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L</a:t>
            </a:r>
            <a:r>
              <a:rPr lang="en-GB" sz="2800" dirty="0" smtClean="0"/>
              <a:t>eading </a:t>
            </a:r>
            <a:r>
              <a:rPr lang="en-GB" sz="2800" dirty="0"/>
              <a:t>this transformation through the application of cost effective and innovative technology</a:t>
            </a:r>
            <a:r>
              <a:rPr lang="en-GB" sz="2800" dirty="0" smtClean="0"/>
              <a:t>.</a:t>
            </a:r>
            <a:endParaRPr lang="en-GB" sz="2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4648" y="1321277"/>
            <a:ext cx="5472743" cy="1819689"/>
          </a:xfrm>
          <a:prstGeom prst="rect">
            <a:avLst/>
          </a:prstGeom>
        </p:spPr>
      </p:pic>
    </p:spTree>
    <p:extLst>
      <p:ext uri="{BB962C8B-B14F-4D97-AF65-F5344CB8AC3E}">
        <p14:creationId xmlns:p14="http://schemas.microsoft.com/office/powerpoint/2010/main" val="2249562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Utsaah" panose="020B0604020202020204" pitchFamily="34" charset="0"/>
                <a:cs typeface="Utsaah" panose="020B0604020202020204" pitchFamily="34" charset="0"/>
              </a:rPr>
              <a:t>What can you expect from digital.together</a:t>
            </a:r>
            <a:endParaRPr lang="en-GB" sz="4800" dirty="0">
              <a:latin typeface="Utsaah" panose="020B0604020202020204" pitchFamily="34" charset="0"/>
              <a:cs typeface="Utsaah"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21130"/>
            <a:ext cx="1733749" cy="5791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747" y="6261926"/>
            <a:ext cx="1496290" cy="497517"/>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960" y="1700808"/>
            <a:ext cx="7040880" cy="3959352"/>
          </a:xfrm>
          <a:prstGeom prst="rect">
            <a:avLst/>
          </a:prstGeom>
        </p:spPr>
      </p:pic>
      <p:sp>
        <p:nvSpPr>
          <p:cNvPr id="3" name="Rectangle 2"/>
          <p:cNvSpPr/>
          <p:nvPr/>
        </p:nvSpPr>
        <p:spPr>
          <a:xfrm>
            <a:off x="2649488" y="6574701"/>
            <a:ext cx="4149824" cy="261610"/>
          </a:xfrm>
          <a:prstGeom prst="rect">
            <a:avLst/>
          </a:prstGeom>
        </p:spPr>
        <p:txBody>
          <a:bodyPr wrap="square">
            <a:spAutoFit/>
          </a:bodyPr>
          <a:lstStyle/>
          <a:p>
            <a:r>
              <a:rPr lang="en-GB" sz="1050" dirty="0"/>
              <a:t>http://exsell7.co.uk/wp-content/uploads/2014/12/Inspiration-words.jpg</a:t>
            </a:r>
          </a:p>
        </p:txBody>
      </p:sp>
    </p:spTree>
    <p:extLst>
      <p:ext uri="{BB962C8B-B14F-4D97-AF65-F5344CB8AC3E}">
        <p14:creationId xmlns:p14="http://schemas.microsoft.com/office/powerpoint/2010/main" val="2249562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Utsaah" panose="020B0604020202020204" pitchFamily="34" charset="0"/>
                <a:cs typeface="Utsaah" panose="020B0604020202020204" pitchFamily="34" charset="0"/>
              </a:rPr>
              <a:t>Principles</a:t>
            </a:r>
            <a:endParaRPr lang="en-GB" sz="4800" dirty="0">
              <a:latin typeface="Utsaah" panose="020B0604020202020204" pitchFamily="34" charset="0"/>
              <a:cs typeface="Utsaah"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21130"/>
            <a:ext cx="1733749" cy="5791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747" y="6261926"/>
            <a:ext cx="1496290" cy="49751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1071" y="1340768"/>
            <a:ext cx="6466658" cy="4673722"/>
          </a:xfrm>
          <a:prstGeom prst="rect">
            <a:avLst/>
          </a:prstGeom>
        </p:spPr>
      </p:pic>
    </p:spTree>
    <p:extLst>
      <p:ext uri="{BB962C8B-B14F-4D97-AF65-F5344CB8AC3E}">
        <p14:creationId xmlns:p14="http://schemas.microsoft.com/office/powerpoint/2010/main" val="2249562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Utsaah" panose="020B0604020202020204" pitchFamily="34" charset="0"/>
                <a:cs typeface="Utsaah" panose="020B0604020202020204" pitchFamily="34" charset="0"/>
              </a:rPr>
              <a:t>Events and Activities</a:t>
            </a:r>
            <a:endParaRPr lang="en-GB" sz="4800" dirty="0">
              <a:latin typeface="Utsaah" panose="020B0604020202020204" pitchFamily="34" charset="0"/>
              <a:cs typeface="Utsaah"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21130"/>
            <a:ext cx="1733749" cy="5791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747" y="6261926"/>
            <a:ext cx="1496290" cy="4975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250" y="1321512"/>
            <a:ext cx="7429500" cy="4953000"/>
          </a:xfrm>
          <a:prstGeom prst="rect">
            <a:avLst/>
          </a:prstGeom>
        </p:spPr>
      </p:pic>
    </p:spTree>
    <p:extLst>
      <p:ext uri="{BB962C8B-B14F-4D97-AF65-F5344CB8AC3E}">
        <p14:creationId xmlns:p14="http://schemas.microsoft.com/office/powerpoint/2010/main" val="2249562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latin typeface="Utsaah" panose="020B0604020202020204" pitchFamily="34" charset="0"/>
                <a:cs typeface="Utsaah" panose="020B0604020202020204" pitchFamily="34" charset="0"/>
              </a:rPr>
              <a:t>Kent Connects Digital Envoys</a:t>
            </a:r>
            <a:endParaRPr lang="en-GB" sz="4800" dirty="0">
              <a:latin typeface="Utsaah" panose="020B0604020202020204" pitchFamily="34" charset="0"/>
              <a:cs typeface="Utsaah"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21130"/>
            <a:ext cx="1733749" cy="5791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747" y="6261926"/>
            <a:ext cx="1496290" cy="497517"/>
          </a:xfrm>
          <a:prstGeom prst="rect">
            <a:avLst/>
          </a:prstGeom>
        </p:spPr>
      </p:pic>
      <p:sp>
        <p:nvSpPr>
          <p:cNvPr id="7" name="TextBox 6"/>
          <p:cNvSpPr txBox="1"/>
          <p:nvPr/>
        </p:nvSpPr>
        <p:spPr>
          <a:xfrm>
            <a:off x="609600" y="1772816"/>
            <a:ext cx="7922840"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t>E</a:t>
            </a:r>
            <a:r>
              <a:rPr lang="en-GB" sz="2800" dirty="0" smtClean="0"/>
              <a:t>nthusiastic </a:t>
            </a:r>
            <a:r>
              <a:rPr lang="en-GB" sz="2800" dirty="0"/>
              <a:t>and skilled </a:t>
            </a:r>
            <a:r>
              <a:rPr lang="en-GB" sz="2800" dirty="0" smtClean="0"/>
              <a:t>individuals.</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smtClean="0"/>
              <a:t>Live, work, or study, and are associated with the County.</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Passionate about promoting local digital activity.</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Volunteer to give time to spread the word and get involved.</a:t>
            </a:r>
            <a:endParaRPr lang="en-GB" sz="2800" dirty="0"/>
          </a:p>
        </p:txBody>
      </p:sp>
    </p:spTree>
    <p:extLst>
      <p:ext uri="{BB962C8B-B14F-4D97-AF65-F5344CB8AC3E}">
        <p14:creationId xmlns:p14="http://schemas.microsoft.com/office/powerpoint/2010/main" val="2368078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446</Words>
  <Application>Microsoft Office PowerPoint</Application>
  <PresentationFormat>On-screen Show (4:3)</PresentationFormat>
  <Paragraphs>89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Kent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 George - ST ICT</dc:creator>
  <cp:lastModifiedBy>Rhodes, George - ST ICT</cp:lastModifiedBy>
  <cp:revision>15</cp:revision>
  <cp:lastPrinted>2015-05-07T15:56:05Z</cp:lastPrinted>
  <dcterms:created xsi:type="dcterms:W3CDTF">2015-05-07T13:55:08Z</dcterms:created>
  <dcterms:modified xsi:type="dcterms:W3CDTF">2015-05-12T15:14:35Z</dcterms:modified>
</cp:coreProperties>
</file>