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81" r:id="rId5"/>
    <p:sldId id="3760" r:id="rId6"/>
    <p:sldId id="3761" r:id="rId7"/>
    <p:sldId id="3762" r:id="rId8"/>
    <p:sldId id="37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1E70"/>
    <a:srgbClr val="330072"/>
    <a:srgbClr val="005EB8"/>
    <a:srgbClr val="AE2573"/>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63" d="100"/>
          <a:sy n="63" d="100"/>
        </p:scale>
        <p:origin x="764"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KentMedway.XSWhealth.nhs.uk\ICB\Home\Simon.Storey\Documents\_ICBOldHomeDrive\WK%20CCG\ND\This%20is%20Me%20Business%20Case\Implementation\Data\This%20is%20Me%20-%20quick%20survey(1-2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A9-412C-B6DA-0AA1AFCC7DF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A9-412C-B6DA-0AA1AFCC7DF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A9-412C-B6DA-0AA1AFCC7DFE}"/>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Sheet1!$H$43:$H$45</c:f>
              <c:strCache>
                <c:ptCount val="3"/>
                <c:pt idx="0">
                  <c:v>Received a needs summary and support</c:v>
                </c:pt>
                <c:pt idx="1">
                  <c:v>Had a conversation with school, but not yet received a needs summary or support</c:v>
                </c:pt>
                <c:pt idx="2">
                  <c:v>Not yet had a conversation with school</c:v>
                </c:pt>
              </c:strCache>
            </c:strRef>
          </c:cat>
          <c:val>
            <c:numRef>
              <c:f>Sheet1!$I$43:$I$45</c:f>
              <c:numCache>
                <c:formatCode>General</c:formatCode>
                <c:ptCount val="3"/>
                <c:pt idx="0">
                  <c:v>19</c:v>
                </c:pt>
                <c:pt idx="1">
                  <c:v>3</c:v>
                </c:pt>
                <c:pt idx="2">
                  <c:v>7</c:v>
                </c:pt>
              </c:numCache>
            </c:numRef>
          </c:val>
          <c:extLst>
            <c:ext xmlns:c16="http://schemas.microsoft.com/office/drawing/2014/chart" uri="{C3380CC4-5D6E-409C-BE32-E72D297353CC}">
              <c16:uniqueId val="{00000006-CAA9-412C-B6DA-0AA1AFCC7DF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84FCB-27D5-4B9E-9370-DC5097920137}" type="datetimeFigureOut">
              <a:rPr lang="en-GB" smtClean="0"/>
              <a:t>11/07/2025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39FD91-BF73-44A1-94D0-CD7A600CC7EC}" type="slidenum">
              <a:rPr lang="en-GB" smtClean="0"/>
              <a:t>‹#›</a:t>
            </a:fld>
            <a:endParaRPr lang="en-GB"/>
          </a:p>
        </p:txBody>
      </p:sp>
    </p:spTree>
    <p:extLst>
      <p:ext uri="{BB962C8B-B14F-4D97-AF65-F5344CB8AC3E}">
        <p14:creationId xmlns:p14="http://schemas.microsoft.com/office/powerpoint/2010/main" val="2664770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author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3429001"/>
            <a:ext cx="10972800" cy="432047"/>
          </a:xfrm>
        </p:spPr>
        <p:txBody>
          <a:bodyPr>
            <a:normAutofit/>
          </a:bodyPr>
          <a:lstStyle>
            <a:lvl1pPr marL="0" indent="0" algn="l">
              <a:buNone/>
              <a:defRPr sz="2000" b="1">
                <a:solidFill>
                  <a:schemeClr val="tx1"/>
                </a:solidFill>
              </a:defRPr>
            </a:lvl1pPr>
            <a:lvl2pPr marL="457206" indent="0" algn="ctr">
              <a:buNone/>
              <a:defRPr>
                <a:solidFill>
                  <a:schemeClr val="tx1">
                    <a:tint val="75000"/>
                  </a:schemeClr>
                </a:solidFill>
              </a:defRPr>
            </a:lvl2pPr>
            <a:lvl3pPr marL="914411" indent="0" algn="ctr">
              <a:buNone/>
              <a:defRPr>
                <a:solidFill>
                  <a:schemeClr val="tx1">
                    <a:tint val="75000"/>
                  </a:schemeClr>
                </a:solidFill>
              </a:defRPr>
            </a:lvl3pPr>
            <a:lvl4pPr marL="1371617" indent="0" algn="ctr">
              <a:buNone/>
              <a:defRPr>
                <a:solidFill>
                  <a:schemeClr val="tx1">
                    <a:tint val="75000"/>
                  </a:schemeClr>
                </a:solidFill>
              </a:defRPr>
            </a:lvl4pPr>
            <a:lvl5pPr marL="1828823" indent="0" algn="ctr">
              <a:buNone/>
              <a:defRPr>
                <a:solidFill>
                  <a:schemeClr val="tx1">
                    <a:tint val="75000"/>
                  </a:schemeClr>
                </a:solidFill>
              </a:defRPr>
            </a:lvl5pPr>
            <a:lvl6pPr marL="2286029" indent="0" algn="ctr">
              <a:buNone/>
              <a:defRPr>
                <a:solidFill>
                  <a:schemeClr val="tx1">
                    <a:tint val="75000"/>
                  </a:schemeClr>
                </a:solidFill>
              </a:defRPr>
            </a:lvl6pPr>
            <a:lvl7pPr marL="2743234" indent="0" algn="ctr">
              <a:buNone/>
              <a:defRPr>
                <a:solidFill>
                  <a:schemeClr val="tx1">
                    <a:tint val="75000"/>
                  </a:schemeClr>
                </a:solidFill>
              </a:defRPr>
            </a:lvl7pPr>
            <a:lvl8pPr marL="3200440" indent="0" algn="ctr">
              <a:buNone/>
              <a:defRPr>
                <a:solidFill>
                  <a:schemeClr val="tx1">
                    <a:tint val="75000"/>
                  </a:schemeClr>
                </a:solidFill>
              </a:defRPr>
            </a:lvl8pPr>
            <a:lvl9pPr marL="3657646" indent="0" algn="ctr">
              <a:buNone/>
              <a:defRPr>
                <a:solidFill>
                  <a:schemeClr val="tx1">
                    <a:tint val="75000"/>
                  </a:schemeClr>
                </a:solidFill>
              </a:defRPr>
            </a:lvl9pPr>
          </a:lstStyle>
          <a:p>
            <a:r>
              <a:rPr lang="en-US" dirty="0"/>
              <a:t>Arial, 20pt, NHS Black</a:t>
            </a:r>
            <a:endParaRPr lang="en-GB" dirty="0"/>
          </a:p>
        </p:txBody>
      </p:sp>
      <p:sp>
        <p:nvSpPr>
          <p:cNvPr id="10" name="Title Placeholder 1">
            <a:extLst>
              <a:ext uri="{FF2B5EF4-FFF2-40B4-BE49-F238E27FC236}">
                <a16:creationId xmlns:a16="http://schemas.microsoft.com/office/drawing/2014/main" id="{3DBD88DF-75C5-4C8E-99A0-9EAD07571A3E}"/>
              </a:ext>
            </a:extLst>
          </p:cNvPr>
          <p:cNvSpPr txBox="1">
            <a:spLocks/>
          </p:cNvSpPr>
          <p:nvPr userDrawn="1"/>
        </p:nvSpPr>
        <p:spPr>
          <a:xfrm>
            <a:off x="609600" y="2310888"/>
            <a:ext cx="10972800" cy="974097"/>
          </a:xfrm>
          <a:prstGeom prst="rect">
            <a:avLst/>
          </a:prstGeom>
        </p:spPr>
        <p:txBody>
          <a:bodyPr vert="horz" lIns="91440" tIns="45721" rIns="91440" bIns="45721" rtlCol="0" anchor="t">
            <a:noAutofit/>
          </a:bodyPr>
          <a:lstStyle>
            <a:lvl1pPr algn="l" defTabSz="914400" rtl="0" eaLnBrk="1" latinLnBrk="0" hangingPunct="1">
              <a:spcBef>
                <a:spcPct val="0"/>
              </a:spcBef>
              <a:buNone/>
              <a:defRPr sz="2800" b="1" kern="1200">
                <a:solidFill>
                  <a:srgbClr val="330072"/>
                </a:solidFill>
                <a:latin typeface="Arial" panose="020B0604020202020204" pitchFamily="34" charset="0"/>
                <a:ea typeface="+mj-ea"/>
                <a:cs typeface="Arial" panose="020B0604020202020204" pitchFamily="34" charset="0"/>
              </a:defRPr>
            </a:lvl1pPr>
          </a:lstStyle>
          <a:p>
            <a:r>
              <a:rPr lang="en-GB" sz="2800" dirty="0"/>
              <a:t>Arial, K&amp;M ICS PowerPoint Template</a:t>
            </a:r>
          </a:p>
          <a:p>
            <a:r>
              <a:rPr lang="en-GB" sz="2800" dirty="0"/>
              <a:t>30pt, NHS Purple</a:t>
            </a:r>
          </a:p>
        </p:txBody>
      </p:sp>
    </p:spTree>
    <p:extLst>
      <p:ext uri="{BB962C8B-B14F-4D97-AF65-F5344CB8AC3E}">
        <p14:creationId xmlns:p14="http://schemas.microsoft.com/office/powerpoint/2010/main" val="103526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atin typeface="Arial" panose="020B0604020202020204" pitchFamily="34" charset="0"/>
                <a:cs typeface="Arial" panose="020B0604020202020204" pitchFamily="34" charset="0"/>
              </a:defRPr>
            </a:lvl1pPr>
          </a:lstStyle>
          <a:p>
            <a:r>
              <a:rPr lang="en-US" dirty="0"/>
              <a:t>Arial, 28pt, NHS purple</a:t>
            </a:r>
            <a:endParaRPr lang="en-GB" dirty="0"/>
          </a:p>
        </p:txBody>
      </p:sp>
      <p:sp>
        <p:nvSpPr>
          <p:cNvPr id="3" name="Content Placeholder 2"/>
          <p:cNvSpPr>
            <a:spLocks noGrp="1"/>
          </p:cNvSpPr>
          <p:nvPr>
            <p:ph idx="1" hasCustomPrompt="1"/>
          </p:nvPr>
        </p:nvSpPr>
        <p:spPr/>
        <p:txBody>
          <a:bodyPr/>
          <a:lstStyle>
            <a:lvl1pPr>
              <a:defRPr sz="20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Arial, 20pt, NHS Black</a:t>
            </a:r>
          </a:p>
          <a:p>
            <a:pPr lvl="1"/>
            <a:r>
              <a:rPr lang="en-US" dirty="0"/>
              <a:t>Arial, 18pt, NHS Black</a:t>
            </a:r>
          </a:p>
        </p:txBody>
      </p:sp>
    </p:spTree>
    <p:extLst>
      <p:ext uri="{BB962C8B-B14F-4D97-AF65-F5344CB8AC3E}">
        <p14:creationId xmlns:p14="http://schemas.microsoft.com/office/powerpoint/2010/main" val="3261731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1" y="1535114"/>
            <a:ext cx="5386917" cy="885775"/>
          </a:xfrm>
          <a:solidFill>
            <a:srgbClr val="330072"/>
          </a:solidFill>
          <a:ln>
            <a:solidFill>
              <a:srgbClr val="330072"/>
            </a:solidFill>
          </a:ln>
        </p:spPr>
        <p:txBody>
          <a:bodyPr anchor="ctr">
            <a:normAutofit/>
          </a:bodyPr>
          <a:lstStyle>
            <a:lvl1pPr marL="92076" indent="0">
              <a:buNone/>
              <a:defRPr sz="2000" b="1">
                <a:solidFill>
                  <a:schemeClr val="bg1"/>
                </a:solidFill>
              </a:defRPr>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dirty="0"/>
              <a:t>Arial, 20pt, NHS White</a:t>
            </a:r>
          </a:p>
        </p:txBody>
      </p:sp>
      <p:sp>
        <p:nvSpPr>
          <p:cNvPr id="4" name="Content Placeholder 3"/>
          <p:cNvSpPr>
            <a:spLocks noGrp="1"/>
          </p:cNvSpPr>
          <p:nvPr>
            <p:ph sz="half" idx="2" hasCustomPrompt="1"/>
          </p:nvPr>
        </p:nvSpPr>
        <p:spPr>
          <a:xfrm>
            <a:off x="609601" y="2420887"/>
            <a:ext cx="5386917" cy="3960440"/>
          </a:xfrm>
          <a:ln>
            <a:solidFill>
              <a:srgbClr val="0070C0"/>
            </a:solidFill>
          </a:ln>
        </p:spPr>
        <p:txBody>
          <a:bodyPr>
            <a:normAutofit/>
          </a:bodyPr>
          <a:lstStyle>
            <a:lvl1pPr>
              <a:defRPr sz="2000"/>
            </a:lvl1pPr>
            <a:lvl2pPr>
              <a:defRPr sz="1801"/>
            </a:lvl2pPr>
            <a:lvl3pPr>
              <a:defRPr sz="1600"/>
            </a:lvl3pPr>
            <a:lvl4pPr>
              <a:defRPr sz="1401"/>
            </a:lvl4pPr>
            <a:lvl5pPr>
              <a:defRPr sz="1401"/>
            </a:lvl5pPr>
            <a:lvl6pPr>
              <a:defRPr sz="1600"/>
            </a:lvl6pPr>
            <a:lvl7pPr>
              <a:defRPr sz="1600"/>
            </a:lvl7pPr>
            <a:lvl8pPr>
              <a:defRPr sz="1600"/>
            </a:lvl8pPr>
            <a:lvl9pPr>
              <a:defRPr sz="1600"/>
            </a:lvl9pPr>
          </a:lstStyle>
          <a:p>
            <a:pPr lvl="0"/>
            <a:r>
              <a:rPr lang="en-US" dirty="0"/>
              <a:t>Arial, 20pt, NHS Black</a:t>
            </a:r>
          </a:p>
          <a:p>
            <a:pPr lvl="1"/>
            <a:r>
              <a:rPr lang="en-US" dirty="0"/>
              <a:t>Arial, 18pt, NHS Black</a:t>
            </a:r>
          </a:p>
        </p:txBody>
      </p:sp>
      <p:sp>
        <p:nvSpPr>
          <p:cNvPr id="5" name="Text Placeholder 4"/>
          <p:cNvSpPr>
            <a:spLocks noGrp="1"/>
          </p:cNvSpPr>
          <p:nvPr>
            <p:ph type="body" sz="quarter" idx="3" hasCustomPrompt="1"/>
          </p:nvPr>
        </p:nvSpPr>
        <p:spPr>
          <a:xfrm>
            <a:off x="6193370" y="1535113"/>
            <a:ext cx="5389033" cy="885772"/>
          </a:xfrm>
          <a:solidFill>
            <a:srgbClr val="330072"/>
          </a:solidFill>
          <a:ln>
            <a:solidFill>
              <a:srgbClr val="330072"/>
            </a:solidFill>
          </a:ln>
        </p:spPr>
        <p:txBody>
          <a:bodyPr anchor="ctr">
            <a:normAutofit/>
          </a:bodyPr>
          <a:lstStyle>
            <a:lvl1pPr marL="92076" indent="0">
              <a:buNone/>
              <a:defRPr sz="2000" b="1">
                <a:solidFill>
                  <a:schemeClr val="bg1"/>
                </a:solidFill>
              </a:defRPr>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dirty="0"/>
              <a:t>Arial, 20pt, NHS White</a:t>
            </a:r>
          </a:p>
        </p:txBody>
      </p:sp>
      <p:sp>
        <p:nvSpPr>
          <p:cNvPr id="6" name="Content Placeholder 5"/>
          <p:cNvSpPr>
            <a:spLocks noGrp="1"/>
          </p:cNvSpPr>
          <p:nvPr>
            <p:ph sz="quarter" idx="4" hasCustomPrompt="1"/>
          </p:nvPr>
        </p:nvSpPr>
        <p:spPr>
          <a:xfrm>
            <a:off x="6193370" y="2420886"/>
            <a:ext cx="5389033" cy="3960441"/>
          </a:xfrm>
          <a:ln>
            <a:solidFill>
              <a:srgbClr val="0070C0"/>
            </a:solidFill>
          </a:ln>
        </p:spPr>
        <p:txBody>
          <a:bodyPr>
            <a:normAutofit/>
          </a:bodyPr>
          <a:lstStyle>
            <a:lvl1pPr>
              <a:defRPr sz="2000"/>
            </a:lvl1pPr>
            <a:lvl2pPr>
              <a:defRPr sz="1801"/>
            </a:lvl2pPr>
            <a:lvl3pPr>
              <a:defRPr sz="1600"/>
            </a:lvl3pPr>
            <a:lvl4pPr>
              <a:defRPr sz="1401"/>
            </a:lvl4pPr>
            <a:lvl5pPr>
              <a:defRPr sz="1401"/>
            </a:lvl5pPr>
            <a:lvl6pPr>
              <a:defRPr sz="1600"/>
            </a:lvl6pPr>
            <a:lvl7pPr>
              <a:defRPr sz="1600"/>
            </a:lvl7pPr>
            <a:lvl8pPr>
              <a:defRPr sz="1600"/>
            </a:lvl8pPr>
            <a:lvl9pPr>
              <a:defRPr sz="1600"/>
            </a:lvl9pPr>
          </a:lstStyle>
          <a:p>
            <a:pPr lvl="0"/>
            <a:r>
              <a:rPr lang="en-US" dirty="0"/>
              <a:t>Arial, 20pt, NHS Black</a:t>
            </a:r>
          </a:p>
          <a:p>
            <a:pPr lvl="1"/>
            <a:r>
              <a:rPr lang="en-US" dirty="0"/>
              <a:t>Arial, 18pt, NHS Black</a:t>
            </a:r>
          </a:p>
        </p:txBody>
      </p:sp>
    </p:spTree>
    <p:extLst>
      <p:ext uri="{BB962C8B-B14F-4D97-AF65-F5344CB8AC3E}">
        <p14:creationId xmlns:p14="http://schemas.microsoft.com/office/powerpoint/2010/main" val="298065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atin typeface="Arial" panose="020B0604020202020204" pitchFamily="34" charset="0"/>
                <a:cs typeface="Arial" panose="020B0604020202020204" pitchFamily="34" charset="0"/>
              </a:defRPr>
            </a:lvl1pPr>
          </a:lstStyle>
          <a:p>
            <a:r>
              <a:rPr lang="en-US" dirty="0"/>
              <a:t>Arial, 28pt, NHS purple</a:t>
            </a:r>
            <a:endParaRPr lang="en-GB" dirty="0"/>
          </a:p>
        </p:txBody>
      </p:sp>
      <p:sp>
        <p:nvSpPr>
          <p:cNvPr id="3" name="Date Placeholder 2"/>
          <p:cNvSpPr>
            <a:spLocks noGrp="1"/>
          </p:cNvSpPr>
          <p:nvPr>
            <p:ph type="dt" sz="half" idx="10"/>
          </p:nvPr>
        </p:nvSpPr>
        <p:spPr>
          <a:xfrm>
            <a:off x="609600" y="6356352"/>
            <a:ext cx="2844800" cy="365125"/>
          </a:xfrm>
          <a:prstGeom prst="rect">
            <a:avLst/>
          </a:prstGeom>
        </p:spPr>
        <p:txBody>
          <a:bodyPr/>
          <a:lstStyle/>
          <a:p>
            <a:fld id="{94C82F4B-E089-4BF9-8D81-78B04E499FD6}" type="datetimeFigureOut">
              <a:rPr lang="en-GB" smtClean="0"/>
              <a:t>11/07/2025</a:t>
            </a:fld>
            <a:endParaRPr lang="en-GB"/>
          </a:p>
        </p:txBody>
      </p:sp>
      <p:sp>
        <p:nvSpPr>
          <p:cNvPr id="4" name="Footer Placeholder 3"/>
          <p:cNvSpPr>
            <a:spLocks noGrp="1"/>
          </p:cNvSpPr>
          <p:nvPr>
            <p:ph type="ftr" sz="quarter" idx="11"/>
          </p:nvPr>
        </p:nvSpPr>
        <p:spPr>
          <a:xfrm>
            <a:off x="4165600" y="6356352"/>
            <a:ext cx="3860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737600" y="6356352"/>
            <a:ext cx="2844800" cy="365125"/>
          </a:xfrm>
          <a:prstGeom prst="rect">
            <a:avLst/>
          </a:prstGeom>
        </p:spPr>
        <p:txBody>
          <a:bodyPr/>
          <a:lstStyle/>
          <a:p>
            <a:fld id="{32C1911A-7836-4BDD-A383-4795285D508C}" type="slidenum">
              <a:rPr lang="en-GB" smtClean="0"/>
              <a:t>‹#›</a:t>
            </a:fld>
            <a:endParaRPr lang="en-GB"/>
          </a:p>
        </p:txBody>
      </p:sp>
    </p:spTree>
    <p:extLst>
      <p:ext uri="{BB962C8B-B14F-4D97-AF65-F5344CB8AC3E}">
        <p14:creationId xmlns:p14="http://schemas.microsoft.com/office/powerpoint/2010/main" val="245283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3669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E9759-A094-518D-CD94-30399435F2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F04C93-2272-E1C1-C450-98B25F649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6A788FB-F82E-903D-B5B5-6F20804831F7}"/>
              </a:ext>
            </a:extLst>
          </p:cNvPr>
          <p:cNvSpPr>
            <a:spLocks noGrp="1"/>
          </p:cNvSpPr>
          <p:nvPr>
            <p:ph type="dt" sz="half" idx="10"/>
          </p:nvPr>
        </p:nvSpPr>
        <p:spPr/>
        <p:txBody>
          <a:bodyPr/>
          <a:lstStyle/>
          <a:p>
            <a:fld id="{3EC005E7-F74E-4969-B385-78ABF3E245A3}" type="datetimeFigureOut">
              <a:rPr lang="en-GB" smtClean="0"/>
              <a:t>11/07/2025</a:t>
            </a:fld>
            <a:endParaRPr lang="en-GB"/>
          </a:p>
        </p:txBody>
      </p:sp>
      <p:sp>
        <p:nvSpPr>
          <p:cNvPr id="5" name="Footer Placeholder 4">
            <a:extLst>
              <a:ext uri="{FF2B5EF4-FFF2-40B4-BE49-F238E27FC236}">
                <a16:creationId xmlns:a16="http://schemas.microsoft.com/office/drawing/2014/main" id="{08CC9CD0-C345-0EE4-B9D4-0833314880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B0B27E-9277-5AA4-969A-531E7D4CD8EE}"/>
              </a:ext>
            </a:extLst>
          </p:cNvPr>
          <p:cNvSpPr>
            <a:spLocks noGrp="1"/>
          </p:cNvSpPr>
          <p:nvPr>
            <p:ph type="sldNum" sz="quarter" idx="12"/>
          </p:nvPr>
        </p:nvSpPr>
        <p:spPr/>
        <p:txBody>
          <a:bodyPr/>
          <a:lstStyle/>
          <a:p>
            <a:fld id="{997ABF3B-F67E-47B6-AB91-CAEDE2262736}" type="slidenum">
              <a:rPr lang="en-GB" smtClean="0"/>
              <a:t>‹#›</a:t>
            </a:fld>
            <a:endParaRPr lang="en-GB"/>
          </a:p>
        </p:txBody>
      </p:sp>
    </p:spTree>
    <p:extLst>
      <p:ext uri="{BB962C8B-B14F-4D97-AF65-F5344CB8AC3E}">
        <p14:creationId xmlns:p14="http://schemas.microsoft.com/office/powerpoint/2010/main" val="31571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18801"/>
            <a:ext cx="10972800" cy="614057"/>
          </a:xfrm>
          <a:prstGeom prst="rect">
            <a:avLst/>
          </a:prstGeom>
        </p:spPr>
        <p:txBody>
          <a:bodyPr vert="horz" lIns="91440" tIns="45720" rIns="91440" bIns="45720" rtlCol="0" anchor="t">
            <a:no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2204864"/>
            <a:ext cx="10972800" cy="417646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pic>
        <p:nvPicPr>
          <p:cNvPr id="5" name="Picture 4">
            <a:extLst>
              <a:ext uri="{FF2B5EF4-FFF2-40B4-BE49-F238E27FC236}">
                <a16:creationId xmlns:a16="http://schemas.microsoft.com/office/drawing/2014/main" id="{4A6D8327-9499-460D-B61C-C582E0B7A783}"/>
              </a:ext>
            </a:extLst>
          </p:cNvPr>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03560" y="280080"/>
            <a:ext cx="3632201" cy="1088390"/>
          </a:xfrm>
          <a:prstGeom prst="rect">
            <a:avLst/>
          </a:prstGeom>
          <a:noFill/>
          <a:ln>
            <a:noFill/>
          </a:ln>
        </p:spPr>
      </p:pic>
    </p:spTree>
    <p:extLst>
      <p:ext uri="{BB962C8B-B14F-4D97-AF65-F5344CB8AC3E}">
        <p14:creationId xmlns:p14="http://schemas.microsoft.com/office/powerpoint/2010/main" val="310507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6" r:id="rId6"/>
  </p:sldLayoutIdLst>
  <p:txStyles>
    <p:titleStyle>
      <a:lvl1pPr algn="l" defTabSz="914411" rtl="0" eaLnBrk="1" latinLnBrk="0" hangingPunct="1">
        <a:spcBef>
          <a:spcPct val="0"/>
        </a:spcBef>
        <a:buNone/>
        <a:defRPr sz="2800" b="1" kern="1200">
          <a:solidFill>
            <a:srgbClr val="330072"/>
          </a:solidFill>
          <a:latin typeface="Arial" panose="020B0604020202020204" pitchFamily="34" charset="0"/>
          <a:ea typeface="+mj-ea"/>
          <a:cs typeface="Arial" panose="020B0604020202020204" pitchFamily="34" charset="0"/>
        </a:defRPr>
      </a:lvl1pPr>
    </p:titleStyle>
    <p:body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DB8ECB-0AC4-C070-29FF-D4ADDDB5AAF3}"/>
              </a:ext>
            </a:extLst>
          </p:cNvPr>
          <p:cNvSpPr txBox="1"/>
          <p:nvPr/>
        </p:nvSpPr>
        <p:spPr>
          <a:xfrm>
            <a:off x="1524000" y="1122363"/>
            <a:ext cx="9144000" cy="2387600"/>
          </a:xfrm>
          <a:prstGeom prst="rect">
            <a:avLst/>
          </a:prstGeom>
        </p:spPr>
        <p:txBody>
          <a:bodyPr vert="horz" lIns="91440" tIns="45720" rIns="91440" bIns="45720" rtlCol="0" anchor="b">
            <a:normAutofit/>
          </a:bodyPr>
          <a:lstStyle/>
          <a:p>
            <a:pPr algn="ctr">
              <a:spcBef>
                <a:spcPct val="0"/>
              </a:spcBef>
              <a:spcAft>
                <a:spcPts val="600"/>
              </a:spcAft>
            </a:pPr>
            <a:r>
              <a:rPr lang="en-US" sz="6000" b="1">
                <a:solidFill>
                  <a:srgbClr val="330072"/>
                </a:solidFill>
                <a:latin typeface="Arial" panose="020B0604020202020204" pitchFamily="34" charset="0"/>
                <a:ea typeface="+mj-ea"/>
                <a:cs typeface="Arial" panose="020B0604020202020204" pitchFamily="34" charset="0"/>
              </a:rPr>
              <a:t>Evaluation Update – Matt Bushell</a:t>
            </a:r>
          </a:p>
        </p:txBody>
      </p:sp>
    </p:spTree>
    <p:extLst>
      <p:ext uri="{BB962C8B-B14F-4D97-AF65-F5344CB8AC3E}">
        <p14:creationId xmlns:p14="http://schemas.microsoft.com/office/powerpoint/2010/main" val="2072825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A34B31-23E5-3910-6813-A633181396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D93766-7404-DA6F-61EF-55A82C927513}"/>
              </a:ext>
            </a:extLst>
          </p:cNvPr>
          <p:cNvSpPr>
            <a:spLocks noGrp="1"/>
          </p:cNvSpPr>
          <p:nvPr>
            <p:ph type="title"/>
          </p:nvPr>
        </p:nvSpPr>
        <p:spPr>
          <a:xfrm>
            <a:off x="4871864" y="764704"/>
            <a:ext cx="5846440" cy="614057"/>
          </a:xfrm>
        </p:spPr>
        <p:txBody>
          <a:bodyPr/>
          <a:lstStyle/>
          <a:p>
            <a:r>
              <a:rPr lang="en-GB" dirty="0"/>
              <a:t>This is Me – family questionnaire</a:t>
            </a:r>
          </a:p>
        </p:txBody>
      </p:sp>
      <p:graphicFrame>
        <p:nvGraphicFramePr>
          <p:cNvPr id="7" name="Chart 6">
            <a:extLst>
              <a:ext uri="{FF2B5EF4-FFF2-40B4-BE49-F238E27FC236}">
                <a16:creationId xmlns:a16="http://schemas.microsoft.com/office/drawing/2014/main" id="{4A87A21F-E26D-A27C-9B74-BCA373BE1BB4}"/>
              </a:ext>
            </a:extLst>
          </p:cNvPr>
          <p:cNvGraphicFramePr>
            <a:graphicFrameLocks/>
          </p:cNvGraphicFramePr>
          <p:nvPr>
            <p:extLst>
              <p:ext uri="{D42A27DB-BD31-4B8C-83A1-F6EECF244321}">
                <p14:modId xmlns:p14="http://schemas.microsoft.com/office/powerpoint/2010/main" val="2733509740"/>
              </p:ext>
            </p:extLst>
          </p:nvPr>
        </p:nvGraphicFramePr>
        <p:xfrm>
          <a:off x="599932" y="1778770"/>
          <a:ext cx="5846440"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157C32A9-8B3D-5A3D-0634-A493D83E8C5F}"/>
              </a:ext>
            </a:extLst>
          </p:cNvPr>
          <p:cNvSpPr>
            <a:spLocks noGrp="1"/>
          </p:cNvSpPr>
          <p:nvPr>
            <p:ph idx="1"/>
          </p:nvPr>
        </p:nvSpPr>
        <p:spPr>
          <a:xfrm>
            <a:off x="6528048" y="1956994"/>
            <a:ext cx="4982344" cy="4176464"/>
          </a:xfrm>
        </p:spPr>
        <p:txBody>
          <a:bodyPr/>
          <a:lstStyle/>
          <a:p>
            <a:r>
              <a:rPr lang="en-GB" b="1" dirty="0"/>
              <a:t>89%</a:t>
            </a:r>
            <a:r>
              <a:rPr lang="en-GB" dirty="0"/>
              <a:t> of those who have received a needs summary and support </a:t>
            </a:r>
            <a:r>
              <a:rPr lang="en-GB" b="1" dirty="0"/>
              <a:t>reported a positive experience</a:t>
            </a:r>
          </a:p>
          <a:p>
            <a:endParaRPr lang="en-GB" b="1" dirty="0"/>
          </a:p>
          <a:p>
            <a:r>
              <a:rPr lang="en-GB" b="1" dirty="0"/>
              <a:t>68%</a:t>
            </a:r>
            <a:r>
              <a:rPr lang="en-GB" dirty="0"/>
              <a:t> of those who have received a needs summary and support </a:t>
            </a:r>
            <a:r>
              <a:rPr lang="en-GB" b="1" dirty="0"/>
              <a:t>report a positive impact</a:t>
            </a:r>
            <a:endParaRPr lang="en-GB" dirty="0"/>
          </a:p>
          <a:p>
            <a:endParaRPr lang="en-GB" b="1" dirty="0"/>
          </a:p>
          <a:p>
            <a:r>
              <a:rPr lang="en-GB" b="1" dirty="0"/>
              <a:t>68%</a:t>
            </a:r>
            <a:r>
              <a:rPr lang="en-GB" dirty="0"/>
              <a:t> of those who have received a needs summary and support </a:t>
            </a:r>
            <a:r>
              <a:rPr lang="en-GB" b="1" dirty="0"/>
              <a:t>have used it in other situations</a:t>
            </a:r>
            <a:endParaRPr lang="en-GB" dirty="0"/>
          </a:p>
        </p:txBody>
      </p:sp>
    </p:spTree>
    <p:extLst>
      <p:ext uri="{BB962C8B-B14F-4D97-AF65-F5344CB8AC3E}">
        <p14:creationId xmlns:p14="http://schemas.microsoft.com/office/powerpoint/2010/main" val="2129915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72D25F-E640-31A0-87B4-6EAEA61F18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5C83FE-6FEA-C522-32B0-C04635EF418D}"/>
              </a:ext>
            </a:extLst>
          </p:cNvPr>
          <p:cNvSpPr>
            <a:spLocks noGrp="1"/>
          </p:cNvSpPr>
          <p:nvPr>
            <p:ph type="title"/>
          </p:nvPr>
        </p:nvSpPr>
        <p:spPr>
          <a:xfrm>
            <a:off x="4943872" y="476672"/>
            <a:ext cx="5990456" cy="614057"/>
          </a:xfrm>
        </p:spPr>
        <p:txBody>
          <a:bodyPr/>
          <a:lstStyle/>
          <a:p>
            <a:r>
              <a:rPr lang="en-GB" dirty="0"/>
              <a:t>This is Me – ‘What was good about This is Me?’</a:t>
            </a:r>
          </a:p>
        </p:txBody>
      </p:sp>
      <p:sp>
        <p:nvSpPr>
          <p:cNvPr id="8" name="Content Placeholder 2">
            <a:extLst>
              <a:ext uri="{FF2B5EF4-FFF2-40B4-BE49-F238E27FC236}">
                <a16:creationId xmlns:a16="http://schemas.microsoft.com/office/drawing/2014/main" id="{DABD6266-3BAF-319C-9C16-B7CA07BDD1E1}"/>
              </a:ext>
            </a:extLst>
          </p:cNvPr>
          <p:cNvSpPr>
            <a:spLocks noGrp="1"/>
          </p:cNvSpPr>
          <p:nvPr>
            <p:ph idx="1"/>
          </p:nvPr>
        </p:nvSpPr>
        <p:spPr>
          <a:xfrm>
            <a:off x="609600" y="1990829"/>
            <a:ext cx="4982344" cy="1656184"/>
          </a:xfrm>
        </p:spPr>
        <p:txBody>
          <a:bodyPr/>
          <a:lstStyle/>
          <a:p>
            <a:pPr marL="0" indent="0">
              <a:buNone/>
            </a:pPr>
            <a:r>
              <a:rPr lang="en-GB" dirty="0"/>
              <a:t>“It was very detailed and helpful for my son, it was good that the teachers and staff at his school were knowledgeable about his needs, it was 2 hours so very thorough.”</a:t>
            </a:r>
          </a:p>
        </p:txBody>
      </p:sp>
      <p:sp>
        <p:nvSpPr>
          <p:cNvPr id="3" name="Content Placeholder 2">
            <a:extLst>
              <a:ext uri="{FF2B5EF4-FFF2-40B4-BE49-F238E27FC236}">
                <a16:creationId xmlns:a16="http://schemas.microsoft.com/office/drawing/2014/main" id="{81116D64-92D0-56A7-2D12-C30EF41EE4AC}"/>
              </a:ext>
            </a:extLst>
          </p:cNvPr>
          <p:cNvSpPr txBox="1">
            <a:spLocks/>
          </p:cNvSpPr>
          <p:nvPr/>
        </p:nvSpPr>
        <p:spPr>
          <a:xfrm>
            <a:off x="983432" y="4221088"/>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“It’s been really helpful to gain a better understanding of my child which I’ve been able to share with family for them to better understand to. It’s also been incredibly helpful for my child to help her understand why she is the way she is.”</a:t>
            </a:r>
          </a:p>
        </p:txBody>
      </p:sp>
      <p:sp>
        <p:nvSpPr>
          <p:cNvPr id="4" name="Content Placeholder 2">
            <a:extLst>
              <a:ext uri="{FF2B5EF4-FFF2-40B4-BE49-F238E27FC236}">
                <a16:creationId xmlns:a16="http://schemas.microsoft.com/office/drawing/2014/main" id="{CDE7DA09-28D5-4BD0-1CB8-A2450DE8BAE5}"/>
              </a:ext>
            </a:extLst>
          </p:cNvPr>
          <p:cNvSpPr txBox="1">
            <a:spLocks/>
          </p:cNvSpPr>
          <p:nvPr/>
        </p:nvSpPr>
        <p:spPr>
          <a:xfrm>
            <a:off x="6528048" y="1700808"/>
            <a:ext cx="4982344" cy="3168352"/>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“This has been a huge eye opener linking home with school behaviour.  Seeing Mrs A in action was truly amazing!  The advice and guidance that came from Mrs A has been applied at home and there is a great difference for us a family.  There were also topics that we could bring to school , that is now making school easier for my son and we can see that his anxiety levels have come down.”</a:t>
            </a:r>
          </a:p>
        </p:txBody>
      </p:sp>
      <p:sp>
        <p:nvSpPr>
          <p:cNvPr id="5" name="Content Placeholder 2">
            <a:extLst>
              <a:ext uri="{FF2B5EF4-FFF2-40B4-BE49-F238E27FC236}">
                <a16:creationId xmlns:a16="http://schemas.microsoft.com/office/drawing/2014/main" id="{69D608FB-A04D-2F25-7C8E-248693CD259D}"/>
              </a:ext>
            </a:extLst>
          </p:cNvPr>
          <p:cNvSpPr txBox="1">
            <a:spLocks/>
          </p:cNvSpPr>
          <p:nvPr/>
        </p:nvSpPr>
        <p:spPr>
          <a:xfrm>
            <a:off x="6888088" y="5373216"/>
            <a:ext cx="4982344" cy="1656184"/>
          </a:xfrm>
          <a:prstGeom prst="rect">
            <a:avLst/>
          </a:prstGeom>
        </p:spPr>
        <p:txBody>
          <a:bodyPr vert="horz" lIns="91440" tIns="45720" rIns="91440" bIns="45720" rtlCol="0">
            <a:norm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t>“My daughter has a plan &amp; a safe place. A lot more settled. Teachers are aware of her needs.”</a:t>
            </a:r>
            <a:endParaRPr lang="en-GB" dirty="0"/>
          </a:p>
        </p:txBody>
      </p:sp>
    </p:spTree>
    <p:extLst>
      <p:ext uri="{BB962C8B-B14F-4D97-AF65-F5344CB8AC3E}">
        <p14:creationId xmlns:p14="http://schemas.microsoft.com/office/powerpoint/2010/main" val="2432834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29EA4-B620-648A-F704-EAA409F73D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E104AC-066F-01F8-719F-F52CBAC16977}"/>
              </a:ext>
            </a:extLst>
          </p:cNvPr>
          <p:cNvSpPr>
            <a:spLocks noGrp="1"/>
          </p:cNvSpPr>
          <p:nvPr>
            <p:ph type="title"/>
          </p:nvPr>
        </p:nvSpPr>
        <p:spPr>
          <a:xfrm>
            <a:off x="4943872" y="476672"/>
            <a:ext cx="5990456" cy="614057"/>
          </a:xfrm>
        </p:spPr>
        <p:txBody>
          <a:bodyPr/>
          <a:lstStyle/>
          <a:p>
            <a:r>
              <a:rPr lang="en-GB" dirty="0"/>
              <a:t>This is Me – ‘What we could do better?’</a:t>
            </a:r>
          </a:p>
        </p:txBody>
      </p:sp>
      <p:sp>
        <p:nvSpPr>
          <p:cNvPr id="8" name="Content Placeholder 2">
            <a:extLst>
              <a:ext uri="{FF2B5EF4-FFF2-40B4-BE49-F238E27FC236}">
                <a16:creationId xmlns:a16="http://schemas.microsoft.com/office/drawing/2014/main" id="{58C103CA-5E82-B4EC-6D36-B27C13FCB220}"/>
              </a:ext>
            </a:extLst>
          </p:cNvPr>
          <p:cNvSpPr>
            <a:spLocks noGrp="1"/>
          </p:cNvSpPr>
          <p:nvPr>
            <p:ph idx="1"/>
          </p:nvPr>
        </p:nvSpPr>
        <p:spPr>
          <a:xfrm>
            <a:off x="609600" y="1990829"/>
            <a:ext cx="4982344" cy="1656184"/>
          </a:xfrm>
        </p:spPr>
        <p:txBody>
          <a:bodyPr>
            <a:normAutofit fontScale="92500" lnSpcReduction="20000"/>
          </a:bodyPr>
          <a:lstStyle/>
          <a:p>
            <a:r>
              <a:rPr lang="en-GB" b="1" dirty="0"/>
              <a:t>Seven</a:t>
            </a:r>
            <a:r>
              <a:rPr lang="en-GB" dirty="0"/>
              <a:t> responders reported that there was nothing we could do better.</a:t>
            </a:r>
          </a:p>
          <a:p>
            <a:endParaRPr lang="en-GB" dirty="0"/>
          </a:p>
          <a:p>
            <a:r>
              <a:rPr lang="en-GB" b="1" dirty="0"/>
              <a:t>Two</a:t>
            </a:r>
            <a:r>
              <a:rPr lang="en-GB" dirty="0"/>
              <a:t> responders felt the resources didn’t offer anything beyond what they already knew</a:t>
            </a:r>
          </a:p>
        </p:txBody>
      </p:sp>
      <p:sp>
        <p:nvSpPr>
          <p:cNvPr id="3" name="Content Placeholder 2">
            <a:extLst>
              <a:ext uri="{FF2B5EF4-FFF2-40B4-BE49-F238E27FC236}">
                <a16:creationId xmlns:a16="http://schemas.microsoft.com/office/drawing/2014/main" id="{E67F2D36-B980-71D9-2EFB-62E1920C75F6}"/>
              </a:ext>
            </a:extLst>
          </p:cNvPr>
          <p:cNvSpPr txBox="1">
            <a:spLocks/>
          </p:cNvSpPr>
          <p:nvPr/>
        </p:nvSpPr>
        <p:spPr>
          <a:xfrm>
            <a:off x="479376" y="3933056"/>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“It would be great if some more extensive resources could be provided. Everything shared with me I already knew about from my own research.”</a:t>
            </a:r>
          </a:p>
        </p:txBody>
      </p:sp>
      <p:sp>
        <p:nvSpPr>
          <p:cNvPr id="4" name="Content Placeholder 2">
            <a:extLst>
              <a:ext uri="{FF2B5EF4-FFF2-40B4-BE49-F238E27FC236}">
                <a16:creationId xmlns:a16="http://schemas.microsoft.com/office/drawing/2014/main" id="{5FAD762D-434A-1487-1DF9-9BE343E10623}"/>
              </a:ext>
            </a:extLst>
          </p:cNvPr>
          <p:cNvSpPr txBox="1">
            <a:spLocks/>
          </p:cNvSpPr>
          <p:nvPr/>
        </p:nvSpPr>
        <p:spPr>
          <a:xfrm>
            <a:off x="6600058" y="1844824"/>
            <a:ext cx="4982344" cy="3168352"/>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“Having the words high and low could be misinterpreted as low support needs and high support needs. This needs to be changed as some of the low descriptors could be indicators for ASD and some of the high could be ADHD.”</a:t>
            </a:r>
          </a:p>
        </p:txBody>
      </p:sp>
      <p:sp>
        <p:nvSpPr>
          <p:cNvPr id="5" name="Content Placeholder 2">
            <a:extLst>
              <a:ext uri="{FF2B5EF4-FFF2-40B4-BE49-F238E27FC236}">
                <a16:creationId xmlns:a16="http://schemas.microsoft.com/office/drawing/2014/main" id="{BC30F331-104E-302F-144F-973F86BFA6E8}"/>
              </a:ext>
            </a:extLst>
          </p:cNvPr>
          <p:cNvSpPr txBox="1">
            <a:spLocks/>
          </p:cNvSpPr>
          <p:nvPr/>
        </p:nvSpPr>
        <p:spPr>
          <a:xfrm>
            <a:off x="6240016" y="4111087"/>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“My daughter was very tired after the meeting as lots of questions.”</a:t>
            </a:r>
          </a:p>
        </p:txBody>
      </p:sp>
      <p:sp>
        <p:nvSpPr>
          <p:cNvPr id="6" name="Content Placeholder 2">
            <a:extLst>
              <a:ext uri="{FF2B5EF4-FFF2-40B4-BE49-F238E27FC236}">
                <a16:creationId xmlns:a16="http://schemas.microsoft.com/office/drawing/2014/main" id="{8F3F8D2A-A770-DD73-3FDC-849C43A6D189}"/>
              </a:ext>
            </a:extLst>
          </p:cNvPr>
          <p:cNvSpPr txBox="1">
            <a:spLocks/>
          </p:cNvSpPr>
          <p:nvPr/>
        </p:nvSpPr>
        <p:spPr>
          <a:xfrm>
            <a:off x="1088031" y="5445224"/>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“There hasn’t been any further support since, would be useful to involve more specialists such as OT.”</a:t>
            </a:r>
          </a:p>
        </p:txBody>
      </p:sp>
      <p:sp>
        <p:nvSpPr>
          <p:cNvPr id="7" name="Content Placeholder 2">
            <a:extLst>
              <a:ext uri="{FF2B5EF4-FFF2-40B4-BE49-F238E27FC236}">
                <a16:creationId xmlns:a16="http://schemas.microsoft.com/office/drawing/2014/main" id="{720C935B-1D10-A8B4-E32B-5BBACE16C3E8}"/>
              </a:ext>
            </a:extLst>
          </p:cNvPr>
          <p:cNvSpPr txBox="1">
            <a:spLocks/>
          </p:cNvSpPr>
          <p:nvPr/>
        </p:nvSpPr>
        <p:spPr>
          <a:xfrm>
            <a:off x="6528048" y="5201816"/>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“The demand and time is too great for the schools. There a long waiting lists and only one member of staff to run all the meetings.”</a:t>
            </a:r>
          </a:p>
        </p:txBody>
      </p:sp>
    </p:spTree>
    <p:extLst>
      <p:ext uri="{BB962C8B-B14F-4D97-AF65-F5344CB8AC3E}">
        <p14:creationId xmlns:p14="http://schemas.microsoft.com/office/powerpoint/2010/main" val="365134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8FCCB-8C77-6094-D78B-246920B4D2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D2F939-030B-81A2-3CD4-EBF418C39807}"/>
              </a:ext>
            </a:extLst>
          </p:cNvPr>
          <p:cNvSpPr>
            <a:spLocks noGrp="1"/>
          </p:cNvSpPr>
          <p:nvPr>
            <p:ph type="title"/>
          </p:nvPr>
        </p:nvSpPr>
        <p:spPr>
          <a:xfrm>
            <a:off x="4943872" y="476672"/>
            <a:ext cx="5990456" cy="614057"/>
          </a:xfrm>
        </p:spPr>
        <p:txBody>
          <a:bodyPr/>
          <a:lstStyle/>
          <a:p>
            <a:r>
              <a:rPr lang="en-GB" dirty="0"/>
              <a:t>This is Me – ‘Is there anything else you’d like us to know?’</a:t>
            </a:r>
          </a:p>
        </p:txBody>
      </p:sp>
      <p:sp>
        <p:nvSpPr>
          <p:cNvPr id="3" name="Content Placeholder 2">
            <a:extLst>
              <a:ext uri="{FF2B5EF4-FFF2-40B4-BE49-F238E27FC236}">
                <a16:creationId xmlns:a16="http://schemas.microsoft.com/office/drawing/2014/main" id="{D4AAC73C-07B4-B730-E01D-4E6D726ECCAF}"/>
              </a:ext>
            </a:extLst>
          </p:cNvPr>
          <p:cNvSpPr txBox="1">
            <a:spLocks/>
          </p:cNvSpPr>
          <p:nvPr/>
        </p:nvSpPr>
        <p:spPr>
          <a:xfrm>
            <a:off x="407368" y="1611792"/>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“I am concerned that this is part of a larger plan to remove the right of children to have an EHCP, or a formal diagnosis referred by school. This cannot be a replacement of those rights. My son has been waiting for 4 years for a diagnosis appointment and the formal diagnosis is essential for his needs as it gives parents more insight and the child needs this to understand that there is a reason why they struggle. This feels like an underhanded way of removing those rights, which having been through the EHCP process with my older daughter, is the only thing which gives the child a legal right to the best education for them.”</a:t>
            </a:r>
          </a:p>
        </p:txBody>
      </p:sp>
      <p:sp>
        <p:nvSpPr>
          <p:cNvPr id="4" name="Content Placeholder 2">
            <a:extLst>
              <a:ext uri="{FF2B5EF4-FFF2-40B4-BE49-F238E27FC236}">
                <a16:creationId xmlns:a16="http://schemas.microsoft.com/office/drawing/2014/main" id="{25D8DC49-8F65-AC7D-5CC1-47A3F2674665}"/>
              </a:ext>
            </a:extLst>
          </p:cNvPr>
          <p:cNvSpPr txBox="1">
            <a:spLocks/>
          </p:cNvSpPr>
          <p:nvPr/>
        </p:nvSpPr>
        <p:spPr>
          <a:xfrm>
            <a:off x="6802290" y="1611792"/>
            <a:ext cx="4982344" cy="3168352"/>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“This should absolutely be rolled out across schools and I think it’s a great stepping stone to understand children’s needs.”</a:t>
            </a:r>
          </a:p>
        </p:txBody>
      </p:sp>
      <p:sp>
        <p:nvSpPr>
          <p:cNvPr id="5" name="Content Placeholder 2">
            <a:extLst>
              <a:ext uri="{FF2B5EF4-FFF2-40B4-BE49-F238E27FC236}">
                <a16:creationId xmlns:a16="http://schemas.microsoft.com/office/drawing/2014/main" id="{63E490BF-076D-9A52-CBC1-E1FB4514F577}"/>
              </a:ext>
            </a:extLst>
          </p:cNvPr>
          <p:cNvSpPr txBox="1">
            <a:spLocks/>
          </p:cNvSpPr>
          <p:nvPr/>
        </p:nvSpPr>
        <p:spPr>
          <a:xfrm>
            <a:off x="5879976" y="3123960"/>
            <a:ext cx="4982344"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“I think it's great and helps build working relationships between parents and school.”</a:t>
            </a:r>
          </a:p>
        </p:txBody>
      </p:sp>
      <p:sp>
        <p:nvSpPr>
          <p:cNvPr id="7" name="Content Placeholder 2">
            <a:extLst>
              <a:ext uri="{FF2B5EF4-FFF2-40B4-BE49-F238E27FC236}">
                <a16:creationId xmlns:a16="http://schemas.microsoft.com/office/drawing/2014/main" id="{977394C5-099D-DDDC-18B3-0AB32362D5A5}"/>
              </a:ext>
            </a:extLst>
          </p:cNvPr>
          <p:cNvSpPr txBox="1">
            <a:spLocks/>
          </p:cNvSpPr>
          <p:nvPr/>
        </p:nvSpPr>
        <p:spPr>
          <a:xfrm>
            <a:off x="7007424" y="4149080"/>
            <a:ext cx="5184576" cy="1656184"/>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“Just a really good tool for families especially with teens it’s a chance for them to open up and the school understand what’s underneath.”</a:t>
            </a:r>
          </a:p>
        </p:txBody>
      </p:sp>
      <p:sp>
        <p:nvSpPr>
          <p:cNvPr id="11" name="Content Placeholder 2">
            <a:extLst>
              <a:ext uri="{FF2B5EF4-FFF2-40B4-BE49-F238E27FC236}">
                <a16:creationId xmlns:a16="http://schemas.microsoft.com/office/drawing/2014/main" id="{DFB5043D-D316-CC71-8C5F-76462A8F8D4A}"/>
              </a:ext>
            </a:extLst>
          </p:cNvPr>
          <p:cNvSpPr txBox="1">
            <a:spLocks/>
          </p:cNvSpPr>
          <p:nvPr/>
        </p:nvSpPr>
        <p:spPr>
          <a:xfrm>
            <a:off x="5519936" y="5661248"/>
            <a:ext cx="4982344" cy="944728"/>
          </a:xfrm>
          <a:prstGeom prst="rect">
            <a:avLst/>
          </a:prstGeom>
        </p:spPr>
        <p:txBody>
          <a:bodyPr vert="horz" lIns="91440" tIns="45720" rIns="91440" bIns="45720" rtlCol="0">
            <a:noAutofit/>
          </a:bodyPr>
          <a:lstStyle>
            <a:lvl1pPr marL="265116" indent="-265116" algn="l" defTabSz="914411"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9" indent="-285753" algn="l" defTabSz="914411" rtl="0" eaLnBrk="1" latinLnBrk="0" hangingPunct="1">
              <a:spcBef>
                <a:spcPct val="20000"/>
              </a:spcBef>
              <a:buClr>
                <a:srgbClr val="AE2573"/>
              </a:buClr>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2pPr>
            <a:lvl3pPr marL="1143015" indent="-228604" algn="l" defTabSz="914411" rtl="0" eaLnBrk="1" latinLnBrk="0" hangingPunct="1">
              <a:spcBef>
                <a:spcPct val="20000"/>
              </a:spcBef>
              <a:buFont typeface="Arial" panose="020B0604020202020204" pitchFamily="34" charset="0"/>
              <a:buChar char="•"/>
              <a:defRPr sz="1801" kern="1200">
                <a:solidFill>
                  <a:schemeClr val="tx1"/>
                </a:solidFill>
                <a:latin typeface="Arial" panose="020B0604020202020204" pitchFamily="34" charset="0"/>
                <a:ea typeface="+mn-ea"/>
                <a:cs typeface="Arial" panose="020B0604020202020204" pitchFamily="34" charset="0"/>
              </a:defRPr>
            </a:lvl3pPr>
            <a:lvl4pPr marL="1600221"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27" indent="-228604" algn="l" defTabSz="914411"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32"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38"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44"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49" indent="-228604" algn="l" defTabSz="9144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t>“Useful for transition to college, helped my daughter understand herself and well as the school and parents.”</a:t>
            </a:r>
          </a:p>
        </p:txBody>
      </p:sp>
    </p:spTree>
    <p:extLst>
      <p:ext uri="{BB962C8B-B14F-4D97-AF65-F5344CB8AC3E}">
        <p14:creationId xmlns:p14="http://schemas.microsoft.com/office/powerpoint/2010/main" val="2429989237"/>
      </p:ext>
    </p:extLst>
  </p:cSld>
  <p:clrMapOvr>
    <a:masterClrMapping/>
  </p:clrMapOvr>
</p:sld>
</file>

<file path=ppt/theme/theme1.xml><?xml version="1.0" encoding="utf-8"?>
<a:theme xmlns:a="http://schemas.openxmlformats.org/drawingml/2006/main" name="KMCCG_presentatio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E9358E7A99D44A8899CBF8B1D8D2A8" ma:contentTypeVersion="12" ma:contentTypeDescription="Create a new document." ma:contentTypeScope="" ma:versionID="8e8e138f69b031bad4029da21a3cb954">
  <xsd:schema xmlns:xsd="http://www.w3.org/2001/XMLSchema" xmlns:xs="http://www.w3.org/2001/XMLSchema" xmlns:p="http://schemas.microsoft.com/office/2006/metadata/properties" xmlns:ns2="99d53366-9284-485c-86b2-9cb868dd7ec1" xmlns:ns3="5597c001-5659-4817-bdb1-2e8e01794fc4" targetNamespace="http://schemas.microsoft.com/office/2006/metadata/properties" ma:root="true" ma:fieldsID="b97dad9136e4deb49bfe856e0833b2d0" ns2:_="" ns3:_="">
    <xsd:import namespace="99d53366-9284-485c-86b2-9cb868dd7ec1"/>
    <xsd:import namespace="5597c001-5659-4817-bdb1-2e8e01794fc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d53366-9284-485c-86b2-9cb868dd7e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f80089c-2ddf-4c5d-a009-f768e38e2bb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597c001-5659-4817-bdb1-2e8e01794fc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d4f3c67-cb4d-4b88-81b5-c087c7a9bb5b}" ma:internalName="TaxCatchAll" ma:showField="CatchAllData" ma:web="5597c001-5659-4817-bdb1-2e8e01794f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597c001-5659-4817-bdb1-2e8e01794fc4" xsi:nil="true"/>
    <lcf76f155ced4ddcb4097134ff3c332f xmlns="99d53366-9284-485c-86b2-9cb868dd7ec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F3FD926-01C9-408D-A71E-3E3104579D1F}">
  <ds:schemaRefs>
    <ds:schemaRef ds:uri="http://schemas.microsoft.com/sharepoint/v3/contenttype/forms"/>
  </ds:schemaRefs>
</ds:datastoreItem>
</file>

<file path=customXml/itemProps2.xml><?xml version="1.0" encoding="utf-8"?>
<ds:datastoreItem xmlns:ds="http://schemas.openxmlformats.org/officeDocument/2006/customXml" ds:itemID="{B8170649-0D65-4CB9-8D04-F569F06E1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d53366-9284-485c-86b2-9cb868dd7ec1"/>
    <ds:schemaRef ds:uri="5597c001-5659-4817-bdb1-2e8e01794f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18AB1E-278E-481F-8F4C-0B8631491D85}">
  <ds:schemaRefs>
    <ds:schemaRef ds:uri="http://purl.org/dc/elements/1.1/"/>
    <ds:schemaRef ds:uri="http://purl.org/dc/terms/"/>
    <ds:schemaRef ds:uri="http://purl.org/dc/dcmitype/"/>
    <ds:schemaRef ds:uri="99d53366-9284-485c-86b2-9cb868dd7ec1"/>
    <ds:schemaRef ds:uri="http://schemas.microsoft.com/office/2006/metadata/properties"/>
    <ds:schemaRef ds:uri="5597c001-5659-4817-bdb1-2e8e01794fc4"/>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3253a20d-c735-4bfe-a8b7-3e6ab37f5f90}" enabled="0" method="" siteId="{3253a20d-c735-4bfe-a8b7-3e6ab37f5f90}" removed="1"/>
</clbl:labelList>
</file>

<file path=docProps/app.xml><?xml version="1.0" encoding="utf-8"?>
<Properties xmlns="http://schemas.openxmlformats.org/officeDocument/2006/extended-properties" xmlns:vt="http://schemas.openxmlformats.org/officeDocument/2006/docPropsVTypes">
  <Template>KMCCG_powerpoint_template</Template>
  <TotalTime>877</TotalTime>
  <Words>653</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KMCCG_presentation_template</vt:lpstr>
      <vt:lpstr>PowerPoint Presentation</vt:lpstr>
      <vt:lpstr>This is Me – family questionnaire</vt:lpstr>
      <vt:lpstr>This is Me – ‘What was good about This is Me?’</vt:lpstr>
      <vt:lpstr>This is Me – ‘What we could do better?’</vt:lpstr>
      <vt:lpstr>This is Me – ‘Is there anything else you’d like us to know?’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Me evaluation</dc:title>
  <dc:creator>CROUCH, Chloe (NHS KENT AND MEDWAY CCG)</dc:creator>
  <cp:lastModifiedBy>Max Edwards - CY CDO (Corporate Director's Office)</cp:lastModifiedBy>
  <cp:revision>19</cp:revision>
  <dcterms:created xsi:type="dcterms:W3CDTF">2022-05-31T12:05:31Z</dcterms:created>
  <dcterms:modified xsi:type="dcterms:W3CDTF">2025-07-11T14:31:35Z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0x010100BDE9358E7A99D44A8899CBF8B1D8D2A8</vt:lpwstr>
  </property>
  <property fmtid="{D5CDD505-2E9C-101B-9397-08002B2CF9AE}" pid="3" name="MediaServiceImageTags">
    <vt:lpwstr/>
  </property>
</Properties>
</file>