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6"/>
  </p:sldMasterIdLst>
  <p:notesMasterIdLst>
    <p:notesMasterId r:id="rId15"/>
  </p:notesMasterIdLst>
  <p:handoutMasterIdLst>
    <p:handoutMasterId r:id="rId16"/>
  </p:handoutMasterIdLst>
  <p:sldIdLst>
    <p:sldId id="269" r:id="rId7"/>
    <p:sldId id="295" r:id="rId8"/>
    <p:sldId id="288" r:id="rId9"/>
    <p:sldId id="300" r:id="rId10"/>
    <p:sldId id="296" r:id="rId11"/>
    <p:sldId id="297" r:id="rId12"/>
    <p:sldId id="301" r:id="rId13"/>
    <p:sldId id="298" r:id="rId14"/>
  </p:sldIdLst>
  <p:sldSz cx="9144000" cy="6858000" type="screen4x3"/>
  <p:notesSz cx="6797675" cy="9926638"/>
  <p:defaultTextStyle>
    <a:defPPr>
      <a:defRPr lang="en-GB"/>
    </a:defPPr>
    <a:lvl1pPr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1pPr>
    <a:lvl2pPr marL="4572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2pPr>
    <a:lvl3pPr marL="9144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3pPr>
    <a:lvl4pPr marL="13716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4pPr>
    <a:lvl5pPr marL="18288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5pPr>
    <a:lvl6pPr marL="2286000" algn="l" defTabSz="914400" rtl="0" eaLnBrk="1" latinLnBrk="0" hangingPunct="1">
      <a:defRPr kern="1200">
        <a:solidFill>
          <a:schemeClr val="bg1"/>
        </a:solidFill>
        <a:latin typeface="Calibri" pitchFamily="34" charset="0"/>
        <a:ea typeface="ＭＳ Ｐゴシック"/>
        <a:cs typeface="ＭＳ Ｐゴシック"/>
      </a:defRPr>
    </a:lvl6pPr>
    <a:lvl7pPr marL="2743200" algn="l" defTabSz="914400" rtl="0" eaLnBrk="1" latinLnBrk="0" hangingPunct="1">
      <a:defRPr kern="1200">
        <a:solidFill>
          <a:schemeClr val="bg1"/>
        </a:solidFill>
        <a:latin typeface="Calibri" pitchFamily="34" charset="0"/>
        <a:ea typeface="ＭＳ Ｐゴシック"/>
        <a:cs typeface="ＭＳ Ｐゴシック"/>
      </a:defRPr>
    </a:lvl7pPr>
    <a:lvl8pPr marL="3200400" algn="l" defTabSz="914400" rtl="0" eaLnBrk="1" latinLnBrk="0" hangingPunct="1">
      <a:defRPr kern="1200">
        <a:solidFill>
          <a:schemeClr val="bg1"/>
        </a:solidFill>
        <a:latin typeface="Calibri" pitchFamily="34" charset="0"/>
        <a:ea typeface="ＭＳ Ｐゴシック"/>
        <a:cs typeface="ＭＳ Ｐゴシック"/>
      </a:defRPr>
    </a:lvl8pPr>
    <a:lvl9pPr marL="3657600" algn="l" defTabSz="914400" rtl="0" eaLnBrk="1" latinLnBrk="0" hangingPunct="1">
      <a:defRPr kern="1200">
        <a:solidFill>
          <a:schemeClr val="bg1"/>
        </a:solidFill>
        <a:latin typeface="Calibri" pitchFamily="34" charset="0"/>
        <a:ea typeface="ＭＳ Ｐゴシック"/>
        <a:cs typeface="ＭＳ Ｐゴシック"/>
      </a:defRPr>
    </a:lvl9pPr>
  </p:defaultTextStyle>
  <p:extLst>
    <p:ext uri="{521415D9-36F7-43E2-AB2F-B90AF26B5E84}">
      <p14:sectionLst xmlns:p14="http://schemas.microsoft.com/office/powerpoint/2010/main">
        <p14:section name="Default Section" id="{4375AE43-3117-40E3-A7A5-4013703EFC29}">
          <p14:sldIdLst>
            <p14:sldId id="269"/>
            <p14:sldId id="295"/>
            <p14:sldId id="288"/>
            <p14:sldId id="300"/>
            <p14:sldId id="296"/>
            <p14:sldId id="297"/>
            <p14:sldId id="301"/>
            <p14:sldId id="29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28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396" autoAdjust="0"/>
    <p:restoredTop sz="72914" autoAdjust="0"/>
  </p:normalViewPr>
  <p:slideViewPr>
    <p:cSldViewPr snapToGrid="0">
      <p:cViewPr>
        <p:scale>
          <a:sx n="120" d="100"/>
          <a:sy n="120" d="100"/>
        </p:scale>
        <p:origin x="-414" y="360"/>
      </p:cViewPr>
      <p:guideLst>
        <p:guide orient="horz" pos="4152"/>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3" d="100"/>
          <a:sy n="83" d="100"/>
        </p:scale>
        <p:origin x="-3108"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AA01157-49DD-4BF9-ACD1-6FEE880FCF05}" type="datetimeFigureOut">
              <a:rPr lang="en-GB" smtClean="0"/>
              <a:pPr/>
              <a:t>30/04/2014</a:t>
            </a:fld>
            <a:endParaRPr lang="en-GB"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B8ACCED-DFD2-4B54-80CD-D71A8584E881}" type="slidenum">
              <a:rPr lang="en-GB" smtClean="0"/>
              <a:pPr/>
              <a:t>‹#›</a:t>
            </a:fld>
            <a:endParaRPr lang="en-GB" dirty="0"/>
          </a:p>
        </p:txBody>
      </p:sp>
    </p:spTree>
    <p:extLst>
      <p:ext uri="{BB962C8B-B14F-4D97-AF65-F5344CB8AC3E}">
        <p14:creationId xmlns:p14="http://schemas.microsoft.com/office/powerpoint/2010/main" val="34043309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6797675" cy="9926638"/>
          </a:xfrm>
          <a:prstGeom prst="roundRect">
            <a:avLst>
              <a:gd name="adj" fmla="val 23"/>
            </a:avLst>
          </a:prstGeom>
          <a:solidFill>
            <a:srgbClr val="FFFFFF"/>
          </a:solidFill>
          <a:ln w="9525">
            <a:noFill/>
            <a:round/>
            <a:headEnd/>
            <a:tailEnd/>
          </a:ln>
        </p:spPr>
        <p:txBody>
          <a:bodyPr wrap="none" anchor="ctr"/>
          <a:lstStyle/>
          <a:p>
            <a:pPr>
              <a:lnSpc>
                <a:spcPct val="93000"/>
              </a:lnSpc>
              <a:buClr>
                <a:srgbClr val="000000"/>
              </a:buClr>
              <a:buSzPct val="100000"/>
              <a:buFont typeface="Calibri" pitchFamily="-84" charset="0"/>
              <a:buNone/>
              <a:defRPr/>
            </a:pPr>
            <a:endParaRPr lang="en-US" dirty="0">
              <a:latin typeface="Calibri" pitchFamily="-84" charset="0"/>
              <a:ea typeface="ＭＳ Ｐゴシック" pitchFamily="-84" charset="-128"/>
              <a:cs typeface="+mn-cs"/>
            </a:endParaRPr>
          </a:p>
        </p:txBody>
      </p:sp>
      <p:sp>
        <p:nvSpPr>
          <p:cNvPr id="13315" name="Text Box 2"/>
          <p:cNvSpPr txBox="1">
            <a:spLocks noChangeArrowheads="1"/>
          </p:cNvSpPr>
          <p:nvPr/>
        </p:nvSpPr>
        <p:spPr bwMode="auto">
          <a:xfrm>
            <a:off x="0" y="0"/>
            <a:ext cx="2945659" cy="499779"/>
          </a:xfrm>
          <a:prstGeom prst="rect">
            <a:avLst/>
          </a:prstGeom>
          <a:noFill/>
          <a:ln>
            <a:noFill/>
          </a:ln>
          <a:extLst/>
        </p:spPr>
        <p:txBody>
          <a:bodyPr wrap="none" anchor="ctr"/>
          <a:lstStyle>
            <a:lvl1pPr eaLnBrk="0" hangingPunct="0">
              <a:defRPr sz="2400">
                <a:solidFill>
                  <a:schemeClr val="bg1"/>
                </a:solidFill>
                <a:latin typeface="Calibri" charset="0"/>
                <a:ea typeface="ＭＳ Ｐゴシック" charset="0"/>
                <a:cs typeface="ＭＳ Ｐゴシック" charset="0"/>
              </a:defRPr>
            </a:lvl1pPr>
            <a:lvl2pPr marL="742950" indent="-285750" eaLnBrk="0" hangingPunct="0">
              <a:defRPr sz="2400">
                <a:solidFill>
                  <a:schemeClr val="bg1"/>
                </a:solidFill>
                <a:latin typeface="Calibri" charset="0"/>
                <a:ea typeface="ＭＳ Ｐゴシック" charset="0"/>
              </a:defRPr>
            </a:lvl2pPr>
            <a:lvl3pPr marL="1143000" indent="-228600" eaLnBrk="0" hangingPunct="0">
              <a:defRPr sz="2400">
                <a:solidFill>
                  <a:schemeClr val="bg1"/>
                </a:solidFill>
                <a:latin typeface="Calibri" charset="0"/>
                <a:ea typeface="ＭＳ Ｐゴシック" charset="0"/>
              </a:defRPr>
            </a:lvl3pPr>
            <a:lvl4pPr marL="1600200" indent="-228600" eaLnBrk="0" hangingPunct="0">
              <a:defRPr sz="2400">
                <a:solidFill>
                  <a:schemeClr val="bg1"/>
                </a:solidFill>
                <a:latin typeface="Calibri" charset="0"/>
                <a:ea typeface="ＭＳ Ｐゴシック" charset="0"/>
              </a:defRPr>
            </a:lvl4pPr>
            <a:lvl5pPr marL="2057400" indent="-228600" eaLnBrk="0" hangingPunct="0">
              <a:defRPr sz="2400">
                <a:solidFill>
                  <a:schemeClr val="bg1"/>
                </a:solidFill>
                <a:latin typeface="Calibri" charset="0"/>
                <a:ea typeface="ＭＳ Ｐゴシック" charset="0"/>
              </a:defRPr>
            </a:lvl5pPr>
            <a:lvl6pPr marL="25146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6pPr>
            <a:lvl7pPr marL="29718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7pPr>
            <a:lvl8pPr marL="34290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8pPr>
            <a:lvl9pPr marL="38862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9pPr>
          </a:lstStyle>
          <a:p>
            <a:pPr eaLnBrk="1" hangingPunct="1">
              <a:lnSpc>
                <a:spcPct val="93000"/>
              </a:lnSpc>
              <a:buClr>
                <a:srgbClr val="000000"/>
              </a:buClr>
              <a:buSzPct val="100000"/>
              <a:buFont typeface="Calibri" charset="0"/>
              <a:buNone/>
              <a:defRPr/>
            </a:pPr>
            <a:endParaRPr lang="en-US" sz="1800" dirty="0" smtClean="0"/>
          </a:p>
        </p:txBody>
      </p:sp>
      <p:sp>
        <p:nvSpPr>
          <p:cNvPr id="2051" name="Rectangle 3"/>
          <p:cNvSpPr>
            <a:spLocks noGrp="1" noChangeArrowheads="1"/>
          </p:cNvSpPr>
          <p:nvPr>
            <p:ph type="dt"/>
          </p:nvPr>
        </p:nvSpPr>
        <p:spPr bwMode="auto">
          <a:xfrm>
            <a:off x="3850443" y="1"/>
            <a:ext cx="2944085" cy="494609"/>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Clr>
                <a:srgbClr val="000000"/>
              </a:buClr>
              <a:buSzPct val="100000"/>
              <a:buFont typeface="Calibri"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Calibri" pitchFamily="32" charset="0"/>
                <a:ea typeface="+mn-ea"/>
                <a:cs typeface="Lucida Sans Unicode" charset="0"/>
              </a:defRPr>
            </a:lvl1pPr>
          </a:lstStyle>
          <a:p>
            <a:pPr>
              <a:defRPr/>
            </a:pPr>
            <a:endParaRPr lang="en-GB" dirty="0"/>
          </a:p>
        </p:txBody>
      </p:sp>
      <p:sp>
        <p:nvSpPr>
          <p:cNvPr id="13317" name="Rectangle 4"/>
          <p:cNvSpPr>
            <a:spLocks noGrp="1" noRot="1" noChangeAspect="1" noChangeArrowheads="1"/>
          </p:cNvSpPr>
          <p:nvPr>
            <p:ph type="sldImg"/>
          </p:nvPr>
        </p:nvSpPr>
        <p:spPr bwMode="auto">
          <a:xfrm>
            <a:off x="917575" y="744538"/>
            <a:ext cx="4960938" cy="3721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679768" y="4715154"/>
            <a:ext cx="5436567" cy="4465264"/>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13319" name="Text Box 6"/>
          <p:cNvSpPr txBox="1">
            <a:spLocks noChangeArrowheads="1"/>
          </p:cNvSpPr>
          <p:nvPr/>
        </p:nvSpPr>
        <p:spPr bwMode="auto">
          <a:xfrm>
            <a:off x="0" y="9426860"/>
            <a:ext cx="2945659" cy="499779"/>
          </a:xfrm>
          <a:prstGeom prst="rect">
            <a:avLst/>
          </a:prstGeom>
          <a:noFill/>
          <a:ln>
            <a:noFill/>
          </a:ln>
          <a:extLst/>
        </p:spPr>
        <p:txBody>
          <a:bodyPr wrap="none" anchor="ctr"/>
          <a:lstStyle>
            <a:lvl1pPr eaLnBrk="0" hangingPunct="0">
              <a:defRPr sz="2400">
                <a:solidFill>
                  <a:schemeClr val="bg1"/>
                </a:solidFill>
                <a:latin typeface="Calibri" charset="0"/>
                <a:ea typeface="ＭＳ Ｐゴシック" charset="0"/>
                <a:cs typeface="ＭＳ Ｐゴシック" charset="0"/>
              </a:defRPr>
            </a:lvl1pPr>
            <a:lvl2pPr marL="742950" indent="-285750" eaLnBrk="0" hangingPunct="0">
              <a:defRPr sz="2400">
                <a:solidFill>
                  <a:schemeClr val="bg1"/>
                </a:solidFill>
                <a:latin typeface="Calibri" charset="0"/>
                <a:ea typeface="ＭＳ Ｐゴシック" charset="0"/>
              </a:defRPr>
            </a:lvl2pPr>
            <a:lvl3pPr marL="1143000" indent="-228600" eaLnBrk="0" hangingPunct="0">
              <a:defRPr sz="2400">
                <a:solidFill>
                  <a:schemeClr val="bg1"/>
                </a:solidFill>
                <a:latin typeface="Calibri" charset="0"/>
                <a:ea typeface="ＭＳ Ｐゴシック" charset="0"/>
              </a:defRPr>
            </a:lvl3pPr>
            <a:lvl4pPr marL="1600200" indent="-228600" eaLnBrk="0" hangingPunct="0">
              <a:defRPr sz="2400">
                <a:solidFill>
                  <a:schemeClr val="bg1"/>
                </a:solidFill>
                <a:latin typeface="Calibri" charset="0"/>
                <a:ea typeface="ＭＳ Ｐゴシック" charset="0"/>
              </a:defRPr>
            </a:lvl4pPr>
            <a:lvl5pPr marL="2057400" indent="-228600" eaLnBrk="0" hangingPunct="0">
              <a:defRPr sz="2400">
                <a:solidFill>
                  <a:schemeClr val="bg1"/>
                </a:solidFill>
                <a:latin typeface="Calibri" charset="0"/>
                <a:ea typeface="ＭＳ Ｐゴシック" charset="0"/>
              </a:defRPr>
            </a:lvl5pPr>
            <a:lvl6pPr marL="25146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6pPr>
            <a:lvl7pPr marL="29718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7pPr>
            <a:lvl8pPr marL="34290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8pPr>
            <a:lvl9pPr marL="38862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9pPr>
          </a:lstStyle>
          <a:p>
            <a:pPr eaLnBrk="1" hangingPunct="1">
              <a:lnSpc>
                <a:spcPct val="93000"/>
              </a:lnSpc>
              <a:buClr>
                <a:srgbClr val="000000"/>
              </a:buClr>
              <a:buSzPct val="100000"/>
              <a:buFont typeface="Calibri" charset="0"/>
              <a:buNone/>
              <a:defRPr/>
            </a:pPr>
            <a:endParaRPr lang="en-US" sz="1800" dirty="0" smtClean="0"/>
          </a:p>
        </p:txBody>
      </p:sp>
      <p:sp>
        <p:nvSpPr>
          <p:cNvPr id="2055" name="Rectangle 7"/>
          <p:cNvSpPr>
            <a:spLocks noGrp="1" noChangeArrowheads="1"/>
          </p:cNvSpPr>
          <p:nvPr>
            <p:ph type="sldNum"/>
          </p:nvPr>
        </p:nvSpPr>
        <p:spPr bwMode="auto">
          <a:xfrm>
            <a:off x="3850443" y="9428583"/>
            <a:ext cx="2944085" cy="494608"/>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lnSpc>
                <a:spcPct val="100000"/>
              </a:lnSpc>
              <a:buClr>
                <a:srgbClr val="000000"/>
              </a:buClr>
              <a:buSzPct val="100000"/>
              <a:buFont typeface="Calibri" pitchFamily="-8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Calibri" pitchFamily="-84" charset="0"/>
                <a:ea typeface="ＭＳ Ｐゴシック" pitchFamily="-84" charset="-128"/>
                <a:cs typeface="+mn-cs"/>
              </a:defRPr>
            </a:lvl1pPr>
          </a:lstStyle>
          <a:p>
            <a:pPr>
              <a:defRPr/>
            </a:pPr>
            <a:fld id="{17CCC906-CE96-40E4-84CA-BFB19A6E439D}" type="slidenum">
              <a:rPr lang="en-GB"/>
              <a:pPr>
                <a:defRPr/>
              </a:pPr>
              <a:t>‹#›</a:t>
            </a:fld>
            <a:endParaRPr lang="en-GB" dirty="0"/>
          </a:p>
        </p:txBody>
      </p:sp>
    </p:spTree>
    <p:extLst>
      <p:ext uri="{BB962C8B-B14F-4D97-AF65-F5344CB8AC3E}">
        <p14:creationId xmlns:p14="http://schemas.microsoft.com/office/powerpoint/2010/main" val="3183757374"/>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r>
              <a:rPr lang="en-GB" dirty="0" smtClean="0"/>
              <a:t>On 13 March, latest DfE consultation launched titled “Fairer Schools</a:t>
            </a:r>
            <a:r>
              <a:rPr lang="en-GB" baseline="0" dirty="0" smtClean="0"/>
              <a:t> Funding in 2015-16”.  We thought that this would be the comprehensive proposals about moving to a NFF in some mega page document.  Instead its only 10 pages including the front and back covers.   </a:t>
            </a:r>
            <a:r>
              <a:rPr lang="en-GB" dirty="0" smtClean="0"/>
              <a:t>Relatively</a:t>
            </a:r>
            <a:r>
              <a:rPr lang="en-GB" baseline="0" dirty="0" smtClean="0"/>
              <a:t> short consultation period of only 7 weeks . . . Originally the documentation that was published had a close date of 5 June.</a:t>
            </a:r>
          </a:p>
          <a:p>
            <a:endParaRPr lang="en-GB" baseline="0" dirty="0" smtClean="0"/>
          </a:p>
          <a:p>
            <a:r>
              <a:rPr lang="en-GB" baseline="0" dirty="0" smtClean="0"/>
              <a:t>Consultation was expected before Christmas and the intelligence coming from our networks raised hope throughout January and February that the publication was imminent</a:t>
            </a:r>
          </a:p>
          <a:p>
            <a:endParaRPr lang="en-GB" baseline="0" dirty="0" smtClean="0"/>
          </a:p>
          <a:p>
            <a:r>
              <a:rPr lang="en-GB" baseline="0" dirty="0" smtClean="0"/>
              <a:t>We were expecting details of a move to a NFF and for us we were keen to see whether the DfE were going to propose a very rigid top down dictated formula or whether they were going to continue to allow a degree of local discretion (clearly a role for the Forum and the LA).  So many LAs have been patiently waiting for this document . . . . But we have been left disappointed for two reasons</a:t>
            </a:r>
          </a:p>
          <a:p>
            <a:endParaRPr lang="en-GB" baseline="0" dirty="0" smtClean="0"/>
          </a:p>
          <a:p>
            <a:r>
              <a:rPr lang="en-GB" baseline="0" dirty="0" smtClean="0"/>
              <a:t>1) The only reference to a move to a NFF is that the time is not right yet to move to one.  The time to consider moving is when multi year budgets are published as part of the next spending review period.  This will give both schools and the LA more certainty about how the formula will affect them.</a:t>
            </a:r>
          </a:p>
          <a:p>
            <a:endParaRPr lang="en-GB" baseline="0" dirty="0" smtClean="0"/>
          </a:p>
          <a:p>
            <a:r>
              <a:rPr lang="en-GB" baseline="0" dirty="0" smtClean="0"/>
              <a:t>2) Announcement that an additional £350m DSG is being distributed to some LA.  £350m might sound like a lot of money but in reality it only represents an increase of 1.1% on the total schools block.  The bad news is that Kent does not attract any of this funding based on the current proposals.</a:t>
            </a:r>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r>
              <a:rPr lang="en-GB" dirty="0" smtClean="0"/>
              <a:t>Prior to 2013-14 life was relatively</a:t>
            </a:r>
            <a:r>
              <a:rPr lang="en-GB" baseline="0" dirty="0" smtClean="0"/>
              <a:t> simple.  We had a DSG GUF and it was </a:t>
            </a:r>
            <a:r>
              <a:rPr lang="en-GB" baseline="0" dirty="0" err="1" smtClean="0"/>
              <a:t>mutlipied</a:t>
            </a:r>
            <a:r>
              <a:rPr lang="en-GB" baseline="0" dirty="0" smtClean="0"/>
              <a:t> by all the LA pupils.  </a:t>
            </a:r>
          </a:p>
          <a:p>
            <a:endParaRPr lang="en-GB" baseline="0" dirty="0" smtClean="0"/>
          </a:p>
          <a:p>
            <a:r>
              <a:rPr lang="en-GB" dirty="0" smtClean="0"/>
              <a:t>In 2013-14 when the National School Funding Reforms were introduced we went through a painful exercise</a:t>
            </a:r>
            <a:r>
              <a:rPr lang="en-GB" baseline="0" dirty="0" smtClean="0"/>
              <a:t> of splitting the total DSG allocation between three blocks.  SCHOOLS/EY AND HIGH NEEDS</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GB" baseline="0" dirty="0" smtClean="0"/>
              <a:t>It was done to try and align funding with spending in these three areas however we are allowed to </a:t>
            </a:r>
            <a:r>
              <a:rPr lang="en-GB" baseline="0" dirty="0" err="1" smtClean="0"/>
              <a:t>vire</a:t>
            </a:r>
            <a:r>
              <a:rPr lang="en-GB" baseline="0" dirty="0" smtClean="0"/>
              <a:t> between these blocks so you could argue that this is a bit of a pointless exercise</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GB" baseline="0" dirty="0" smtClean="0"/>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GB" baseline="0" dirty="0" smtClean="0"/>
              <a:t>The key point that I am making is that decision made back then by individual LAs affect how much of the £350m you will receive</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GB" baseline="0" dirty="0" smtClean="0"/>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GB" baseline="0" dirty="0" smtClean="0"/>
          </a:p>
          <a:p>
            <a:r>
              <a:rPr lang="en-GB" dirty="0" smtClean="0"/>
              <a:t> </a:t>
            </a:r>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r>
              <a:rPr lang="en-GB" dirty="0" smtClean="0"/>
              <a:t>If I go back to the good old days</a:t>
            </a:r>
            <a:r>
              <a:rPr lang="en-GB" baseline="0" dirty="0" smtClean="0"/>
              <a:t> of simple DSG (and its still reasonable to do this as we have had flat cash settlements since then)</a:t>
            </a:r>
          </a:p>
          <a:p>
            <a:endParaRPr lang="en-GB" baseline="0" dirty="0" smtClean="0"/>
          </a:p>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0938" cy="3721100"/>
          </a:xfrm>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8</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fld id="{954AB24E-32FC-43BF-A18B-62D76149703D}" type="datetime1">
              <a:rPr lang="en-GB"/>
              <a:pPr>
                <a:defRPr/>
              </a:pPr>
              <a:t>30/04/2014</a:t>
            </a:fld>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6" name="Rectangle 5"/>
          <p:cNvSpPr>
            <a:spLocks noGrp="1" noChangeArrowheads="1"/>
          </p:cNvSpPr>
          <p:nvPr>
            <p:ph type="sldNum" idx="12"/>
          </p:nvPr>
        </p:nvSpPr>
        <p:spPr>
          <a:ln/>
        </p:spPr>
        <p:txBody>
          <a:bodyPr/>
          <a:lstStyle>
            <a:lvl1pPr>
              <a:defRPr/>
            </a:lvl1pPr>
          </a:lstStyle>
          <a:p>
            <a:pPr>
              <a:defRPr/>
            </a:pPr>
            <a:fld id="{8E5D4CF5-69DA-4E7B-9BC9-12F085DA7F4F}"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27330314-3414-41F7-96D7-8F5DBA14ED6C}" type="datetime1">
              <a:rPr lang="en-GB"/>
              <a:pPr>
                <a:defRPr/>
              </a:pPr>
              <a:t>30/04/2014</a:t>
            </a:fld>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6" name="Rectangle 5"/>
          <p:cNvSpPr>
            <a:spLocks noGrp="1" noChangeArrowheads="1"/>
          </p:cNvSpPr>
          <p:nvPr>
            <p:ph type="sldNum" idx="12"/>
          </p:nvPr>
        </p:nvSpPr>
        <p:spPr>
          <a:ln/>
        </p:spPr>
        <p:txBody>
          <a:bodyPr/>
          <a:lstStyle>
            <a:lvl1pPr>
              <a:defRPr/>
            </a:lvl1pPr>
          </a:lstStyle>
          <a:p>
            <a:pPr>
              <a:defRPr/>
            </a:pPr>
            <a:fld id="{AF7C97EF-4CB3-4D5D-A73E-937CE9E6C15E}"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0"/>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1437AEE2-B9E7-4EC8-8C3E-371016502AA4}" type="datetime1">
              <a:rPr lang="en-GB"/>
              <a:pPr>
                <a:defRPr/>
              </a:pPr>
              <a:t>30/04/2014</a:t>
            </a:fld>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6" name="Rectangle 5"/>
          <p:cNvSpPr>
            <a:spLocks noGrp="1" noChangeArrowheads="1"/>
          </p:cNvSpPr>
          <p:nvPr>
            <p:ph type="sldNum" idx="12"/>
          </p:nvPr>
        </p:nvSpPr>
        <p:spPr>
          <a:ln/>
        </p:spPr>
        <p:txBody>
          <a:bodyPr/>
          <a:lstStyle>
            <a:lvl1pPr>
              <a:defRPr/>
            </a:lvl1pPr>
          </a:lstStyle>
          <a:p>
            <a:pPr>
              <a:defRPr/>
            </a:pPr>
            <a:fld id="{B5BD75B2-A662-49F7-8AD7-D92DF3A2CA34}"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C6874829-29F7-4F5B-8B93-712B1D04325F}" type="datetime1">
              <a:rPr lang="en-GB"/>
              <a:pPr>
                <a:defRPr/>
              </a:pPr>
              <a:t>30/04/2014</a:t>
            </a:fld>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6" name="Rectangle 5"/>
          <p:cNvSpPr>
            <a:spLocks noGrp="1" noChangeArrowheads="1"/>
          </p:cNvSpPr>
          <p:nvPr>
            <p:ph type="sldNum" idx="12"/>
          </p:nvPr>
        </p:nvSpPr>
        <p:spPr>
          <a:ln/>
        </p:spPr>
        <p:txBody>
          <a:bodyPr/>
          <a:lstStyle>
            <a:lvl1pPr>
              <a:defRPr/>
            </a:lvl1pPr>
          </a:lstStyle>
          <a:p>
            <a:pPr>
              <a:defRPr/>
            </a:pPr>
            <a:fld id="{981F97F3-3CCB-446F-949F-6E951CF38CDD}"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fld id="{0A91BAC0-5D7A-4A47-8BA7-A6478F399366}" type="datetime1">
              <a:rPr lang="en-GB"/>
              <a:pPr>
                <a:defRPr/>
              </a:pPr>
              <a:t>30/04/2014</a:t>
            </a:fld>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6" name="Rectangle 5"/>
          <p:cNvSpPr>
            <a:spLocks noGrp="1" noChangeArrowheads="1"/>
          </p:cNvSpPr>
          <p:nvPr>
            <p:ph type="sldNum" idx="12"/>
          </p:nvPr>
        </p:nvSpPr>
        <p:spPr>
          <a:ln/>
        </p:spPr>
        <p:txBody>
          <a:bodyPr/>
          <a:lstStyle>
            <a:lvl1pPr>
              <a:defRPr/>
            </a:lvl1pPr>
          </a:lstStyle>
          <a:p>
            <a:pPr>
              <a:defRPr/>
            </a:pPr>
            <a:fld id="{D3DAC65D-FDBA-4298-B730-4F0B3E63E1F6}"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2"/>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2"/>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fld id="{FD77397A-7BB2-465E-87A9-28A2AF964639}" type="datetime1">
              <a:rPr lang="en-GB"/>
              <a:pPr>
                <a:defRPr/>
              </a:pPr>
              <a:t>30/04/2014</a:t>
            </a:fld>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7" name="Rectangle 5"/>
          <p:cNvSpPr>
            <a:spLocks noGrp="1" noChangeArrowheads="1"/>
          </p:cNvSpPr>
          <p:nvPr>
            <p:ph type="sldNum" idx="12"/>
          </p:nvPr>
        </p:nvSpPr>
        <p:spPr>
          <a:ln/>
        </p:spPr>
        <p:txBody>
          <a:bodyPr/>
          <a:lstStyle>
            <a:lvl1pPr>
              <a:defRPr/>
            </a:lvl1pPr>
          </a:lstStyle>
          <a:p>
            <a:pPr>
              <a:defRPr/>
            </a:pPr>
            <a:fld id="{675C24D8-9713-45E7-AC56-64E404BAEC62}"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idx="10"/>
          </p:nvPr>
        </p:nvSpPr>
        <p:spPr>
          <a:ln/>
        </p:spPr>
        <p:txBody>
          <a:bodyPr/>
          <a:lstStyle>
            <a:lvl1pPr>
              <a:defRPr/>
            </a:lvl1pPr>
          </a:lstStyle>
          <a:p>
            <a:pPr>
              <a:defRPr/>
            </a:pPr>
            <a:fld id="{B024D9D7-784D-4379-8416-D14A45A27C76}" type="datetime1">
              <a:rPr lang="en-GB"/>
              <a:pPr>
                <a:defRPr/>
              </a:pPr>
              <a:t>30/04/2014</a:t>
            </a:fld>
            <a:endParaRPr lang="en-GB" dirty="0"/>
          </a:p>
        </p:txBody>
      </p:sp>
      <p:sp>
        <p:nvSpPr>
          <p:cNvPr id="8"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9" name="Rectangle 5"/>
          <p:cNvSpPr>
            <a:spLocks noGrp="1" noChangeArrowheads="1"/>
          </p:cNvSpPr>
          <p:nvPr>
            <p:ph type="sldNum" idx="12"/>
          </p:nvPr>
        </p:nvSpPr>
        <p:spPr>
          <a:ln/>
        </p:spPr>
        <p:txBody>
          <a:bodyPr/>
          <a:lstStyle>
            <a:lvl1pPr>
              <a:defRPr/>
            </a:lvl1pPr>
          </a:lstStyle>
          <a:p>
            <a:pPr>
              <a:defRPr/>
            </a:pPr>
            <a:fld id="{94A1910A-6ADE-48DB-B03C-BDCC3E312E74}"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fld id="{6C95BA70-3451-41E4-B8B4-9CF77C0183DA}" type="datetime1">
              <a:rPr lang="en-GB"/>
              <a:pPr>
                <a:defRPr/>
              </a:pPr>
              <a:t>30/04/2014</a:t>
            </a:fld>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5" name="Rectangle 5"/>
          <p:cNvSpPr>
            <a:spLocks noGrp="1" noChangeArrowheads="1"/>
          </p:cNvSpPr>
          <p:nvPr>
            <p:ph type="sldNum" idx="12"/>
          </p:nvPr>
        </p:nvSpPr>
        <p:spPr>
          <a:ln/>
        </p:spPr>
        <p:txBody>
          <a:bodyPr/>
          <a:lstStyle>
            <a:lvl1pPr>
              <a:defRPr/>
            </a:lvl1pPr>
          </a:lstStyle>
          <a:p>
            <a:pPr>
              <a:defRPr/>
            </a:pPr>
            <a:fld id="{340BE6AA-D095-40F3-940A-543C4D5E2ECA}"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fld id="{8954AEDA-52ED-442A-8143-276E7440E3F1}" type="datetime1">
              <a:rPr lang="en-GB"/>
              <a:pPr>
                <a:defRPr/>
              </a:pPr>
              <a:t>30/04/2014</a:t>
            </a:fld>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4" name="Rectangle 5"/>
          <p:cNvSpPr>
            <a:spLocks noGrp="1" noChangeArrowheads="1"/>
          </p:cNvSpPr>
          <p:nvPr>
            <p:ph type="sldNum" idx="12"/>
          </p:nvPr>
        </p:nvSpPr>
        <p:spPr>
          <a:ln/>
        </p:spPr>
        <p:txBody>
          <a:bodyPr/>
          <a:lstStyle>
            <a:lvl1pPr>
              <a:defRPr/>
            </a:lvl1pPr>
          </a:lstStyle>
          <a:p>
            <a:pPr>
              <a:defRPr/>
            </a:pPr>
            <a:fld id="{BF81108B-1999-4211-8F07-56D12713374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FD35FEEF-4A40-4C0B-8748-D0813206EB32}" type="datetime1">
              <a:rPr lang="en-GB"/>
              <a:pPr>
                <a:defRPr/>
              </a:pPr>
              <a:t>30/04/2014</a:t>
            </a:fld>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7" name="Rectangle 5"/>
          <p:cNvSpPr>
            <a:spLocks noGrp="1" noChangeArrowheads="1"/>
          </p:cNvSpPr>
          <p:nvPr>
            <p:ph type="sldNum" idx="12"/>
          </p:nvPr>
        </p:nvSpPr>
        <p:spPr>
          <a:ln/>
        </p:spPr>
        <p:txBody>
          <a:bodyPr/>
          <a:lstStyle>
            <a:lvl1pPr>
              <a:defRPr/>
            </a:lvl1pPr>
          </a:lstStyle>
          <a:p>
            <a:pPr>
              <a:defRPr/>
            </a:pPr>
            <a:fld id="{7A396B34-647C-4C73-8D9E-36868B2CF517}"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D7FAC186-734B-43C2-B3B6-C2056D8400F8}" type="datetime1">
              <a:rPr lang="en-GB"/>
              <a:pPr>
                <a:defRPr/>
              </a:pPr>
              <a:t>30/04/2014</a:t>
            </a:fld>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dirty="0"/>
              <a:t>Oscar Plummer</a:t>
            </a:r>
          </a:p>
        </p:txBody>
      </p:sp>
      <p:sp>
        <p:nvSpPr>
          <p:cNvPr id="7" name="Rectangle 5"/>
          <p:cNvSpPr>
            <a:spLocks noGrp="1" noChangeArrowheads="1"/>
          </p:cNvSpPr>
          <p:nvPr>
            <p:ph type="sldNum" idx="12"/>
          </p:nvPr>
        </p:nvSpPr>
        <p:spPr>
          <a:ln/>
        </p:spPr>
        <p:txBody>
          <a:bodyPr/>
          <a:lstStyle>
            <a:lvl1pPr>
              <a:defRPr/>
            </a:lvl1pPr>
          </a:lstStyle>
          <a:p>
            <a:pPr>
              <a:defRPr/>
            </a:pPr>
            <a:fld id="{24CF09E8-404E-435F-9C74-EA01C7BD6002}"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9"/>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2"/>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356352"/>
            <a:ext cx="2132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nSpc>
                <a:spcPct val="100000"/>
              </a:lnSpc>
              <a:buClr>
                <a:srgbClr val="898989"/>
              </a:buClr>
              <a:buSzPct val="100000"/>
              <a:buFont typeface="Calibri" pitchFamily="-84" charset="0"/>
              <a:buNone/>
              <a:defRPr sz="1200">
                <a:solidFill>
                  <a:srgbClr val="898989"/>
                </a:solidFill>
                <a:latin typeface="Calibri" pitchFamily="-84" charset="0"/>
                <a:ea typeface="ＭＳ Ｐゴシック" pitchFamily="-84" charset="-128"/>
                <a:cs typeface="+mn-cs"/>
              </a:defRPr>
            </a:lvl1pPr>
          </a:lstStyle>
          <a:p>
            <a:pPr>
              <a:defRPr/>
            </a:pPr>
            <a:fld id="{1E7AABF5-97CB-4532-BC37-0D3E6F1A0AD6}" type="datetime1">
              <a:rPr lang="en-GB"/>
              <a:pPr>
                <a:defRPr/>
              </a:pPr>
              <a:t>30/04/2014</a:t>
            </a:fld>
            <a:endParaRPr lang="en-GB" dirty="0"/>
          </a:p>
        </p:txBody>
      </p:sp>
      <p:sp>
        <p:nvSpPr>
          <p:cNvPr id="1028" name="Rectangle 4"/>
          <p:cNvSpPr>
            <a:spLocks noGrp="1" noChangeArrowheads="1"/>
          </p:cNvSpPr>
          <p:nvPr>
            <p:ph type="ftr"/>
          </p:nvPr>
        </p:nvSpPr>
        <p:spPr bwMode="auto">
          <a:xfrm>
            <a:off x="3124200" y="6356352"/>
            <a:ext cx="2894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ctr">
              <a:lnSpc>
                <a:spcPct val="100000"/>
              </a:lnSpc>
              <a:buClr>
                <a:srgbClr val="898989"/>
              </a:buClr>
              <a:buSzPct val="100000"/>
              <a:buFont typeface="Calibri"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898989"/>
                </a:solidFill>
                <a:latin typeface="Calibri" pitchFamily="32" charset="0"/>
                <a:ea typeface="+mn-ea"/>
                <a:cs typeface="Lucida Sans Unicode" charset="0"/>
              </a:defRPr>
            </a:lvl1pPr>
          </a:lstStyle>
          <a:p>
            <a:pPr>
              <a:defRPr/>
            </a:pPr>
            <a:r>
              <a:rPr lang="en-GB" dirty="0"/>
              <a:t>Oscar Plummer</a:t>
            </a:r>
          </a:p>
        </p:txBody>
      </p:sp>
      <p:sp>
        <p:nvSpPr>
          <p:cNvPr id="1029" name="Rectangle 5"/>
          <p:cNvSpPr>
            <a:spLocks noGrp="1" noChangeArrowheads="1"/>
          </p:cNvSpPr>
          <p:nvPr>
            <p:ph type="sldNum"/>
          </p:nvPr>
        </p:nvSpPr>
        <p:spPr bwMode="auto">
          <a:xfrm>
            <a:off x="6553200" y="6356352"/>
            <a:ext cx="2132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lnSpc>
                <a:spcPct val="100000"/>
              </a:lnSpc>
              <a:buClr>
                <a:srgbClr val="898989"/>
              </a:buClr>
              <a:buSzPct val="100000"/>
              <a:buFont typeface="Calibri" pitchFamily="-84" charset="0"/>
              <a:buNone/>
              <a:defRPr sz="1200">
                <a:solidFill>
                  <a:srgbClr val="898989"/>
                </a:solidFill>
                <a:latin typeface="Calibri" pitchFamily="-84" charset="0"/>
                <a:ea typeface="ＭＳ Ｐゴシック" pitchFamily="-84" charset="-128"/>
                <a:cs typeface="+mn-cs"/>
              </a:defRPr>
            </a:lvl1pPr>
          </a:lstStyle>
          <a:p>
            <a:pPr>
              <a:defRPr/>
            </a:pPr>
            <a:fld id="{0BC42BBD-8311-4976-9969-DD5CB9CC7A1D}"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sldNum="0" hdr="0"/>
  <p:txStyles>
    <p:titleStyle>
      <a:lvl1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mj-lt"/>
          <a:ea typeface="ＭＳ Ｐゴシック" charset="0"/>
          <a:cs typeface="+mj-cs"/>
        </a:defRPr>
      </a:lvl1pPr>
      <a:lvl2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2pPr>
      <a:lvl3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3pPr>
      <a:lvl4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4pPr>
      <a:lvl5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5pPr>
      <a:lvl6pPr marL="4572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6pPr>
      <a:lvl7pPr marL="9144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7pPr>
      <a:lvl8pPr marL="13716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8pPr>
      <a:lvl9pPr marL="18288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charset="0"/>
        <a:buChar char="•"/>
        <a:defRPr sz="3200">
          <a:solidFill>
            <a:srgbClr val="000000"/>
          </a:solidFill>
          <a:latin typeface="+mn-lt"/>
          <a:ea typeface="ＭＳ Ｐゴシック" charset="0"/>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charset="0"/>
        <a:buChar char="–"/>
        <a:defRPr sz="2800">
          <a:solidFill>
            <a:srgbClr val="000000"/>
          </a:solidFill>
          <a:latin typeface="+mn-lt"/>
          <a:ea typeface="+mn-ea"/>
          <a:cs typeface="+mn-cs"/>
        </a:defRPr>
      </a:lvl2pPr>
      <a:lvl3pPr marL="1143000" indent="-228600" algn="l" defTabSz="449263" rtl="0" eaLnBrk="0" fontAlgn="base" hangingPunct="0">
        <a:lnSpc>
          <a:spcPct val="93000"/>
        </a:lnSpc>
        <a:spcBef>
          <a:spcPts val="600"/>
        </a:spcBef>
        <a:spcAft>
          <a:spcPct val="0"/>
        </a:spcAft>
        <a:buClr>
          <a:srgbClr val="000000"/>
        </a:buClr>
        <a:buSzPct val="100000"/>
        <a:buFont typeface="Arial" charset="0"/>
        <a:buChar char="•"/>
        <a:defRPr sz="2400">
          <a:solidFill>
            <a:srgbClr val="000000"/>
          </a:solidFill>
          <a:latin typeface="+mn-lt"/>
          <a:ea typeface="+mn-ea"/>
          <a:cs typeface="+mn-cs"/>
        </a:defRPr>
      </a:lvl3pPr>
      <a:lvl4pPr marL="16002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4pPr>
      <a:lvl5pPr marL="20574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380289" y="5821363"/>
            <a:ext cx="1223963" cy="819150"/>
          </a:xfrm>
          <a:prstGeom prst="rect">
            <a:avLst/>
          </a:prstGeom>
          <a:noFill/>
          <a:ln w="9525">
            <a:noFill/>
            <a:miter lim="800000"/>
            <a:headEnd/>
            <a:tailEnd/>
          </a:ln>
        </p:spPr>
      </p:pic>
      <p:sp>
        <p:nvSpPr>
          <p:cNvPr id="14338" name="Text Box 1"/>
          <p:cNvSpPr txBox="1">
            <a:spLocks noChangeArrowheads="1"/>
          </p:cNvSpPr>
          <p:nvPr/>
        </p:nvSpPr>
        <p:spPr bwMode="auto">
          <a:xfrm>
            <a:off x="539751" y="836613"/>
            <a:ext cx="8249408" cy="2657214"/>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DfE - latest consultation</a:t>
            </a:r>
          </a:p>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3600" b="1" dirty="0" smtClean="0">
              <a:solidFill>
                <a:srgbClr val="4283C4"/>
              </a:solidFill>
              <a:latin typeface="Arial" charset="0"/>
              <a:cs typeface="Arial" charset="0"/>
            </a:endParaRPr>
          </a:p>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“Fairer Schools Funding in 2015-16”</a:t>
            </a:r>
            <a:endParaRPr lang="en-GB" sz="3600" b="1" dirty="0">
              <a:solidFill>
                <a:srgbClr val="4283C4"/>
              </a:solidFill>
              <a:latin typeface="Arial" charset="0"/>
              <a:cs typeface="Arial" charset="0"/>
            </a:endParaRPr>
          </a:p>
        </p:txBody>
      </p:sp>
      <p:sp>
        <p:nvSpPr>
          <p:cNvPr id="14340" name="TextBox 12"/>
          <p:cNvSpPr txBox="1">
            <a:spLocks noChangeArrowheads="1"/>
          </p:cNvSpPr>
          <p:nvPr/>
        </p:nvSpPr>
        <p:spPr bwMode="auto">
          <a:xfrm>
            <a:off x="395290" y="4416428"/>
            <a:ext cx="7993063" cy="464743"/>
          </a:xfrm>
          <a:prstGeom prst="rect">
            <a:avLst/>
          </a:prstGeom>
          <a:noFill/>
          <a:ln w="9525">
            <a:noFill/>
            <a:miter lim="800000"/>
            <a:headEnd/>
            <a:tailEnd/>
          </a:ln>
        </p:spPr>
        <p:txBody>
          <a:bodyPr>
            <a:spAutoFit/>
          </a:bodyPr>
          <a:lstStyle/>
          <a:p>
            <a:pPr marL="312738" indent="-276225">
              <a:lnSpc>
                <a:spcPct val="110000"/>
              </a:lnSpc>
              <a:buClr>
                <a:srgbClr val="4283C4"/>
              </a:buClr>
              <a:buSzPct val="100000"/>
            </a:pPr>
            <a:r>
              <a:rPr lang="en-GB" sz="2200" dirty="0" smtClean="0">
                <a:solidFill>
                  <a:srgbClr val="4283C4"/>
                </a:solidFill>
                <a:latin typeface="Arial" charset="0"/>
                <a:cs typeface="Arial" charset="0"/>
              </a:rPr>
              <a:t>Schools’ Funding Forum, 21 March 2014</a:t>
            </a:r>
            <a:endParaRPr lang="en-GB" sz="2200" dirty="0">
              <a:solidFill>
                <a:srgbClr val="4283C4"/>
              </a:solidFill>
              <a:latin typeface="Arial" charset="0"/>
              <a:cs typeface="Arial" charset="0"/>
            </a:endParaRPr>
          </a:p>
        </p:txBody>
      </p:sp>
      <p:cxnSp>
        <p:nvCxnSpPr>
          <p:cNvPr id="14341"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sp>
        <p:nvSpPr>
          <p:cNvPr id="7" name="TextBox 11"/>
          <p:cNvSpPr txBox="1">
            <a:spLocks noChangeArrowheads="1"/>
          </p:cNvSpPr>
          <p:nvPr/>
        </p:nvSpPr>
        <p:spPr bwMode="auto">
          <a:xfrm>
            <a:off x="480036" y="5950929"/>
            <a:ext cx="3547766" cy="292709"/>
          </a:xfrm>
          <a:prstGeom prst="rect">
            <a:avLst/>
          </a:prstGeom>
          <a:noFill/>
          <a:ln w="9525">
            <a:noFill/>
            <a:miter lim="800000"/>
            <a:headEnd/>
            <a:tailEnd/>
          </a:ln>
        </p:spPr>
        <p:txBody>
          <a:bodyPr wrap="none">
            <a:spAutoFit/>
          </a:bodyPr>
          <a:lstStyle/>
          <a:p>
            <a:pPr>
              <a:lnSpc>
                <a:spcPct val="93000"/>
              </a:lnSpc>
              <a:buClr>
                <a:srgbClr val="000000"/>
              </a:buClr>
              <a:buSzPct val="100000"/>
              <a:buFont typeface="Calibri" pitchFamily="34" charset="0"/>
              <a:buNone/>
            </a:pPr>
            <a:r>
              <a:rPr lang="en-GB" sz="1400" dirty="0" smtClean="0">
                <a:solidFill>
                  <a:schemeClr val="tx1"/>
                </a:solidFill>
                <a:latin typeface="Arial" charset="0"/>
                <a:cs typeface="Arial" charset="0"/>
              </a:rPr>
              <a:t>Simon Pleace, Revenue Finance Manager</a:t>
            </a:r>
            <a:endParaRPr lang="en-GB" sz="1400" dirty="0">
              <a:solidFill>
                <a:schemeClr val="tx1"/>
              </a:solidFill>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85778" y="188233"/>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Headlines</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7" y="1153888"/>
            <a:ext cx="8208963" cy="4507139"/>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Launched on 13 March, closes on 30 April</a:t>
            </a:r>
          </a:p>
          <a:p>
            <a:pPr marL="341313" indent="-341313" eaLnBrk="0" hangingPunct="0">
              <a:lnSpc>
                <a:spcPct val="110000"/>
              </a:lnSpc>
              <a:spcBef>
                <a:spcPts val="800"/>
              </a:spcBef>
              <a:buClr>
                <a:srgbClr val="4283C4"/>
              </a:buClr>
              <a:buSzPct val="100000"/>
              <a:buFont typeface="Arial" charset="0"/>
              <a:buChar char="•"/>
            </a:pPr>
            <a:r>
              <a:rPr lang="en-GB" sz="2700" dirty="0">
                <a:solidFill>
                  <a:srgbClr val="000000"/>
                </a:solidFill>
                <a:latin typeface="Arial" charset="0"/>
                <a:cs typeface="Arial" charset="0"/>
              </a:rPr>
              <a:t>Consultation has been eagerly </a:t>
            </a:r>
            <a:r>
              <a:rPr lang="en-GB" sz="2700" dirty="0" smtClean="0">
                <a:solidFill>
                  <a:srgbClr val="000000"/>
                </a:solidFill>
                <a:latin typeface="Arial" charset="0"/>
                <a:cs typeface="Arial" charset="0"/>
              </a:rPr>
              <a:t>awaited</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We were expecting full details of a move to a NFF in 2015-16 . . . left disappointed for 2 reasons</a:t>
            </a:r>
          </a:p>
          <a:p>
            <a:pPr marL="798513" lvl="1" indent="-341313" eaLnBrk="0" hangingPunct="0">
              <a:lnSpc>
                <a:spcPct val="110000"/>
              </a:lnSpc>
              <a:spcBef>
                <a:spcPts val="800"/>
              </a:spcBef>
              <a:buClr>
                <a:srgbClr val="4283C4"/>
              </a:buClr>
              <a:buSzPct val="100000"/>
              <a:buFont typeface="Arial" charset="0"/>
              <a:buChar char="•"/>
            </a:pPr>
            <a:r>
              <a:rPr lang="en-GB" sz="2600" dirty="0" smtClean="0">
                <a:solidFill>
                  <a:srgbClr val="000000"/>
                </a:solidFill>
                <a:latin typeface="Arial" charset="0"/>
                <a:cs typeface="Arial" charset="0"/>
              </a:rPr>
              <a:t>Moves to NFF not until next multi year spending review period (stability for schools &amp; LAs)</a:t>
            </a:r>
          </a:p>
          <a:p>
            <a:pPr marL="798513" lvl="1" indent="-341313" eaLnBrk="0" hangingPunct="0">
              <a:lnSpc>
                <a:spcPct val="110000"/>
              </a:lnSpc>
              <a:spcBef>
                <a:spcPts val="800"/>
              </a:spcBef>
              <a:buClr>
                <a:srgbClr val="4283C4"/>
              </a:buClr>
              <a:buSzPct val="100000"/>
              <a:buFont typeface="Arial" charset="0"/>
              <a:buChar char="•"/>
            </a:pPr>
            <a:r>
              <a:rPr lang="en-GB" sz="2600" dirty="0" smtClean="0">
                <a:solidFill>
                  <a:srgbClr val="000000"/>
                </a:solidFill>
                <a:latin typeface="Arial" charset="0"/>
                <a:cs typeface="Arial" charset="0"/>
              </a:rPr>
              <a:t>Additional £350m being distributed in 2015-16 to some LA’s . . . Kent does not benefit from this</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extLst>
      <p:ext uri="{BB962C8B-B14F-4D97-AF65-F5344CB8AC3E}">
        <p14:creationId xmlns:p14="http://schemas.microsoft.com/office/powerpoint/2010/main" val="1018292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8316" y="12065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Background</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7" y="1263650"/>
            <a:ext cx="8208963" cy="4277178"/>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Current DSG rates per pupil stem back to 2005/06 when DSG was created.   Known as “Spend Plus”</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Over the years it has been uplifted for </a:t>
            </a:r>
          </a:p>
          <a:p>
            <a:pPr marL="798513" lvl="1"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inflation (in the good old days), </a:t>
            </a:r>
          </a:p>
          <a:p>
            <a:pPr marL="798513" lvl="1"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government priorities </a:t>
            </a:r>
          </a:p>
          <a:p>
            <a:pPr marL="798513" lvl="1"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grants have been mainstreamed</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Ended up with a rate per pupil that is no longer based on the current LA pupil characteristics</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eaLnBrk="0" hangingPunct="0">
              <a:lnSpc>
                <a:spcPct val="110000"/>
              </a:lnSpc>
              <a:spcBef>
                <a:spcPts val="800"/>
              </a:spcBef>
              <a:buClr>
                <a:srgbClr val="4283C4"/>
              </a:buClr>
              <a:buSzPct val="100000"/>
            </a:pP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8316" y="12065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Background</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6" y="1001562"/>
            <a:ext cx="8208963" cy="970362"/>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a:solidFill>
                  <a:srgbClr val="000000"/>
                </a:solidFill>
                <a:latin typeface="Arial" charset="0"/>
                <a:cs typeface="Arial" charset="0"/>
              </a:rPr>
              <a:t>In 2013-14 LA’s DSG allocation were split into three</a:t>
            </a: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grpSp>
        <p:nvGrpSpPr>
          <p:cNvPr id="3" name="Group 2"/>
          <p:cNvGrpSpPr/>
          <p:nvPr/>
        </p:nvGrpSpPr>
        <p:grpSpPr>
          <a:xfrm>
            <a:off x="1399428" y="1940117"/>
            <a:ext cx="5780600" cy="2743201"/>
            <a:chOff x="1152938" y="2170705"/>
            <a:chExt cx="5780600" cy="2743201"/>
          </a:xfrm>
        </p:grpSpPr>
        <p:sp>
          <p:nvSpPr>
            <p:cNvPr id="2" name="Rectangle 1"/>
            <p:cNvSpPr/>
            <p:nvPr/>
          </p:nvSpPr>
          <p:spPr bwMode="auto">
            <a:xfrm>
              <a:off x="2790908" y="2170705"/>
              <a:ext cx="2806810" cy="739471"/>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kumimoji="0" lang="en-GB" sz="1800" b="0" i="0" u="none" strike="noStrike" cap="none" normalizeH="0" baseline="0" dirty="0" smtClean="0">
                  <a:ln>
                    <a:noFill/>
                  </a:ln>
                  <a:solidFill>
                    <a:schemeClr val="bg1"/>
                  </a:solidFill>
                  <a:effectLst/>
                  <a:latin typeface="Calibri" pitchFamily="32" charset="0"/>
                </a:rPr>
                <a:t>2012-13 DSG GUF</a:t>
              </a: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lang="en-GB" dirty="0" smtClean="0">
                  <a:latin typeface="Calibri" pitchFamily="32" charset="0"/>
                </a:rPr>
                <a:t>£4,885/ pupil</a:t>
              </a:r>
              <a:endParaRPr kumimoji="0" lang="en-GB" sz="1800" b="0" i="0" u="none" strike="noStrike" cap="none" normalizeH="0" baseline="0" dirty="0" smtClean="0">
                <a:ln>
                  <a:noFill/>
                </a:ln>
                <a:solidFill>
                  <a:schemeClr val="bg1"/>
                </a:solidFill>
                <a:effectLst/>
                <a:latin typeface="Calibri" pitchFamily="32" charset="0"/>
              </a:endParaRPr>
            </a:p>
          </p:txBody>
        </p:sp>
        <p:cxnSp>
          <p:nvCxnSpPr>
            <p:cNvPr id="4" name="Straight Arrow Connector 3"/>
            <p:cNvCxnSpPr/>
            <p:nvPr/>
          </p:nvCxnSpPr>
          <p:spPr bwMode="auto">
            <a:xfrm>
              <a:off x="4194313" y="2910177"/>
              <a:ext cx="0" cy="803082"/>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6" name="Straight Connector 5"/>
            <p:cNvCxnSpPr/>
            <p:nvPr/>
          </p:nvCxnSpPr>
          <p:spPr bwMode="auto">
            <a:xfrm>
              <a:off x="1971923" y="3279913"/>
              <a:ext cx="4293705"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1" name="Straight Arrow Connector 10"/>
            <p:cNvCxnSpPr/>
            <p:nvPr/>
          </p:nvCxnSpPr>
          <p:spPr bwMode="auto">
            <a:xfrm>
              <a:off x="1971923" y="3279913"/>
              <a:ext cx="0" cy="433346"/>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a:off x="6265628" y="3279913"/>
              <a:ext cx="0" cy="433346"/>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18" name="Rectangle 17"/>
            <p:cNvSpPr/>
            <p:nvPr/>
          </p:nvSpPr>
          <p:spPr bwMode="auto">
            <a:xfrm>
              <a:off x="3375328" y="3725186"/>
              <a:ext cx="1637970" cy="118872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kumimoji="0" lang="en-GB" sz="1800" b="0" i="0" u="none" strike="noStrike" cap="none" normalizeH="0" baseline="0" dirty="0" smtClean="0">
                  <a:ln>
                    <a:noFill/>
                  </a:ln>
                  <a:solidFill>
                    <a:schemeClr val="bg1"/>
                  </a:solidFill>
                  <a:effectLst/>
                  <a:latin typeface="Calibri" pitchFamily="32" charset="0"/>
                </a:rPr>
                <a:t>Early Years </a:t>
              </a: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kumimoji="0" lang="en-GB" sz="1800" b="0" i="0" u="none" strike="noStrike" cap="none" normalizeH="0" baseline="0" dirty="0" smtClean="0">
                  <a:ln>
                    <a:noFill/>
                  </a:ln>
                  <a:solidFill>
                    <a:schemeClr val="bg1"/>
                  </a:solidFill>
                  <a:effectLst/>
                  <a:latin typeface="Calibri" pitchFamily="32" charset="0"/>
                </a:rPr>
                <a:t>GUF</a:t>
              </a: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lang="en-GB" dirty="0" smtClean="0">
                  <a:latin typeface="Calibri" pitchFamily="32" charset="0"/>
                </a:rPr>
                <a:t>£4,307/ EY pupil</a:t>
              </a:r>
              <a:endParaRPr kumimoji="0" lang="en-GB" sz="1800" b="0" i="0" u="none" strike="noStrike" cap="none" normalizeH="0" baseline="0" dirty="0" smtClean="0">
                <a:ln>
                  <a:noFill/>
                </a:ln>
                <a:solidFill>
                  <a:schemeClr val="bg1"/>
                </a:solidFill>
                <a:effectLst/>
                <a:latin typeface="Calibri" pitchFamily="32" charset="0"/>
              </a:endParaRPr>
            </a:p>
          </p:txBody>
        </p:sp>
        <p:sp>
          <p:nvSpPr>
            <p:cNvPr id="19" name="Rectangle 18"/>
            <p:cNvSpPr/>
            <p:nvPr/>
          </p:nvSpPr>
          <p:spPr bwMode="auto">
            <a:xfrm>
              <a:off x="5597718" y="3725186"/>
              <a:ext cx="1335820" cy="118872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kumimoji="0" lang="en-GB" sz="1800" b="0" i="0" u="none" strike="noStrike" cap="none" normalizeH="0" baseline="0" dirty="0" smtClean="0">
                  <a:ln>
                    <a:noFill/>
                  </a:ln>
                  <a:solidFill>
                    <a:schemeClr val="bg1"/>
                  </a:solidFill>
                  <a:effectLst/>
                  <a:latin typeface="Calibri" pitchFamily="32" charset="0"/>
                </a:rPr>
                <a:t>High Needs</a:t>
              </a: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endParaRPr lang="en-GB" dirty="0" smtClean="0">
                <a:latin typeface="Calibri" pitchFamily="32" charset="0"/>
              </a:endParaRP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lang="en-GB" dirty="0" smtClean="0">
                  <a:latin typeface="Calibri" pitchFamily="32" charset="0"/>
                </a:rPr>
                <a:t>Business Case</a:t>
              </a:r>
              <a:endParaRPr kumimoji="0" lang="en-GB" sz="1800" b="0" i="0" u="none" strike="noStrike" cap="none" normalizeH="0" baseline="0" dirty="0" smtClean="0">
                <a:ln>
                  <a:noFill/>
                </a:ln>
                <a:solidFill>
                  <a:schemeClr val="bg1"/>
                </a:solidFill>
                <a:effectLst/>
                <a:latin typeface="Calibri" pitchFamily="32" charset="0"/>
              </a:endParaRPr>
            </a:p>
          </p:txBody>
        </p:sp>
        <p:sp>
          <p:nvSpPr>
            <p:cNvPr id="20" name="Rectangle 19"/>
            <p:cNvSpPr/>
            <p:nvPr/>
          </p:nvSpPr>
          <p:spPr bwMode="auto">
            <a:xfrm>
              <a:off x="1152938" y="3713259"/>
              <a:ext cx="1637970" cy="118872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lang="en-GB" dirty="0" smtClean="0">
                  <a:latin typeface="Calibri" pitchFamily="32" charset="0"/>
                </a:rPr>
                <a:t>Schools</a:t>
              </a:r>
              <a:endParaRPr kumimoji="0" lang="en-GB" sz="1800" b="0" i="0" u="none" strike="noStrike" cap="none" normalizeH="0" baseline="0" dirty="0" smtClean="0">
                <a:ln>
                  <a:noFill/>
                </a:ln>
                <a:solidFill>
                  <a:schemeClr val="bg1"/>
                </a:solidFill>
                <a:effectLst/>
                <a:latin typeface="Calibri" pitchFamily="32" charset="0"/>
              </a:endParaRP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kumimoji="0" lang="en-GB" sz="1800" b="0" i="0" u="none" strike="noStrike" cap="none" normalizeH="0" baseline="0" dirty="0" smtClean="0">
                  <a:ln>
                    <a:noFill/>
                  </a:ln>
                  <a:solidFill>
                    <a:schemeClr val="bg1"/>
                  </a:solidFill>
                  <a:effectLst/>
                  <a:latin typeface="Calibri" pitchFamily="32" charset="0"/>
                </a:rPr>
                <a:t>GUF</a:t>
              </a:r>
            </a:p>
            <a:p>
              <a:pPr marL="0" marR="0" indent="0" algn="ctr" defTabSz="449263" rtl="0" eaLnBrk="1" fontAlgn="base" latinLnBrk="0" hangingPunct="1">
                <a:lnSpc>
                  <a:spcPct val="93000"/>
                </a:lnSpc>
                <a:spcBef>
                  <a:spcPct val="0"/>
                </a:spcBef>
                <a:spcAft>
                  <a:spcPct val="0"/>
                </a:spcAft>
                <a:buClr>
                  <a:srgbClr val="000000"/>
                </a:buClr>
                <a:buSzPct val="100000"/>
                <a:buFont typeface="Calibri" pitchFamily="32" charset="0"/>
                <a:buNone/>
                <a:tabLst/>
              </a:pPr>
              <a:r>
                <a:rPr lang="en-GB" dirty="0" smtClean="0">
                  <a:latin typeface="Calibri" pitchFamily="32" charset="0"/>
                </a:rPr>
                <a:t>£4,367/ school pupil</a:t>
              </a:r>
              <a:endParaRPr kumimoji="0" lang="en-GB" sz="1800" b="0" i="0" u="none" strike="noStrike" cap="none" normalizeH="0" baseline="0" dirty="0" smtClean="0">
                <a:ln>
                  <a:noFill/>
                </a:ln>
                <a:solidFill>
                  <a:schemeClr val="bg1"/>
                </a:solidFill>
                <a:effectLst/>
                <a:latin typeface="Calibri" pitchFamily="32" charset="0"/>
              </a:endParaRPr>
            </a:p>
          </p:txBody>
        </p:sp>
      </p:grpSp>
      <p:sp>
        <p:nvSpPr>
          <p:cNvPr id="14" name="Content Placeholder 2"/>
          <p:cNvSpPr txBox="1">
            <a:spLocks/>
          </p:cNvSpPr>
          <p:nvPr/>
        </p:nvSpPr>
        <p:spPr bwMode="auto">
          <a:xfrm>
            <a:off x="358777" y="4746929"/>
            <a:ext cx="8528340" cy="820309"/>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Decision taken back then by LAs affect the latest proposal</a:t>
            </a:r>
            <a:endParaRPr lang="en-GB" sz="2700" dirty="0">
              <a:solidFill>
                <a:srgbClr val="000000"/>
              </a:solidFill>
              <a:latin typeface="Arial" charset="0"/>
              <a:cs typeface="Arial" charset="0"/>
            </a:endParaRPr>
          </a:p>
        </p:txBody>
      </p:sp>
    </p:spTree>
    <p:extLst>
      <p:ext uri="{BB962C8B-B14F-4D97-AF65-F5344CB8AC3E}">
        <p14:creationId xmlns:p14="http://schemas.microsoft.com/office/powerpoint/2010/main" val="486452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8316" y="12065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Background (based on 2012-13)</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8" y="1263650"/>
            <a:ext cx="8457679" cy="4277178"/>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Kent was 99</a:t>
            </a:r>
            <a:r>
              <a:rPr lang="en-GB" sz="2700" baseline="30000" dirty="0" smtClean="0">
                <a:solidFill>
                  <a:srgbClr val="000000"/>
                </a:solidFill>
                <a:latin typeface="Arial" charset="0"/>
                <a:cs typeface="Arial" charset="0"/>
              </a:rPr>
              <a:t>th</a:t>
            </a:r>
            <a:r>
              <a:rPr lang="en-GB" sz="2700" dirty="0" smtClean="0">
                <a:solidFill>
                  <a:srgbClr val="000000"/>
                </a:solidFill>
                <a:latin typeface="Arial" charset="0"/>
                <a:cs typeface="Arial" charset="0"/>
              </a:rPr>
              <a:t> worst funded out of 151 LAs</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Our GUF was £4,885 per pupil and OLA’s GUFs ranged from an eye watering £9,373 to £4,429 per pupil</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f40 group (40 lowest funded education authorities) have lobbied for many years</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Dorset CC slide shows funding link to GCSE attainment</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eaLnBrk="0" hangingPunct="0">
              <a:lnSpc>
                <a:spcPct val="110000"/>
              </a:lnSpc>
              <a:spcBef>
                <a:spcPts val="800"/>
              </a:spcBef>
              <a:buClr>
                <a:srgbClr val="4283C4"/>
              </a:buClr>
              <a:buSzPct val="100000"/>
            </a:pP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extLst>
      <p:ext uri="{BB962C8B-B14F-4D97-AF65-F5344CB8AC3E}">
        <p14:creationId xmlns:p14="http://schemas.microsoft.com/office/powerpoint/2010/main" val="1937846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8316" y="12065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Distribution of the £350m in 2015-16</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8" y="1263650"/>
            <a:ext cx="8457679" cy="4277178"/>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Consultation gives clear indication of DfE thinking</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Minimum funding levels have been set for 5 factors</a:t>
            </a:r>
          </a:p>
          <a:p>
            <a:pPr marL="798513" lvl="1"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AWPU, Deprivation, LAC, Low Attainment &amp; EAL (plus lump sum &amp; sparsity)</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Applied the minimum levels to our data and compared to our Schools Block GUF</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62 LA’s have been allocated a share of this funding</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Surrey gain £24.8m to Derby get £0.1m</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eaLnBrk="0" hangingPunct="0">
              <a:lnSpc>
                <a:spcPct val="110000"/>
              </a:lnSpc>
              <a:spcBef>
                <a:spcPts val="800"/>
              </a:spcBef>
              <a:buClr>
                <a:srgbClr val="4283C4"/>
              </a:buClr>
              <a:buSzPct val="100000"/>
            </a:pP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extLst>
      <p:ext uri="{BB962C8B-B14F-4D97-AF65-F5344CB8AC3E}">
        <p14:creationId xmlns:p14="http://schemas.microsoft.com/office/powerpoint/2010/main" val="3741910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8316" y="12065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Why does Kent not receive anything?</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58778" y="1263650"/>
            <a:ext cx="8457679" cy="4277178"/>
          </a:xfrm>
          <a:prstGeom prst="rect">
            <a:avLst/>
          </a:prstGeom>
          <a:noFill/>
          <a:ln w="9525">
            <a:noFill/>
            <a:miter lim="800000"/>
            <a:headEnd/>
            <a:tailEnd/>
          </a:ln>
        </p:spPr>
        <p:txBody>
          <a:bodyPr/>
          <a:lstStyle/>
          <a:p>
            <a:pPr marL="514350" indent="-514350" eaLnBrk="0" hangingPunct="0">
              <a:lnSpc>
                <a:spcPct val="110000"/>
              </a:lnSpc>
              <a:spcBef>
                <a:spcPts val="800"/>
              </a:spcBef>
              <a:buClr>
                <a:srgbClr val="4283C4"/>
              </a:buClr>
              <a:buSzPct val="100000"/>
              <a:buFont typeface="+mj-lt"/>
              <a:buAutoNum type="alphaLcParenR"/>
            </a:pPr>
            <a:r>
              <a:rPr lang="en-GB" sz="2700" dirty="0" smtClean="0">
                <a:solidFill>
                  <a:srgbClr val="000000"/>
                </a:solidFill>
                <a:latin typeface="Arial" charset="0"/>
                <a:cs typeface="Arial" charset="0"/>
              </a:rPr>
              <a:t>Our current average funding per pupil is £4,242 (total distributed / total pupil numbers)</a:t>
            </a:r>
          </a:p>
          <a:p>
            <a:pPr marL="514350" indent="-514350" eaLnBrk="0" hangingPunct="0">
              <a:lnSpc>
                <a:spcPct val="110000"/>
              </a:lnSpc>
              <a:spcBef>
                <a:spcPts val="800"/>
              </a:spcBef>
              <a:buClr>
                <a:srgbClr val="4283C4"/>
              </a:buClr>
              <a:buSzPct val="100000"/>
              <a:buFont typeface="+mj-lt"/>
              <a:buAutoNum type="alphaLcParenR"/>
            </a:pPr>
            <a:r>
              <a:rPr lang="en-GB" sz="2700" dirty="0" smtClean="0">
                <a:solidFill>
                  <a:srgbClr val="000000"/>
                </a:solidFill>
                <a:latin typeface="Arial" charset="0"/>
                <a:cs typeface="Arial" charset="0"/>
              </a:rPr>
              <a:t>Using the new national minimum funding levels this increase slightly to £4,276</a:t>
            </a:r>
          </a:p>
          <a:p>
            <a:pPr marL="514350" indent="-514350" eaLnBrk="0" hangingPunct="0">
              <a:lnSpc>
                <a:spcPct val="110000"/>
              </a:lnSpc>
              <a:spcBef>
                <a:spcPts val="800"/>
              </a:spcBef>
              <a:buClr>
                <a:srgbClr val="4283C4"/>
              </a:buClr>
              <a:buSzPct val="100000"/>
              <a:buFont typeface="+mj-lt"/>
              <a:buAutoNum type="alphaLcParenR"/>
            </a:pPr>
            <a:r>
              <a:rPr lang="en-GB" sz="2700" dirty="0" smtClean="0">
                <a:solidFill>
                  <a:srgbClr val="000000"/>
                </a:solidFill>
                <a:latin typeface="Arial" charset="0"/>
                <a:cs typeface="Arial" charset="0"/>
              </a:rPr>
              <a:t>But our 2014-15 schools block GUF is greater than both at £4,367</a:t>
            </a:r>
          </a:p>
          <a:p>
            <a:pPr marL="514350" indent="-514350" eaLnBrk="0" hangingPunct="0">
              <a:lnSpc>
                <a:spcPct val="110000"/>
              </a:lnSpc>
              <a:spcBef>
                <a:spcPts val="800"/>
              </a:spcBef>
              <a:buClr>
                <a:srgbClr val="4283C4"/>
              </a:buClr>
              <a:buSzPct val="100000"/>
              <a:buFont typeface="+mj-lt"/>
              <a:buAutoNum type="alphaLcParenR"/>
            </a:pPr>
            <a:r>
              <a:rPr lang="en-GB" sz="2700" dirty="0" smtClean="0">
                <a:solidFill>
                  <a:srgbClr val="000000"/>
                </a:solidFill>
                <a:latin typeface="Arial" charset="0"/>
                <a:cs typeface="Arial" charset="0"/>
              </a:rPr>
              <a:t>DfE compare b) with c) hence we get nothing . . . </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eaLnBrk="0" hangingPunct="0">
              <a:lnSpc>
                <a:spcPct val="110000"/>
              </a:lnSpc>
              <a:spcBef>
                <a:spcPts val="800"/>
              </a:spcBef>
              <a:buClr>
                <a:srgbClr val="4283C4"/>
              </a:buClr>
              <a:buSzPct val="100000"/>
            </a:pP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extLst>
      <p:ext uri="{BB962C8B-B14F-4D97-AF65-F5344CB8AC3E}">
        <p14:creationId xmlns:p14="http://schemas.microsoft.com/office/powerpoint/2010/main" val="1810627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286248" y="120650"/>
            <a:ext cx="8530210"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b="1" dirty="0" smtClean="0">
                <a:solidFill>
                  <a:srgbClr val="4283C4"/>
                </a:solidFill>
                <a:latin typeface="Arial" charset="0"/>
                <a:cs typeface="Arial" charset="0"/>
              </a:rPr>
              <a:t>The proposal appears unfair because . . . </a:t>
            </a:r>
            <a:endParaRPr lang="en-GB" sz="3200" b="1" dirty="0">
              <a:solidFill>
                <a:srgbClr val="4283C4"/>
              </a:solidFill>
              <a:latin typeface="Arial" charset="0"/>
              <a:cs typeface="Arial" charset="0"/>
            </a:endParaRPr>
          </a:p>
        </p:txBody>
      </p:sp>
      <p:sp>
        <p:nvSpPr>
          <p:cNvPr id="17412" name="Content Placeholder 2"/>
          <p:cNvSpPr txBox="1">
            <a:spLocks/>
          </p:cNvSpPr>
          <p:nvPr/>
        </p:nvSpPr>
        <p:spPr bwMode="auto">
          <a:xfrm>
            <a:off x="358778" y="1263650"/>
            <a:ext cx="8457679" cy="4277178"/>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LAs who chose to put more funding into High Needs or Early Years blocks will benefit from these proposals</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26 LAs who, in 2012-13, were getting higher GUFs than KCC are benefiting </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e.g. Bromley, GUF in 2012-13 = £4,944/pupil. Proposal is to give them a £461/pupil or 11.3%  increase.  </a:t>
            </a: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endParaRPr lang="en-GB" sz="2700" dirty="0" smtClean="0">
              <a:solidFill>
                <a:srgbClr val="000000"/>
              </a:solidFill>
              <a:latin typeface="Arial" charset="0"/>
              <a:cs typeface="Arial" charset="0"/>
            </a:endParaRPr>
          </a:p>
          <a:p>
            <a:pPr eaLnBrk="0" hangingPunct="0">
              <a:lnSpc>
                <a:spcPct val="110000"/>
              </a:lnSpc>
              <a:spcBef>
                <a:spcPts val="800"/>
              </a:spcBef>
              <a:buClr>
                <a:srgbClr val="4283C4"/>
              </a:buClr>
              <a:buSzPct val="100000"/>
            </a:pP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1"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8" y="5805489"/>
            <a:ext cx="860425" cy="576262"/>
          </a:xfrm>
          <a:prstGeom prst="rect">
            <a:avLst/>
          </a:prstGeom>
          <a:noFill/>
          <a:ln w="9525">
            <a:noFill/>
            <a:miter lim="800000"/>
            <a:headEnd/>
            <a:tailEnd/>
          </a:ln>
        </p:spPr>
      </p:pic>
    </p:spTree>
    <p:extLst>
      <p:ext uri="{BB962C8B-B14F-4D97-AF65-F5344CB8AC3E}">
        <p14:creationId xmlns:p14="http://schemas.microsoft.com/office/powerpoint/2010/main" val="1162040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S Gothic"/>
        <a:cs typeface="MS Gothic"/>
      </a:majorFont>
      <a:minorFont>
        <a:latin typeface="Calibri"/>
        <a:ea typeface="MS Gothic"/>
        <a:cs typeface="MS 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3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3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ca912827-bae3-40cb-8146-7920e969c222"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Ways_x0020_of_x0020_working xmlns="d3c5681a-6188-4afd-8047-4b7024f49c9f">true</Ways_x0020_of_x0020_working>
    <Category xmlns="d3c5681a-6188-4afd-8047-4b7024f49c9f">Communication</Category>
    <PublishingStartDate xmlns="http://schemas.microsoft.com/sharepoint/v3" xsi:nil="true"/>
    <PublishingExpirationDate xmlns="http://schemas.microsoft.com/sharepoint/v3" xsi:nil="true"/>
    <Environmental_x0020_performance_x0020_grouping xmlns="d3c5681a-6188-4afd-8047-4b7024f49c9f">Not applicable</Environmental_x0020_performance_x0020_grouping>
    <_dlc_DocId xmlns="b607a442-3a8b-46cb-8183-2bec4a9e324b">HDA2S5J67HAM-54-383</_dlc_DocId>
    <Directorate xmlns="d3c5681a-6188-4afd-8047-4b7024f49c9f">All</Directorate>
    <_dlc_DocIdUrl xmlns="b607a442-3a8b-46cb-8183-2bec4a9e324b">
      <Url>http://knet/ourcouncil/_layouts/DocIdRedir.aspx?ID=HDA2S5J67HAM-54-383</Url>
      <Description>HDA2S5J67HAM-54-383</Description>
    </_dlc_DocIdUrl>
    <Structure_x0020_chart xmlns="d3c5681a-6188-4afd-8047-4b7024f49c9f">false</Structure_x0020_char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42229A364E9FC4EBDE1546DFF3D65AD" ma:contentTypeVersion="8" ma:contentTypeDescription="Create a new document." ma:contentTypeScope="" ma:versionID="4928ef6badedbf988e24516e616df1b5">
  <xsd:schema xmlns:xsd="http://www.w3.org/2001/XMLSchema" xmlns:xs="http://www.w3.org/2001/XMLSchema" xmlns:p="http://schemas.microsoft.com/office/2006/metadata/properties" xmlns:ns1="http://schemas.microsoft.com/sharepoint/v3" xmlns:ns2="d3c5681a-6188-4afd-8047-4b7024f49c9f" xmlns:ns3="b607a442-3a8b-46cb-8183-2bec4a9e324b" targetNamespace="http://schemas.microsoft.com/office/2006/metadata/properties" ma:root="true" ma:fieldsID="14205e3590421195d382b3f90f61043c" ns1:_="" ns2:_="" ns3:_="">
    <xsd:import namespace="http://schemas.microsoft.com/sharepoint/v3"/>
    <xsd:import namespace="d3c5681a-6188-4afd-8047-4b7024f49c9f"/>
    <xsd:import namespace="b607a442-3a8b-46cb-8183-2bec4a9e324b"/>
    <xsd:element name="properties">
      <xsd:complexType>
        <xsd:sequence>
          <xsd:element name="documentManagement">
            <xsd:complexType>
              <xsd:all>
                <xsd:element ref="ns1:PublishingStartDate" minOccurs="0"/>
                <xsd:element ref="ns1:PublishingExpirationDate" minOccurs="0"/>
                <xsd:element ref="ns2:Directorate"/>
                <xsd:element ref="ns2:Structure_x0020_chart" minOccurs="0"/>
                <xsd:element ref="ns2:Ways_x0020_of_x0020_working" minOccurs="0"/>
                <xsd:element ref="ns2:Category" minOccurs="0"/>
                <xsd:element ref="ns3:_dlc_DocId" minOccurs="0"/>
                <xsd:element ref="ns3:_dlc_DocIdUrl" minOccurs="0"/>
                <xsd:element ref="ns3:_dlc_DocIdPersistId" minOccurs="0"/>
                <xsd:element ref="ns2:Environmental_x0020_performance_x0020_group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3c5681a-6188-4afd-8047-4b7024f49c9f" elementFormDefault="qualified">
    <xsd:import namespace="http://schemas.microsoft.com/office/2006/documentManagement/types"/>
    <xsd:import namespace="http://schemas.microsoft.com/office/infopath/2007/PartnerControls"/>
    <xsd:element name="Directorate" ma:index="10" ma:displayName="Directorate" ma:default="All" ma:format="Dropdown" ma:internalName="Directorate">
      <xsd:simpleType>
        <xsd:restriction base="dms:Choice">
          <xsd:enumeration value="All"/>
          <xsd:enumeration value="Business Strategy &amp; Support (BSS)"/>
          <xsd:enumeration value="Customer &amp; Communities (CC)"/>
          <xsd:enumeration value="Education, Learning &amp; Skills (ELS)"/>
          <xsd:enumeration value="Enterprise &amp; Environment (EE)"/>
          <xsd:enumeration value="Families &amp; Social Care (FSC)"/>
        </xsd:restriction>
      </xsd:simpleType>
    </xsd:element>
    <xsd:element name="Structure_x0020_chart" ma:index="11" nillable="true" ma:displayName="Structure chart" ma:default="0" ma:internalName="Structure_x0020_chart">
      <xsd:simpleType>
        <xsd:restriction base="dms:Boolean"/>
      </xsd:simpleType>
    </xsd:element>
    <xsd:element name="Ways_x0020_of_x0020_working" ma:index="12" nillable="true" ma:displayName="Ways of working" ma:default="1" ma:internalName="Ways_x0020_of_x0020_working">
      <xsd:simpleType>
        <xsd:restriction base="dms:Boolean"/>
      </xsd:simpleType>
    </xsd:element>
    <xsd:element name="Category" ma:index="13" nillable="true" ma:displayName="Category" ma:default="Not applicable" ma:format="Dropdown" ma:internalName="Category">
      <xsd:simpleType>
        <xsd:restriction base="dms:Choice">
          <xsd:enumeration value="Not applicable"/>
          <xsd:enumeration value="Procurement"/>
          <xsd:enumeration value="iProcurement"/>
          <xsd:enumeration value="Environmental performance"/>
          <xsd:enumeration value="Communication"/>
          <xsd:enumeration value="Branding"/>
          <xsd:enumeration value="Media"/>
          <xsd:enumeration value="ICT"/>
          <xsd:enumeration value="Legal"/>
          <xsd:enumeration value="Customer service"/>
          <xsd:enumeration value="Finance"/>
          <xsd:enumeration value="Data protection"/>
          <xsd:enumeration value="Access to information"/>
          <xsd:enumeration value="Equality and diversity"/>
          <xsd:enumeration value="Facilities management"/>
          <xsd:enumeration value="Because of You"/>
          <xsd:enumeration value="Health and safety"/>
          <xsd:enumeration value="Internal audit/fraud"/>
          <xsd:enumeration value="Business continuity/emergency planning"/>
          <xsd:enumeration value="Property"/>
          <xsd:enumeration value="Change"/>
          <xsd:enumeration value="Public health"/>
        </xsd:restriction>
      </xsd:simpleType>
    </xsd:element>
    <xsd:element name="Environmental_x0020_performance_x0020_grouping" ma:index="17" nillable="true" ma:displayName="Environmental performance grouping" ma:default="Not applicable" ma:format="Dropdown" ma:internalName="Environmental_x0020_performance_x0020_grouping">
      <xsd:simpleType>
        <xsd:restriction base="dms:Choice">
          <xsd:enumeration value="Not applicable"/>
          <xsd:enumeration value="Aspects register"/>
          <xsd:enumeration value="Legal compliance"/>
          <xsd:enumeration value="EMS procedures"/>
          <xsd:enumeration value="Operational procedures"/>
          <xsd:enumeration value="How to guides"/>
          <xsd:enumeration value="Project opportunities"/>
          <xsd:enumeration value="Energy management guidance"/>
        </xsd:restriction>
      </xsd:simpleType>
    </xsd:element>
  </xsd:schema>
  <xsd:schema xmlns:xsd="http://www.w3.org/2001/XMLSchema" xmlns:xs="http://www.w3.org/2001/XMLSchema" xmlns:dms="http://schemas.microsoft.com/office/2006/documentManagement/types" xmlns:pc="http://schemas.microsoft.com/office/infopath/2007/PartnerControls" targetNamespace="b607a442-3a8b-46cb-8183-2bec4a9e324b" elementFormDefault="qualified">
    <xsd:import namespace="http://schemas.microsoft.com/office/2006/documentManagement/types"/>
    <xsd:import namespace="http://schemas.microsoft.com/office/infopath/2007/PartnerControls"/>
    <xsd:element name="_dlc_DocId" ma:index="14" nillable="true" ma:displayName="Document ID Value" ma:description="The value of the document ID assigned to this item." ma:internalName="_dlc_DocId" ma:readOnly="true">
      <xsd:simpleType>
        <xsd:restriction base="dms:Text"/>
      </xsd:simpleType>
    </xsd:element>
    <xsd:element name="_dlc_DocIdUrl" ma:index="1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4508507-6F07-48FD-A88E-2EB4DC9050FD}">
  <ds:schemaRefs>
    <ds:schemaRef ds:uri="Microsoft.SharePoint.Taxonomy.ContentTypeSync"/>
  </ds:schemaRefs>
</ds:datastoreItem>
</file>

<file path=customXml/itemProps2.xml><?xml version="1.0" encoding="utf-8"?>
<ds:datastoreItem xmlns:ds="http://schemas.openxmlformats.org/officeDocument/2006/customXml" ds:itemID="{93B21D0A-D47A-41F9-86F5-6B10730A8D77}">
  <ds:schemaRefs>
    <ds:schemaRef ds:uri="http://schemas.microsoft.com/office/2006/documentManagement/types"/>
    <ds:schemaRef ds:uri="http://purl.org/dc/elements/1.1/"/>
    <ds:schemaRef ds:uri="http://purl.org/dc/terms/"/>
    <ds:schemaRef ds:uri="http://www.w3.org/XML/1998/namespace"/>
    <ds:schemaRef ds:uri="http://schemas.microsoft.com/office/2006/metadata/properties"/>
    <ds:schemaRef ds:uri="http://schemas.microsoft.com/office/infopath/2007/PartnerControls"/>
    <ds:schemaRef ds:uri="http://purl.org/dc/dcmitype/"/>
    <ds:schemaRef ds:uri="http://schemas.openxmlformats.org/package/2006/metadata/core-properties"/>
    <ds:schemaRef ds:uri="b607a442-3a8b-46cb-8183-2bec4a9e324b"/>
    <ds:schemaRef ds:uri="d3c5681a-6188-4afd-8047-4b7024f49c9f"/>
    <ds:schemaRef ds:uri="http://schemas.microsoft.com/sharepoint/v3"/>
  </ds:schemaRefs>
</ds:datastoreItem>
</file>

<file path=customXml/itemProps3.xml><?xml version="1.0" encoding="utf-8"?>
<ds:datastoreItem xmlns:ds="http://schemas.openxmlformats.org/officeDocument/2006/customXml" ds:itemID="{E0767FEF-86DC-4546-8884-7E4DA66810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3c5681a-6188-4afd-8047-4b7024f49c9f"/>
    <ds:schemaRef ds:uri="b607a442-3a8b-46cb-8183-2bec4a9e32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2109A00-FA8E-4D09-B6B4-071F957C2F43}">
  <ds:schemaRefs>
    <ds:schemaRef ds:uri="http://schemas.microsoft.com/sharepoint/v3/contenttype/forms"/>
  </ds:schemaRefs>
</ds:datastoreItem>
</file>

<file path=customXml/itemProps5.xml><?xml version="1.0" encoding="utf-8"?>
<ds:datastoreItem xmlns:ds="http://schemas.openxmlformats.org/officeDocument/2006/customXml" ds:itemID="{76B5A704-1C74-46A9-9D23-39CAF68C891B}">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4427</TotalTime>
  <Words>922</Words>
  <Application>Microsoft Office PowerPoint</Application>
  <PresentationFormat>On-screen Show (4:3)</PresentationFormat>
  <Paragraphs>96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KCC PowerPoint template sample slides</dc:title>
  <dc:creator>tojo</dc:creator>
  <cp:lastModifiedBy>Hamilton, Ian - BSS FP</cp:lastModifiedBy>
  <cp:revision>210</cp:revision>
  <cp:lastPrinted>2013-12-09T09:58:05Z</cp:lastPrinted>
  <dcterms:modified xsi:type="dcterms:W3CDTF">2014-04-30T14:07:05Z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0x010100D42229A364E9FC4EBDE1546DFF3D65AD</vt:lpwstr>
  </property>
  <property fmtid="{D5CDD505-2E9C-101B-9397-08002B2CF9AE}" pid="3" name="_dlc_DocIdItemGuid">
    <vt:lpwstr>a676927a-7b20-4538-a860-4c3a85e064f0</vt:lpwstr>
  </property>
  <property fmtid="{D5CDD505-2E9C-101B-9397-08002B2CF9AE}" pid="4" name="Environmental performance grouping">
    <vt:lpwstr>Not applicable</vt:lpwstr>
  </property>
  <property fmtid="{D5CDD505-2E9C-101B-9397-08002B2CF9AE}" pid="5" name="Category">
    <vt:lpwstr>Communication</vt:lpwstr>
  </property>
  <property fmtid="{D5CDD505-2E9C-101B-9397-08002B2CF9AE}" pid="6" name="Ways of working">
    <vt:lpwstr>1</vt:lpwstr>
  </property>
  <property fmtid="{D5CDD505-2E9C-101B-9397-08002B2CF9AE}" pid="7" name="PublishingExpirationDate">
    <vt:lpwstr/>
  </property>
  <property fmtid="{D5CDD505-2E9C-101B-9397-08002B2CF9AE}" pid="8" name="Directorate">
    <vt:lpwstr>All</vt:lpwstr>
  </property>
  <property fmtid="{D5CDD505-2E9C-101B-9397-08002B2CF9AE}" pid="9" name="PublishingStartDate">
    <vt:lpwstr/>
  </property>
  <property fmtid="{D5CDD505-2E9C-101B-9397-08002B2CF9AE}" pid="10" name="Structure chart">
    <vt:lpwstr>0</vt:lpwstr>
  </property>
  <property fmtid="{D5CDD505-2E9C-101B-9397-08002B2CF9AE}" pid="11" name="_dlc_DocId">
    <vt:lpwstr>HDA2S5J67HAM-54-383</vt:lpwstr>
  </property>
  <property fmtid="{D5CDD505-2E9C-101B-9397-08002B2CF9AE}" pid="12" name="_dlc_DocIdUrl">
    <vt:lpwstr>http://knet/ourcouncil/_layouts/DocIdRedir.aspx?ID=HDA2S5J67HAM-54-383, HDA2S5J67HAM-54-383</vt:lpwstr>
  </property>
</Properties>
</file>