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6"/>
  </p:sldMasterIdLst>
  <p:notesMasterIdLst>
    <p:notesMasterId r:id="rId19"/>
  </p:notesMasterIdLst>
  <p:handoutMasterIdLst>
    <p:handoutMasterId r:id="rId20"/>
  </p:handoutMasterIdLst>
  <p:sldIdLst>
    <p:sldId id="269" r:id="rId7"/>
    <p:sldId id="295" r:id="rId8"/>
    <p:sldId id="296" r:id="rId9"/>
    <p:sldId id="297" r:id="rId10"/>
    <p:sldId id="298" r:id="rId11"/>
    <p:sldId id="305" r:id="rId12"/>
    <p:sldId id="306" r:id="rId13"/>
    <p:sldId id="299" r:id="rId14"/>
    <p:sldId id="300" r:id="rId15"/>
    <p:sldId id="301" r:id="rId16"/>
    <p:sldId id="302" r:id="rId17"/>
    <p:sldId id="294" r:id="rId18"/>
  </p:sldIdLst>
  <p:sldSz cx="9144000" cy="6858000" type="screen4x3"/>
  <p:notesSz cx="6797675" cy="9926638"/>
  <p:defaultTextStyle>
    <a:defPPr>
      <a:defRPr lang="en-GB"/>
    </a:defPPr>
    <a:lvl1pPr algn="l" defTabSz="449263" rtl="0" fontAlgn="base">
      <a:spcBef>
        <a:spcPct val="0"/>
      </a:spcBef>
      <a:spcAft>
        <a:spcPct val="0"/>
      </a:spcAft>
      <a:defRPr kern="1200">
        <a:solidFill>
          <a:schemeClr val="bg1"/>
        </a:solidFill>
        <a:latin typeface="Calibri" pitchFamily="34" charset="0"/>
        <a:ea typeface="ＭＳ Ｐゴシック"/>
        <a:cs typeface="ＭＳ Ｐゴシック"/>
      </a:defRPr>
    </a:lvl1pPr>
    <a:lvl2pPr marL="457200" algn="l" defTabSz="449263" rtl="0" fontAlgn="base">
      <a:spcBef>
        <a:spcPct val="0"/>
      </a:spcBef>
      <a:spcAft>
        <a:spcPct val="0"/>
      </a:spcAft>
      <a:defRPr kern="1200">
        <a:solidFill>
          <a:schemeClr val="bg1"/>
        </a:solidFill>
        <a:latin typeface="Calibri" pitchFamily="34" charset="0"/>
        <a:ea typeface="ＭＳ Ｐゴシック"/>
        <a:cs typeface="ＭＳ Ｐゴシック"/>
      </a:defRPr>
    </a:lvl2pPr>
    <a:lvl3pPr marL="914400" algn="l" defTabSz="449263" rtl="0" fontAlgn="base">
      <a:spcBef>
        <a:spcPct val="0"/>
      </a:spcBef>
      <a:spcAft>
        <a:spcPct val="0"/>
      </a:spcAft>
      <a:defRPr kern="1200">
        <a:solidFill>
          <a:schemeClr val="bg1"/>
        </a:solidFill>
        <a:latin typeface="Calibri" pitchFamily="34" charset="0"/>
        <a:ea typeface="ＭＳ Ｐゴシック"/>
        <a:cs typeface="ＭＳ Ｐゴシック"/>
      </a:defRPr>
    </a:lvl3pPr>
    <a:lvl4pPr marL="1371600" algn="l" defTabSz="449263" rtl="0" fontAlgn="base">
      <a:spcBef>
        <a:spcPct val="0"/>
      </a:spcBef>
      <a:spcAft>
        <a:spcPct val="0"/>
      </a:spcAft>
      <a:defRPr kern="1200">
        <a:solidFill>
          <a:schemeClr val="bg1"/>
        </a:solidFill>
        <a:latin typeface="Calibri" pitchFamily="34" charset="0"/>
        <a:ea typeface="ＭＳ Ｐゴシック"/>
        <a:cs typeface="ＭＳ Ｐゴシック"/>
      </a:defRPr>
    </a:lvl4pPr>
    <a:lvl5pPr marL="1828800" algn="l" defTabSz="449263" rtl="0" fontAlgn="base">
      <a:spcBef>
        <a:spcPct val="0"/>
      </a:spcBef>
      <a:spcAft>
        <a:spcPct val="0"/>
      </a:spcAft>
      <a:defRPr kern="1200">
        <a:solidFill>
          <a:schemeClr val="bg1"/>
        </a:solidFill>
        <a:latin typeface="Calibri" pitchFamily="34" charset="0"/>
        <a:ea typeface="ＭＳ Ｐゴシック"/>
        <a:cs typeface="ＭＳ Ｐゴシック"/>
      </a:defRPr>
    </a:lvl5pPr>
    <a:lvl6pPr marL="2286000" algn="l" defTabSz="914400" rtl="0" eaLnBrk="1" latinLnBrk="0" hangingPunct="1">
      <a:defRPr kern="1200">
        <a:solidFill>
          <a:schemeClr val="bg1"/>
        </a:solidFill>
        <a:latin typeface="Calibri" pitchFamily="34" charset="0"/>
        <a:ea typeface="ＭＳ Ｐゴシック"/>
        <a:cs typeface="ＭＳ Ｐゴシック"/>
      </a:defRPr>
    </a:lvl6pPr>
    <a:lvl7pPr marL="2743200" algn="l" defTabSz="914400" rtl="0" eaLnBrk="1" latinLnBrk="0" hangingPunct="1">
      <a:defRPr kern="1200">
        <a:solidFill>
          <a:schemeClr val="bg1"/>
        </a:solidFill>
        <a:latin typeface="Calibri" pitchFamily="34" charset="0"/>
        <a:ea typeface="ＭＳ Ｐゴシック"/>
        <a:cs typeface="ＭＳ Ｐゴシック"/>
      </a:defRPr>
    </a:lvl7pPr>
    <a:lvl8pPr marL="3200400" algn="l" defTabSz="914400" rtl="0" eaLnBrk="1" latinLnBrk="0" hangingPunct="1">
      <a:defRPr kern="1200">
        <a:solidFill>
          <a:schemeClr val="bg1"/>
        </a:solidFill>
        <a:latin typeface="Calibri" pitchFamily="34" charset="0"/>
        <a:ea typeface="ＭＳ Ｐゴシック"/>
        <a:cs typeface="ＭＳ Ｐゴシック"/>
      </a:defRPr>
    </a:lvl8pPr>
    <a:lvl9pPr marL="3657600" algn="l" defTabSz="914400" rtl="0" eaLnBrk="1" latinLnBrk="0" hangingPunct="1">
      <a:defRPr kern="1200">
        <a:solidFill>
          <a:schemeClr val="bg1"/>
        </a:solidFill>
        <a:latin typeface="Calibri" pitchFamily="34" charset="0"/>
        <a:ea typeface="ＭＳ Ｐゴシック"/>
        <a:cs typeface="ＭＳ Ｐゴシック"/>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4283C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22396" autoAdjust="0"/>
    <p:restoredTop sz="74286" autoAdjust="0"/>
  </p:normalViewPr>
  <p:slideViewPr>
    <p:cSldViewPr snapToGrid="0">
      <p:cViewPr>
        <p:scale>
          <a:sx n="100" d="100"/>
          <a:sy n="100" d="100"/>
        </p:scale>
        <p:origin x="-984" y="-72"/>
      </p:cViewPr>
      <p:guideLst>
        <p:guide orient="horz" pos="4152"/>
        <p:guide pos="2880"/>
      </p:guideLst>
    </p:cSldViewPr>
  </p:slideViewPr>
  <p:outlineViewPr>
    <p:cViewPr varScale="1">
      <p:scale>
        <a:sx n="170" d="200"/>
        <a:sy n="170" d="200"/>
      </p:scale>
      <p:origin x="-780" y="-84"/>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3" d="100"/>
          <a:sy n="83" d="100"/>
        </p:scale>
        <p:origin x="-3108" y="-78"/>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tableStyles" Target="tableStyles.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3AA01157-49DD-4BF9-ACD1-6FEE880FCF05}" type="datetimeFigureOut">
              <a:rPr lang="en-GB" smtClean="0"/>
              <a:pPr/>
              <a:t>30/04/2014</a:t>
            </a:fld>
            <a:endParaRPr lang="en-GB"/>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8B8ACCED-DFD2-4B54-80CD-D71A8584E881}" type="slidenum">
              <a:rPr lang="en-GB" smtClean="0"/>
              <a:pPr/>
              <a:t>‹#›</a:t>
            </a:fld>
            <a:endParaRPr lang="en-GB"/>
          </a:p>
        </p:txBody>
      </p:sp>
    </p:spTree>
    <p:extLst>
      <p:ext uri="{BB962C8B-B14F-4D97-AF65-F5344CB8AC3E}">
        <p14:creationId xmlns:p14="http://schemas.microsoft.com/office/powerpoint/2010/main" val="34043309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4" name="AutoShape 1"/>
          <p:cNvSpPr>
            <a:spLocks noChangeArrowheads="1"/>
          </p:cNvSpPr>
          <p:nvPr/>
        </p:nvSpPr>
        <p:spPr bwMode="auto">
          <a:xfrm>
            <a:off x="0" y="0"/>
            <a:ext cx="6797675" cy="9926638"/>
          </a:xfrm>
          <a:prstGeom prst="roundRect">
            <a:avLst>
              <a:gd name="adj" fmla="val 23"/>
            </a:avLst>
          </a:prstGeom>
          <a:solidFill>
            <a:srgbClr val="FFFFFF"/>
          </a:solidFill>
          <a:ln w="9525">
            <a:noFill/>
            <a:round/>
            <a:headEnd/>
            <a:tailEnd/>
          </a:ln>
        </p:spPr>
        <p:txBody>
          <a:bodyPr wrap="none" anchor="ctr"/>
          <a:lstStyle/>
          <a:p>
            <a:pPr>
              <a:lnSpc>
                <a:spcPct val="93000"/>
              </a:lnSpc>
              <a:buClr>
                <a:srgbClr val="000000"/>
              </a:buClr>
              <a:buSzPct val="100000"/>
              <a:buFont typeface="Calibri" pitchFamily="-84" charset="0"/>
              <a:buNone/>
              <a:defRPr/>
            </a:pPr>
            <a:endParaRPr lang="en-US">
              <a:latin typeface="Calibri" pitchFamily="-84" charset="0"/>
              <a:ea typeface="ＭＳ Ｐゴシック" pitchFamily="-84" charset="-128"/>
              <a:cs typeface="+mn-cs"/>
            </a:endParaRPr>
          </a:p>
        </p:txBody>
      </p:sp>
      <p:sp>
        <p:nvSpPr>
          <p:cNvPr id="13315" name="Text Box 2"/>
          <p:cNvSpPr txBox="1">
            <a:spLocks noChangeArrowheads="1"/>
          </p:cNvSpPr>
          <p:nvPr/>
        </p:nvSpPr>
        <p:spPr bwMode="auto">
          <a:xfrm>
            <a:off x="0" y="0"/>
            <a:ext cx="2945659" cy="499779"/>
          </a:xfrm>
          <a:prstGeom prst="rect">
            <a:avLst/>
          </a:prstGeom>
          <a:noFill/>
          <a:ln>
            <a:noFill/>
          </a:ln>
          <a:extLst/>
        </p:spPr>
        <p:txBody>
          <a:bodyPr wrap="none" anchor="ctr"/>
          <a:lstStyle>
            <a:lvl1pPr eaLnBrk="0" hangingPunct="0">
              <a:defRPr sz="2400">
                <a:solidFill>
                  <a:schemeClr val="bg1"/>
                </a:solidFill>
                <a:latin typeface="Calibri" charset="0"/>
                <a:ea typeface="ＭＳ Ｐゴシック" charset="0"/>
                <a:cs typeface="ＭＳ Ｐゴシック" charset="0"/>
              </a:defRPr>
            </a:lvl1pPr>
            <a:lvl2pPr marL="742950" indent="-285750" eaLnBrk="0" hangingPunct="0">
              <a:defRPr sz="2400">
                <a:solidFill>
                  <a:schemeClr val="bg1"/>
                </a:solidFill>
                <a:latin typeface="Calibri" charset="0"/>
                <a:ea typeface="ＭＳ Ｐゴシック" charset="0"/>
              </a:defRPr>
            </a:lvl2pPr>
            <a:lvl3pPr marL="1143000" indent="-228600" eaLnBrk="0" hangingPunct="0">
              <a:defRPr sz="2400">
                <a:solidFill>
                  <a:schemeClr val="bg1"/>
                </a:solidFill>
                <a:latin typeface="Calibri" charset="0"/>
                <a:ea typeface="ＭＳ Ｐゴシック" charset="0"/>
              </a:defRPr>
            </a:lvl3pPr>
            <a:lvl4pPr marL="1600200" indent="-228600" eaLnBrk="0" hangingPunct="0">
              <a:defRPr sz="2400">
                <a:solidFill>
                  <a:schemeClr val="bg1"/>
                </a:solidFill>
                <a:latin typeface="Calibri" charset="0"/>
                <a:ea typeface="ＭＳ Ｐゴシック" charset="0"/>
              </a:defRPr>
            </a:lvl4pPr>
            <a:lvl5pPr marL="2057400" indent="-228600" eaLnBrk="0" hangingPunct="0">
              <a:defRPr sz="2400">
                <a:solidFill>
                  <a:schemeClr val="bg1"/>
                </a:solidFill>
                <a:latin typeface="Calibri" charset="0"/>
                <a:ea typeface="ＭＳ Ｐゴシック" charset="0"/>
              </a:defRPr>
            </a:lvl5pPr>
            <a:lvl6pPr marL="2514600" indent="-228600" defTabSz="449263" eaLnBrk="0" fontAlgn="base" hangingPunct="0">
              <a:lnSpc>
                <a:spcPct val="93000"/>
              </a:lnSpc>
              <a:spcBef>
                <a:spcPct val="0"/>
              </a:spcBef>
              <a:spcAft>
                <a:spcPct val="0"/>
              </a:spcAft>
              <a:buClr>
                <a:srgbClr val="000000"/>
              </a:buClr>
              <a:buSzPct val="100000"/>
              <a:buFont typeface="Calibri" charset="0"/>
              <a:defRPr sz="2400">
                <a:solidFill>
                  <a:schemeClr val="bg1"/>
                </a:solidFill>
                <a:latin typeface="Calibri" charset="0"/>
                <a:ea typeface="ＭＳ Ｐゴシック" charset="0"/>
              </a:defRPr>
            </a:lvl6pPr>
            <a:lvl7pPr marL="2971800" indent="-228600" defTabSz="449263" eaLnBrk="0" fontAlgn="base" hangingPunct="0">
              <a:lnSpc>
                <a:spcPct val="93000"/>
              </a:lnSpc>
              <a:spcBef>
                <a:spcPct val="0"/>
              </a:spcBef>
              <a:spcAft>
                <a:spcPct val="0"/>
              </a:spcAft>
              <a:buClr>
                <a:srgbClr val="000000"/>
              </a:buClr>
              <a:buSzPct val="100000"/>
              <a:buFont typeface="Calibri" charset="0"/>
              <a:defRPr sz="2400">
                <a:solidFill>
                  <a:schemeClr val="bg1"/>
                </a:solidFill>
                <a:latin typeface="Calibri" charset="0"/>
                <a:ea typeface="ＭＳ Ｐゴシック" charset="0"/>
              </a:defRPr>
            </a:lvl7pPr>
            <a:lvl8pPr marL="3429000" indent="-228600" defTabSz="449263" eaLnBrk="0" fontAlgn="base" hangingPunct="0">
              <a:lnSpc>
                <a:spcPct val="93000"/>
              </a:lnSpc>
              <a:spcBef>
                <a:spcPct val="0"/>
              </a:spcBef>
              <a:spcAft>
                <a:spcPct val="0"/>
              </a:spcAft>
              <a:buClr>
                <a:srgbClr val="000000"/>
              </a:buClr>
              <a:buSzPct val="100000"/>
              <a:buFont typeface="Calibri" charset="0"/>
              <a:defRPr sz="2400">
                <a:solidFill>
                  <a:schemeClr val="bg1"/>
                </a:solidFill>
                <a:latin typeface="Calibri" charset="0"/>
                <a:ea typeface="ＭＳ Ｐゴシック" charset="0"/>
              </a:defRPr>
            </a:lvl8pPr>
            <a:lvl9pPr marL="3886200" indent="-228600" defTabSz="449263" eaLnBrk="0" fontAlgn="base" hangingPunct="0">
              <a:lnSpc>
                <a:spcPct val="93000"/>
              </a:lnSpc>
              <a:spcBef>
                <a:spcPct val="0"/>
              </a:spcBef>
              <a:spcAft>
                <a:spcPct val="0"/>
              </a:spcAft>
              <a:buClr>
                <a:srgbClr val="000000"/>
              </a:buClr>
              <a:buSzPct val="100000"/>
              <a:buFont typeface="Calibri" charset="0"/>
              <a:defRPr sz="2400">
                <a:solidFill>
                  <a:schemeClr val="bg1"/>
                </a:solidFill>
                <a:latin typeface="Calibri" charset="0"/>
                <a:ea typeface="ＭＳ Ｐゴシック" charset="0"/>
              </a:defRPr>
            </a:lvl9pPr>
          </a:lstStyle>
          <a:p>
            <a:pPr eaLnBrk="1" hangingPunct="1">
              <a:lnSpc>
                <a:spcPct val="93000"/>
              </a:lnSpc>
              <a:buClr>
                <a:srgbClr val="000000"/>
              </a:buClr>
              <a:buSzPct val="100000"/>
              <a:buFont typeface="Calibri" charset="0"/>
              <a:buNone/>
              <a:defRPr/>
            </a:pPr>
            <a:endParaRPr lang="en-US" sz="1800" smtClean="0"/>
          </a:p>
        </p:txBody>
      </p:sp>
      <p:sp>
        <p:nvSpPr>
          <p:cNvPr id="2051" name="Rectangle 3"/>
          <p:cNvSpPr>
            <a:spLocks noGrp="1" noChangeArrowheads="1"/>
          </p:cNvSpPr>
          <p:nvPr>
            <p:ph type="dt"/>
          </p:nvPr>
        </p:nvSpPr>
        <p:spPr bwMode="auto">
          <a:xfrm>
            <a:off x="3850443" y="1"/>
            <a:ext cx="2944085" cy="494609"/>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a:lnSpc>
                <a:spcPct val="100000"/>
              </a:lnSpc>
              <a:buClr>
                <a:srgbClr val="000000"/>
              </a:buClr>
              <a:buSzPct val="100000"/>
              <a:buFont typeface="Calibri" pitchFamily="32"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Calibri" pitchFamily="32" charset="0"/>
                <a:ea typeface="+mn-ea"/>
                <a:cs typeface="Lucida Sans Unicode" charset="0"/>
              </a:defRPr>
            </a:lvl1pPr>
          </a:lstStyle>
          <a:p>
            <a:pPr>
              <a:defRPr/>
            </a:pPr>
            <a:endParaRPr lang="en-GB"/>
          </a:p>
        </p:txBody>
      </p:sp>
      <p:sp>
        <p:nvSpPr>
          <p:cNvPr id="13317" name="Rectangle 4"/>
          <p:cNvSpPr>
            <a:spLocks noGrp="1" noRot="1" noChangeAspect="1" noChangeArrowheads="1"/>
          </p:cNvSpPr>
          <p:nvPr>
            <p:ph type="sldImg"/>
          </p:nvPr>
        </p:nvSpPr>
        <p:spPr bwMode="auto">
          <a:xfrm>
            <a:off x="917575" y="744538"/>
            <a:ext cx="4960938" cy="3721100"/>
          </a:xfrm>
          <a:prstGeom prst="rect">
            <a:avLst/>
          </a:prstGeom>
          <a:noFill/>
          <a:ln w="12600">
            <a:solidFill>
              <a:srgbClr val="000000"/>
            </a:solidFill>
            <a:miter lim="800000"/>
            <a:headEnd/>
            <a:tailEnd/>
          </a:ln>
        </p:spPr>
      </p:sp>
      <p:sp>
        <p:nvSpPr>
          <p:cNvPr id="2053" name="Rectangle 5"/>
          <p:cNvSpPr>
            <a:spLocks noGrp="1" noChangeArrowheads="1"/>
          </p:cNvSpPr>
          <p:nvPr>
            <p:ph type="body"/>
          </p:nvPr>
        </p:nvSpPr>
        <p:spPr bwMode="auto">
          <a:xfrm>
            <a:off x="679768" y="4715154"/>
            <a:ext cx="5436567" cy="4465264"/>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p>
            <a:pPr lvl="0"/>
            <a:endParaRPr lang="en-US" noProof="0" smtClean="0"/>
          </a:p>
        </p:txBody>
      </p:sp>
      <p:sp>
        <p:nvSpPr>
          <p:cNvPr id="13319" name="Text Box 6"/>
          <p:cNvSpPr txBox="1">
            <a:spLocks noChangeArrowheads="1"/>
          </p:cNvSpPr>
          <p:nvPr/>
        </p:nvSpPr>
        <p:spPr bwMode="auto">
          <a:xfrm>
            <a:off x="0" y="9426860"/>
            <a:ext cx="2945659" cy="499779"/>
          </a:xfrm>
          <a:prstGeom prst="rect">
            <a:avLst/>
          </a:prstGeom>
          <a:noFill/>
          <a:ln>
            <a:noFill/>
          </a:ln>
          <a:extLst/>
        </p:spPr>
        <p:txBody>
          <a:bodyPr wrap="none" anchor="ctr"/>
          <a:lstStyle>
            <a:lvl1pPr eaLnBrk="0" hangingPunct="0">
              <a:defRPr sz="2400">
                <a:solidFill>
                  <a:schemeClr val="bg1"/>
                </a:solidFill>
                <a:latin typeface="Calibri" charset="0"/>
                <a:ea typeface="ＭＳ Ｐゴシック" charset="0"/>
                <a:cs typeface="ＭＳ Ｐゴシック" charset="0"/>
              </a:defRPr>
            </a:lvl1pPr>
            <a:lvl2pPr marL="742950" indent="-285750" eaLnBrk="0" hangingPunct="0">
              <a:defRPr sz="2400">
                <a:solidFill>
                  <a:schemeClr val="bg1"/>
                </a:solidFill>
                <a:latin typeface="Calibri" charset="0"/>
                <a:ea typeface="ＭＳ Ｐゴシック" charset="0"/>
              </a:defRPr>
            </a:lvl2pPr>
            <a:lvl3pPr marL="1143000" indent="-228600" eaLnBrk="0" hangingPunct="0">
              <a:defRPr sz="2400">
                <a:solidFill>
                  <a:schemeClr val="bg1"/>
                </a:solidFill>
                <a:latin typeface="Calibri" charset="0"/>
                <a:ea typeface="ＭＳ Ｐゴシック" charset="0"/>
              </a:defRPr>
            </a:lvl3pPr>
            <a:lvl4pPr marL="1600200" indent="-228600" eaLnBrk="0" hangingPunct="0">
              <a:defRPr sz="2400">
                <a:solidFill>
                  <a:schemeClr val="bg1"/>
                </a:solidFill>
                <a:latin typeface="Calibri" charset="0"/>
                <a:ea typeface="ＭＳ Ｐゴシック" charset="0"/>
              </a:defRPr>
            </a:lvl4pPr>
            <a:lvl5pPr marL="2057400" indent="-228600" eaLnBrk="0" hangingPunct="0">
              <a:defRPr sz="2400">
                <a:solidFill>
                  <a:schemeClr val="bg1"/>
                </a:solidFill>
                <a:latin typeface="Calibri" charset="0"/>
                <a:ea typeface="ＭＳ Ｐゴシック" charset="0"/>
              </a:defRPr>
            </a:lvl5pPr>
            <a:lvl6pPr marL="2514600" indent="-228600" defTabSz="449263" eaLnBrk="0" fontAlgn="base" hangingPunct="0">
              <a:lnSpc>
                <a:spcPct val="93000"/>
              </a:lnSpc>
              <a:spcBef>
                <a:spcPct val="0"/>
              </a:spcBef>
              <a:spcAft>
                <a:spcPct val="0"/>
              </a:spcAft>
              <a:buClr>
                <a:srgbClr val="000000"/>
              </a:buClr>
              <a:buSzPct val="100000"/>
              <a:buFont typeface="Calibri" charset="0"/>
              <a:defRPr sz="2400">
                <a:solidFill>
                  <a:schemeClr val="bg1"/>
                </a:solidFill>
                <a:latin typeface="Calibri" charset="0"/>
                <a:ea typeface="ＭＳ Ｐゴシック" charset="0"/>
              </a:defRPr>
            </a:lvl6pPr>
            <a:lvl7pPr marL="2971800" indent="-228600" defTabSz="449263" eaLnBrk="0" fontAlgn="base" hangingPunct="0">
              <a:lnSpc>
                <a:spcPct val="93000"/>
              </a:lnSpc>
              <a:spcBef>
                <a:spcPct val="0"/>
              </a:spcBef>
              <a:spcAft>
                <a:spcPct val="0"/>
              </a:spcAft>
              <a:buClr>
                <a:srgbClr val="000000"/>
              </a:buClr>
              <a:buSzPct val="100000"/>
              <a:buFont typeface="Calibri" charset="0"/>
              <a:defRPr sz="2400">
                <a:solidFill>
                  <a:schemeClr val="bg1"/>
                </a:solidFill>
                <a:latin typeface="Calibri" charset="0"/>
                <a:ea typeface="ＭＳ Ｐゴシック" charset="0"/>
              </a:defRPr>
            </a:lvl7pPr>
            <a:lvl8pPr marL="3429000" indent="-228600" defTabSz="449263" eaLnBrk="0" fontAlgn="base" hangingPunct="0">
              <a:lnSpc>
                <a:spcPct val="93000"/>
              </a:lnSpc>
              <a:spcBef>
                <a:spcPct val="0"/>
              </a:spcBef>
              <a:spcAft>
                <a:spcPct val="0"/>
              </a:spcAft>
              <a:buClr>
                <a:srgbClr val="000000"/>
              </a:buClr>
              <a:buSzPct val="100000"/>
              <a:buFont typeface="Calibri" charset="0"/>
              <a:defRPr sz="2400">
                <a:solidFill>
                  <a:schemeClr val="bg1"/>
                </a:solidFill>
                <a:latin typeface="Calibri" charset="0"/>
                <a:ea typeface="ＭＳ Ｐゴシック" charset="0"/>
              </a:defRPr>
            </a:lvl8pPr>
            <a:lvl9pPr marL="3886200" indent="-228600" defTabSz="449263" eaLnBrk="0" fontAlgn="base" hangingPunct="0">
              <a:lnSpc>
                <a:spcPct val="93000"/>
              </a:lnSpc>
              <a:spcBef>
                <a:spcPct val="0"/>
              </a:spcBef>
              <a:spcAft>
                <a:spcPct val="0"/>
              </a:spcAft>
              <a:buClr>
                <a:srgbClr val="000000"/>
              </a:buClr>
              <a:buSzPct val="100000"/>
              <a:buFont typeface="Calibri" charset="0"/>
              <a:defRPr sz="2400">
                <a:solidFill>
                  <a:schemeClr val="bg1"/>
                </a:solidFill>
                <a:latin typeface="Calibri" charset="0"/>
                <a:ea typeface="ＭＳ Ｐゴシック" charset="0"/>
              </a:defRPr>
            </a:lvl9pPr>
          </a:lstStyle>
          <a:p>
            <a:pPr eaLnBrk="1" hangingPunct="1">
              <a:lnSpc>
                <a:spcPct val="93000"/>
              </a:lnSpc>
              <a:buClr>
                <a:srgbClr val="000000"/>
              </a:buClr>
              <a:buSzPct val="100000"/>
              <a:buFont typeface="Calibri" charset="0"/>
              <a:buNone/>
              <a:defRPr/>
            </a:pPr>
            <a:endParaRPr lang="en-US" sz="1800" smtClean="0"/>
          </a:p>
        </p:txBody>
      </p:sp>
      <p:sp>
        <p:nvSpPr>
          <p:cNvPr id="2055" name="Rectangle 7"/>
          <p:cNvSpPr>
            <a:spLocks noGrp="1" noChangeArrowheads="1"/>
          </p:cNvSpPr>
          <p:nvPr>
            <p:ph type="sldNum"/>
          </p:nvPr>
        </p:nvSpPr>
        <p:spPr bwMode="auto">
          <a:xfrm>
            <a:off x="3850443" y="9428583"/>
            <a:ext cx="2944085" cy="494608"/>
          </a:xfrm>
          <a:prstGeom prst="rect">
            <a:avLst/>
          </a:prstGeom>
          <a:noFill/>
          <a:ln w="9525">
            <a:noFill/>
            <a:round/>
            <a:headEnd/>
            <a:tailEnd/>
          </a:ln>
          <a:effectLst/>
        </p:spPr>
        <p:txBody>
          <a:bodyPr vert="horz" wrap="square" lIns="90000" tIns="46800" rIns="90000" bIns="46800" numCol="1" anchor="b" anchorCtr="0" compatLnSpc="1">
            <a:prstTxWarp prst="textNoShape">
              <a:avLst/>
            </a:prstTxWarp>
          </a:bodyPr>
          <a:lstStyle>
            <a:lvl1pPr algn="r">
              <a:lnSpc>
                <a:spcPct val="100000"/>
              </a:lnSpc>
              <a:buClr>
                <a:srgbClr val="000000"/>
              </a:buClr>
              <a:buSzPct val="100000"/>
              <a:buFont typeface="Calibri" pitchFamily="-8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Calibri" pitchFamily="-84" charset="0"/>
                <a:ea typeface="ＭＳ Ｐゴシック" pitchFamily="-84" charset="-128"/>
                <a:cs typeface="+mn-cs"/>
              </a:defRPr>
            </a:lvl1pPr>
          </a:lstStyle>
          <a:p>
            <a:pPr>
              <a:defRPr/>
            </a:pPr>
            <a:fld id="{17CCC906-CE96-40E4-84CA-BFB19A6E439D}" type="slidenum">
              <a:rPr lang="en-GB"/>
              <a:pPr>
                <a:defRPr/>
              </a:pPr>
              <a:t>‹#›</a:t>
            </a:fld>
            <a:endParaRPr lang="en-GB"/>
          </a:p>
        </p:txBody>
      </p:sp>
    </p:spTree>
    <p:extLst>
      <p:ext uri="{BB962C8B-B14F-4D97-AF65-F5344CB8AC3E}">
        <p14:creationId xmlns:p14="http://schemas.microsoft.com/office/powerpoint/2010/main" val="3183757374"/>
      </p:ext>
    </p:extLst>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ＭＳ Ｐゴシック" charset="0"/>
        <a:cs typeface="ＭＳ Ｐゴシック" charset="0"/>
      </a:defRPr>
    </a:lvl1pPr>
    <a:lvl2pPr marL="742950" indent="-28575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ＭＳ Ｐゴシック" charset="0"/>
        <a:cs typeface="ＭＳ Ｐゴシック"/>
      </a:defRPr>
    </a:lvl2pPr>
    <a:lvl3pPr marL="11430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ＭＳ Ｐゴシック" charset="0"/>
        <a:cs typeface="ＭＳ Ｐゴシック"/>
      </a:defRPr>
    </a:lvl3pPr>
    <a:lvl4pPr marL="16002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ＭＳ Ｐゴシック" charset="0"/>
        <a:cs typeface="ＭＳ Ｐゴシック"/>
      </a:defRPr>
    </a:lvl4pPr>
    <a:lvl5pPr marL="20574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ＭＳ Ｐゴシック" charset="0"/>
        <a:cs typeface="ＭＳ Ｐゴシック"/>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idx="10"/>
          </p:nvPr>
        </p:nvSpPr>
        <p:spPr/>
        <p:txBody>
          <a:bodyPr/>
          <a:lstStyle/>
          <a:p>
            <a:pPr>
              <a:defRPr/>
            </a:pPr>
            <a:fld id="{17CCC906-CE96-40E4-84CA-BFB19A6E439D}" type="slidenum">
              <a:rPr lang="en-GB" smtClean="0"/>
              <a:pPr>
                <a:defRPr/>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US" dirty="0" smtClean="0"/>
              <a:t>This table provides</a:t>
            </a:r>
            <a:r>
              <a:rPr lang="en-US" baseline="0" dirty="0" smtClean="0"/>
              <a:t> a detail of all of our schools </a:t>
            </a:r>
            <a:endParaRPr lang="en-US" dirty="0" smtClean="0"/>
          </a:p>
        </p:txBody>
      </p:sp>
      <p:sp>
        <p:nvSpPr>
          <p:cNvPr id="4" name="Slide Number Placeholder 3"/>
          <p:cNvSpPr>
            <a:spLocks noGrp="1"/>
          </p:cNvSpPr>
          <p:nvPr>
            <p:ph type="sldNum" idx="10"/>
          </p:nvPr>
        </p:nvSpPr>
        <p:spPr/>
        <p:txBody>
          <a:bodyPr/>
          <a:lstStyle/>
          <a:p>
            <a:pPr>
              <a:defRPr/>
            </a:pPr>
            <a:fld id="{17CCC906-CE96-40E4-84CA-BFB19A6E439D}" type="slidenum">
              <a:rPr lang="en-GB" smtClean="0"/>
              <a:pPr>
                <a:defRPr/>
              </a:pPr>
              <a:t>10</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endParaRPr lang="en-US" dirty="0" smtClean="0"/>
          </a:p>
        </p:txBody>
      </p:sp>
      <p:sp>
        <p:nvSpPr>
          <p:cNvPr id="4" name="Slide Number Placeholder 3"/>
          <p:cNvSpPr>
            <a:spLocks noGrp="1"/>
          </p:cNvSpPr>
          <p:nvPr>
            <p:ph type="sldNum" idx="10"/>
          </p:nvPr>
        </p:nvSpPr>
        <p:spPr/>
        <p:txBody>
          <a:bodyPr/>
          <a:lstStyle/>
          <a:p>
            <a:pPr>
              <a:defRPr/>
            </a:pPr>
            <a:fld id="{17CCC906-CE96-40E4-84CA-BFB19A6E439D}" type="slidenum">
              <a:rPr lang="en-GB" smtClean="0"/>
              <a:pPr>
                <a:defRPr/>
              </a:pPr>
              <a:t>11</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endParaRPr lang="en-US" dirty="0" smtClean="0"/>
          </a:p>
        </p:txBody>
      </p:sp>
      <p:sp>
        <p:nvSpPr>
          <p:cNvPr id="4" name="Slide Number Placeholder 3"/>
          <p:cNvSpPr>
            <a:spLocks noGrp="1"/>
          </p:cNvSpPr>
          <p:nvPr>
            <p:ph type="sldNum" idx="10"/>
          </p:nvPr>
        </p:nvSpPr>
        <p:spPr/>
        <p:txBody>
          <a:bodyPr/>
          <a:lstStyle/>
          <a:p>
            <a:pPr>
              <a:defRPr/>
            </a:pPr>
            <a:fld id="{17CCC906-CE96-40E4-84CA-BFB19A6E439D}" type="slidenum">
              <a:rPr lang="en-GB" smtClean="0"/>
              <a:pPr>
                <a:defRPr/>
              </a:pPr>
              <a:t>12</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endParaRPr lang="en-GB" dirty="0"/>
          </a:p>
        </p:txBody>
      </p:sp>
      <p:sp>
        <p:nvSpPr>
          <p:cNvPr id="4" name="Slide Number Placeholder 3"/>
          <p:cNvSpPr>
            <a:spLocks noGrp="1"/>
          </p:cNvSpPr>
          <p:nvPr>
            <p:ph type="sldNum" idx="10"/>
          </p:nvPr>
        </p:nvSpPr>
        <p:spPr/>
        <p:txBody>
          <a:bodyPr/>
          <a:lstStyle/>
          <a:p>
            <a:pPr>
              <a:defRPr/>
            </a:pPr>
            <a:fld id="{17CCC906-CE96-40E4-84CA-BFB19A6E439D}" type="slidenum">
              <a:rPr lang="en-GB" smtClean="0"/>
              <a:pPr>
                <a:defRPr/>
              </a:pPr>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Additional notes:</a:t>
            </a:r>
          </a:p>
          <a:p>
            <a:endParaRPr lang="en-GB" dirty="0" smtClean="0"/>
          </a:p>
          <a:p>
            <a:pPr marL="228600" indent="-228600">
              <a:buAutoNum type="arabicParenR"/>
            </a:pPr>
            <a:r>
              <a:rPr lang="en-GB" dirty="0" smtClean="0"/>
              <a:t>This is the 2</a:t>
            </a:r>
            <a:r>
              <a:rPr lang="en-GB" baseline="30000" dirty="0" smtClean="0"/>
              <a:t>nd</a:t>
            </a:r>
            <a:r>
              <a:rPr lang="en-GB" dirty="0" smtClean="0"/>
              <a:t> year of our new look simplified</a:t>
            </a:r>
            <a:r>
              <a:rPr lang="en-GB" baseline="0" dirty="0" smtClean="0"/>
              <a:t> formula.  We now only have 10 factors in our formula, lions share is (90.5%) now distributed on pupil led factors (76% through AWPU), based on those recorded on the October 2013 census</a:t>
            </a:r>
          </a:p>
          <a:p>
            <a:pPr marL="228600" indent="-228600">
              <a:buAutoNum type="arabicParenR"/>
            </a:pPr>
            <a:endParaRPr lang="en-GB" dirty="0" smtClean="0"/>
          </a:p>
          <a:p>
            <a:pPr marL="228600" indent="-228600">
              <a:buAutoNum type="arabicParenR"/>
            </a:pPr>
            <a:r>
              <a:rPr lang="en-GB" dirty="0" smtClean="0"/>
              <a:t>Final year of the 4 year spending</a:t>
            </a:r>
            <a:r>
              <a:rPr lang="en-GB" baseline="0" dirty="0" smtClean="0"/>
              <a:t> review period.  Every LA’s </a:t>
            </a:r>
            <a:r>
              <a:rPr lang="en-GB" dirty="0" smtClean="0"/>
              <a:t>DSG settlement has been flat cash throughout</a:t>
            </a:r>
            <a:r>
              <a:rPr lang="en-GB" baseline="0" dirty="0" smtClean="0"/>
              <a:t> this period.  Relatively speaking (compared to other parts of public spending) school budgets have been protected, however in real terms a flat cash settlement is a cut as costs have continued to rise in this period e.g. salaries, contracts, energy.  Growth in roll numbers or delivering efficiencies are the common ways that schools have balanced the books. </a:t>
            </a:r>
          </a:p>
          <a:p>
            <a:pPr marL="228600" indent="-228600">
              <a:buAutoNum type="arabicParenR"/>
            </a:pPr>
            <a:endParaRPr lang="en-GB" baseline="0" dirty="0" smtClean="0"/>
          </a:p>
          <a:p>
            <a:pPr marL="228600" indent="-228600">
              <a:buAutoNum type="arabicParenR"/>
            </a:pPr>
            <a:r>
              <a:rPr lang="en-GB" baseline="0" dirty="0" smtClean="0"/>
              <a:t>Minimum Funding Guarantee has been set at -1.5% for the 4th year.  The operation of the MFG offers schools </a:t>
            </a:r>
            <a:r>
              <a:rPr lang="en-GB" u="sng" baseline="0" dirty="0" smtClean="0"/>
              <a:t>a degree </a:t>
            </a:r>
            <a:r>
              <a:rPr lang="en-GB" baseline="0" dirty="0" smtClean="0"/>
              <a:t>of protection as it means that the amount of funding you receive per pupil can not be reduced by more than -1.5%.  If it were set at 0% then it would be absolute protection. </a:t>
            </a:r>
          </a:p>
          <a:p>
            <a:pPr marL="228600" indent="-228600">
              <a:buAutoNum type="arabicParenR"/>
            </a:pPr>
            <a:endParaRPr lang="en-GB" baseline="0" dirty="0" smtClean="0"/>
          </a:p>
          <a:p>
            <a:pPr marL="228600" indent="-228600">
              <a:buAutoNum type="arabicParenR"/>
            </a:pPr>
            <a:r>
              <a:rPr lang="en-GB" baseline="0" dirty="0" smtClean="0"/>
              <a:t>Last year when we introduced the new look formula (as directed to do so by the DfE) we had a significant increase in the costs of MFG.  In a year of flat cash the DfE allowed LAs to introduce a gains cap that restricted “winners” gains to 67%.  I am pleased to say that this cap has now been removed.  262 schools were affected by the cap in 2013-14 totalling £2.4k. </a:t>
            </a:r>
          </a:p>
          <a:p>
            <a:pPr marL="228600" indent="-228600">
              <a:buAutoNum type="arabicParenR"/>
            </a:pPr>
            <a:endParaRPr lang="en-GB" baseline="0" dirty="0" smtClean="0"/>
          </a:p>
          <a:p>
            <a:pPr marL="228600" indent="-228600">
              <a:buAutoNum type="arabicParenR"/>
            </a:pPr>
            <a:r>
              <a:rPr lang="en-GB" baseline="0" dirty="0" smtClean="0"/>
              <a:t>DfE have decided that the pupil premium for LACs will initially be retained by the VSK headteacher rather than passed down to schools as now.  The DfE expect that VSK agree an appropriate programme of activity with the school and then any agreed funding will be passed to them.</a:t>
            </a:r>
          </a:p>
          <a:p>
            <a:pPr marL="228600" indent="-228600">
              <a:buAutoNum type="arabicParenR"/>
            </a:pPr>
            <a:endParaRPr lang="en-GB" baseline="0" dirty="0" smtClean="0"/>
          </a:p>
          <a:p>
            <a:pPr marL="228600" indent="-228600">
              <a:buAutoNum type="arabicParenR"/>
            </a:pPr>
            <a:r>
              <a:rPr lang="en-GB" baseline="0" dirty="0" smtClean="0"/>
              <a:t>De-delegation will continue for a 2</a:t>
            </a:r>
            <a:r>
              <a:rPr lang="en-GB" baseline="30000" dirty="0" smtClean="0"/>
              <a:t>nd</a:t>
            </a:r>
            <a:r>
              <a:rPr lang="en-GB" baseline="0" dirty="0" smtClean="0"/>
              <a:t> year.  This is funding that is initially delegated to you and then is whipped back to fund a number of specific services.  This year there is a slight benefit for school budgets as two previously de-delegated budgets are remaining with schools £4.78 per pupil</a:t>
            </a:r>
          </a:p>
          <a:p>
            <a:pPr marL="228600" indent="-228600">
              <a:buAutoNum type="arabicParenR"/>
            </a:pPr>
            <a:endParaRPr lang="en-GB" baseline="0" dirty="0" smtClean="0"/>
          </a:p>
          <a:p>
            <a:pPr marL="228600" indent="-228600">
              <a:buAutoNum type="arabicParenR"/>
            </a:pPr>
            <a:endParaRPr lang="en-GB" baseline="0" dirty="0" smtClean="0"/>
          </a:p>
          <a:p>
            <a:pPr marL="228600" indent="-228600">
              <a:buAutoNum type="arabicParenR"/>
            </a:pPr>
            <a:endParaRPr lang="en-GB" dirty="0"/>
          </a:p>
        </p:txBody>
      </p:sp>
      <p:sp>
        <p:nvSpPr>
          <p:cNvPr id="4" name="Slide Number Placeholder 3"/>
          <p:cNvSpPr>
            <a:spLocks noGrp="1"/>
          </p:cNvSpPr>
          <p:nvPr>
            <p:ph type="sldNum" sz="quarter" idx="10"/>
          </p:nvPr>
        </p:nvSpPr>
        <p:spPr/>
        <p:txBody>
          <a:bodyPr/>
          <a:lstStyle/>
          <a:p>
            <a:fld id="{489F9EB9-7DE6-4B69-AB33-BA1036ED078E}" type="slidenum">
              <a:rPr lang="en-GB" smtClean="0"/>
              <a:t>3</a:t>
            </a:fld>
            <a:endParaRPr lang="en-GB" dirty="0"/>
          </a:p>
        </p:txBody>
      </p:sp>
    </p:spTree>
    <p:extLst>
      <p:ext uri="{BB962C8B-B14F-4D97-AF65-F5344CB8AC3E}">
        <p14:creationId xmlns:p14="http://schemas.microsoft.com/office/powerpoint/2010/main" val="1357518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US" dirty="0" smtClean="0"/>
              <a:t>These are our</a:t>
            </a:r>
            <a:r>
              <a:rPr lang="en-US" baseline="0" dirty="0" smtClean="0"/>
              <a:t> final formula rates for 2014-15</a:t>
            </a:r>
          </a:p>
          <a:p>
            <a:endParaRPr lang="en-US" baseline="0" dirty="0" smtClean="0"/>
          </a:p>
          <a:p>
            <a:r>
              <a:rPr lang="en-US" baseline="0" dirty="0" smtClean="0"/>
              <a:t>Identical to last year except factor 4 where the rates have changed due to a significant change in the data used to determine eligibility.  More on that later</a:t>
            </a:r>
            <a:endParaRPr lang="en-US" dirty="0" smtClean="0"/>
          </a:p>
        </p:txBody>
      </p:sp>
      <p:sp>
        <p:nvSpPr>
          <p:cNvPr id="4" name="Slide Number Placeholder 3"/>
          <p:cNvSpPr>
            <a:spLocks noGrp="1"/>
          </p:cNvSpPr>
          <p:nvPr>
            <p:ph type="sldNum" idx="10"/>
          </p:nvPr>
        </p:nvSpPr>
        <p:spPr/>
        <p:txBody>
          <a:bodyPr/>
          <a:lstStyle/>
          <a:p>
            <a:pPr>
              <a:defRPr/>
            </a:pPr>
            <a:fld id="{17CCC906-CE96-40E4-84CA-BFB19A6E439D}" type="slidenum">
              <a:rPr lang="en-GB" smtClean="0"/>
              <a:pPr>
                <a:defRPr/>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US" dirty="0" smtClean="0"/>
              <a:t>This slide compares</a:t>
            </a:r>
            <a:r>
              <a:rPr lang="en-US" baseline="0" dirty="0" smtClean="0"/>
              <a:t> the total DSG distributed to schools and academies in Kent</a:t>
            </a:r>
          </a:p>
          <a:p>
            <a:endParaRPr lang="en-US" baseline="0" dirty="0" smtClean="0"/>
          </a:p>
          <a:p>
            <a:r>
              <a:rPr lang="en-US" baseline="0" dirty="0" smtClean="0"/>
              <a:t>Overall we are distributing £8.3m more than 13-14 but we have more pupils</a:t>
            </a:r>
          </a:p>
          <a:p>
            <a:r>
              <a:rPr lang="en-US" baseline="0" dirty="0" smtClean="0"/>
              <a:t>Differences worth highlighting:</a:t>
            </a:r>
          </a:p>
          <a:p>
            <a:pPr marL="171450" indent="-171450">
              <a:buFont typeface="Arial" panose="020B0604020202020204" pitchFamily="34" charset="0"/>
              <a:buChar char="•"/>
            </a:pPr>
            <a:r>
              <a:rPr lang="en-US" baseline="0" dirty="0" smtClean="0"/>
              <a:t>Increase in EALS +£1.1m (AWPU up 1.3%, EALS up 11.6%)</a:t>
            </a:r>
          </a:p>
          <a:p>
            <a:pPr marL="171450" indent="-171450">
              <a:buFont typeface="Arial" panose="020B0604020202020204" pitchFamily="34" charset="0"/>
              <a:buChar char="•"/>
            </a:pPr>
            <a:r>
              <a:rPr lang="en-US" baseline="0" dirty="0" smtClean="0"/>
              <a:t>Business Rates have come down – link to last Forum meeting</a:t>
            </a:r>
          </a:p>
          <a:p>
            <a:pPr marL="171450" indent="-171450">
              <a:buFont typeface="Arial" panose="020B0604020202020204" pitchFamily="34" charset="0"/>
              <a:buChar char="•"/>
            </a:pPr>
            <a:r>
              <a:rPr lang="en-US" baseline="0" dirty="0" smtClean="0"/>
              <a:t>PFI gone up for the additional £300k</a:t>
            </a:r>
          </a:p>
          <a:p>
            <a:pPr marL="171450" indent="-171450">
              <a:buFont typeface="Arial" panose="020B0604020202020204" pitchFamily="34" charset="0"/>
              <a:buChar char="•"/>
            </a:pPr>
            <a:r>
              <a:rPr lang="en-US" baseline="0" dirty="0" smtClean="0"/>
              <a:t>Costs of MFG have come down</a:t>
            </a:r>
          </a:p>
          <a:p>
            <a:pPr marL="171450" indent="-171450">
              <a:buFont typeface="Arial" panose="020B0604020202020204" pitchFamily="34" charset="0"/>
              <a:buChar char="•"/>
            </a:pPr>
            <a:r>
              <a:rPr lang="en-US" baseline="0" dirty="0" smtClean="0"/>
              <a:t>CAP has been removed</a:t>
            </a:r>
          </a:p>
          <a:p>
            <a:pPr marL="171450" indent="-171450">
              <a:buFont typeface="Arial" panose="020B0604020202020204" pitchFamily="34" charset="0"/>
              <a:buChar char="•"/>
            </a:pPr>
            <a:endParaRPr lang="en-US" baseline="0" dirty="0" smtClean="0"/>
          </a:p>
          <a:p>
            <a:pPr marL="171450" indent="-171450">
              <a:buFont typeface="Arial" panose="020B0604020202020204" pitchFamily="34" charset="0"/>
              <a:buChar char="•"/>
            </a:pPr>
            <a:r>
              <a:rPr lang="en-US" baseline="0" dirty="0" smtClean="0"/>
              <a:t>Notional SEN % has remained the same</a:t>
            </a:r>
          </a:p>
          <a:p>
            <a:pPr marL="171450" indent="-171450">
              <a:buFont typeface="Arial" panose="020B0604020202020204" pitchFamily="34" charset="0"/>
              <a:buChar char="•"/>
            </a:pPr>
            <a:r>
              <a:rPr lang="en-US" baseline="0" dirty="0" smtClean="0"/>
              <a:t>Pupil Led % has increased slightly</a:t>
            </a:r>
          </a:p>
          <a:p>
            <a:pPr marL="171450" indent="-171450">
              <a:buFont typeface="Arial" panose="020B0604020202020204" pitchFamily="34" charset="0"/>
              <a:buChar char="•"/>
            </a:pPr>
            <a:endParaRPr lang="en-US" dirty="0" smtClean="0"/>
          </a:p>
        </p:txBody>
      </p:sp>
      <p:sp>
        <p:nvSpPr>
          <p:cNvPr id="4" name="Slide Number Placeholder 3"/>
          <p:cNvSpPr>
            <a:spLocks noGrp="1"/>
          </p:cNvSpPr>
          <p:nvPr>
            <p:ph type="sldNum" idx="10"/>
          </p:nvPr>
        </p:nvSpPr>
        <p:spPr/>
        <p:txBody>
          <a:bodyPr/>
          <a:lstStyle/>
          <a:p>
            <a:pPr>
              <a:defRPr/>
            </a:pPr>
            <a:fld id="{17CCC906-CE96-40E4-84CA-BFB19A6E439D}" type="slidenum">
              <a:rPr lang="en-GB" smtClean="0"/>
              <a:pPr>
                <a:defRPr/>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endParaRPr lang="en-US" dirty="0" smtClean="0"/>
          </a:p>
        </p:txBody>
      </p:sp>
      <p:sp>
        <p:nvSpPr>
          <p:cNvPr id="4" name="Slide Number Placeholder 3"/>
          <p:cNvSpPr>
            <a:spLocks noGrp="1"/>
          </p:cNvSpPr>
          <p:nvPr>
            <p:ph type="sldNum" idx="10"/>
          </p:nvPr>
        </p:nvSpPr>
        <p:spPr/>
        <p:txBody>
          <a:bodyPr/>
          <a:lstStyle/>
          <a:p>
            <a:pPr>
              <a:defRPr/>
            </a:pPr>
            <a:fld id="{17CCC906-CE96-40E4-84CA-BFB19A6E439D}" type="slidenum">
              <a:rPr lang="en-GB" smtClean="0"/>
              <a:pPr>
                <a:defRPr/>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endParaRPr lang="en-US" dirty="0" smtClean="0"/>
          </a:p>
        </p:txBody>
      </p:sp>
      <p:sp>
        <p:nvSpPr>
          <p:cNvPr id="4" name="Slide Number Placeholder 3"/>
          <p:cNvSpPr>
            <a:spLocks noGrp="1"/>
          </p:cNvSpPr>
          <p:nvPr>
            <p:ph type="sldNum" idx="10"/>
          </p:nvPr>
        </p:nvSpPr>
        <p:spPr/>
        <p:txBody>
          <a:bodyPr/>
          <a:lstStyle/>
          <a:p>
            <a:pPr>
              <a:defRPr/>
            </a:pPr>
            <a:fld id="{17CCC906-CE96-40E4-84CA-BFB19A6E439D}" type="slidenum">
              <a:rPr lang="en-GB" smtClean="0"/>
              <a:pPr>
                <a:defRPr/>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US" dirty="0" smtClean="0"/>
              <a:t>Slide gives an overview of what</a:t>
            </a:r>
            <a:r>
              <a:rPr lang="en-US" baseline="0" dirty="0" smtClean="0"/>
              <a:t> has happened to the number of schools on the MFG between 2013-14 and 2014-15</a:t>
            </a:r>
          </a:p>
          <a:p>
            <a:endParaRPr lang="en-US" baseline="0" dirty="0" smtClean="0"/>
          </a:p>
          <a:p>
            <a:r>
              <a:rPr lang="en-US" baseline="0" dirty="0" smtClean="0"/>
              <a:t>Overall we still have a high proportion of our schools on the MFG and it is costing £9.9m</a:t>
            </a:r>
            <a:endParaRPr lang="en-US" dirty="0" smtClean="0"/>
          </a:p>
        </p:txBody>
      </p:sp>
      <p:sp>
        <p:nvSpPr>
          <p:cNvPr id="4" name="Slide Number Placeholder 3"/>
          <p:cNvSpPr>
            <a:spLocks noGrp="1"/>
          </p:cNvSpPr>
          <p:nvPr>
            <p:ph type="sldNum" idx="10"/>
          </p:nvPr>
        </p:nvSpPr>
        <p:spPr/>
        <p:txBody>
          <a:bodyPr/>
          <a:lstStyle/>
          <a:p>
            <a:pPr>
              <a:defRPr/>
            </a:pPr>
            <a:fld id="{17CCC906-CE96-40E4-84CA-BFB19A6E439D}" type="slidenum">
              <a:rPr lang="en-GB" smtClean="0"/>
              <a:pPr>
                <a:defRPr/>
              </a:pPr>
              <a:t>8</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US" dirty="0" smtClean="0"/>
              <a:t>This slide puts into context</a:t>
            </a:r>
            <a:r>
              <a:rPr lang="en-US" baseline="0" dirty="0" smtClean="0"/>
              <a:t> the largest cash protection currently being paid to our schools</a:t>
            </a:r>
            <a:endParaRPr lang="en-US" dirty="0" smtClean="0"/>
          </a:p>
        </p:txBody>
      </p:sp>
      <p:sp>
        <p:nvSpPr>
          <p:cNvPr id="4" name="Slide Number Placeholder 3"/>
          <p:cNvSpPr>
            <a:spLocks noGrp="1"/>
          </p:cNvSpPr>
          <p:nvPr>
            <p:ph type="sldNum" idx="10"/>
          </p:nvPr>
        </p:nvSpPr>
        <p:spPr/>
        <p:txBody>
          <a:bodyPr/>
          <a:lstStyle/>
          <a:p>
            <a:pPr>
              <a:defRPr/>
            </a:pPr>
            <a:fld id="{17CCC906-CE96-40E4-84CA-BFB19A6E439D}" type="slidenum">
              <a:rPr lang="en-GB" smtClean="0"/>
              <a:pPr>
                <a:defRPr/>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3"/>
          <p:cNvSpPr>
            <a:spLocks noGrp="1" noChangeArrowheads="1"/>
          </p:cNvSpPr>
          <p:nvPr>
            <p:ph type="dt" idx="10"/>
          </p:nvPr>
        </p:nvSpPr>
        <p:spPr>
          <a:ln/>
        </p:spPr>
        <p:txBody>
          <a:bodyPr/>
          <a:lstStyle>
            <a:lvl1pPr>
              <a:defRPr/>
            </a:lvl1pPr>
          </a:lstStyle>
          <a:p>
            <a:pPr>
              <a:defRPr/>
            </a:pPr>
            <a:fld id="{954AB24E-32FC-43BF-A18B-62D76149703D}" type="datetime1">
              <a:rPr lang="en-GB"/>
              <a:pPr>
                <a:defRPr/>
              </a:pPr>
              <a:t>30/04/2014</a:t>
            </a:fld>
            <a:endParaRPr lang="en-GB"/>
          </a:p>
        </p:txBody>
      </p:sp>
      <p:sp>
        <p:nvSpPr>
          <p:cNvPr id="5" name="Rectangle 4"/>
          <p:cNvSpPr>
            <a:spLocks noGrp="1" noChangeArrowheads="1"/>
          </p:cNvSpPr>
          <p:nvPr>
            <p:ph type="ftr" idx="11"/>
          </p:nvPr>
        </p:nvSpPr>
        <p:spPr>
          <a:ln/>
        </p:spPr>
        <p:txBody>
          <a:bodyPr/>
          <a:lstStyle>
            <a:lvl1pPr>
              <a:defRPr/>
            </a:lvl1pPr>
          </a:lstStyle>
          <a:p>
            <a:pPr>
              <a:defRPr/>
            </a:pPr>
            <a:r>
              <a:rPr lang="en-GB"/>
              <a:t>Oscar Plummer</a:t>
            </a:r>
          </a:p>
        </p:txBody>
      </p:sp>
      <p:sp>
        <p:nvSpPr>
          <p:cNvPr id="6" name="Rectangle 5"/>
          <p:cNvSpPr>
            <a:spLocks noGrp="1" noChangeArrowheads="1"/>
          </p:cNvSpPr>
          <p:nvPr>
            <p:ph type="sldNum" idx="12"/>
          </p:nvPr>
        </p:nvSpPr>
        <p:spPr>
          <a:ln/>
        </p:spPr>
        <p:txBody>
          <a:bodyPr/>
          <a:lstStyle>
            <a:lvl1pPr>
              <a:defRPr/>
            </a:lvl1pPr>
          </a:lstStyle>
          <a:p>
            <a:pPr>
              <a:defRPr/>
            </a:pPr>
            <a:fld id="{8E5D4CF5-69DA-4E7B-9BC9-12F085DA7F4F}"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idx="10"/>
          </p:nvPr>
        </p:nvSpPr>
        <p:spPr>
          <a:ln/>
        </p:spPr>
        <p:txBody>
          <a:bodyPr/>
          <a:lstStyle>
            <a:lvl1pPr>
              <a:defRPr/>
            </a:lvl1pPr>
          </a:lstStyle>
          <a:p>
            <a:pPr>
              <a:defRPr/>
            </a:pPr>
            <a:fld id="{27330314-3414-41F7-96D7-8F5DBA14ED6C}" type="datetime1">
              <a:rPr lang="en-GB"/>
              <a:pPr>
                <a:defRPr/>
              </a:pPr>
              <a:t>30/04/2014</a:t>
            </a:fld>
            <a:endParaRPr lang="en-GB"/>
          </a:p>
        </p:txBody>
      </p:sp>
      <p:sp>
        <p:nvSpPr>
          <p:cNvPr id="5" name="Rectangle 4"/>
          <p:cNvSpPr>
            <a:spLocks noGrp="1" noChangeArrowheads="1"/>
          </p:cNvSpPr>
          <p:nvPr>
            <p:ph type="ftr" idx="11"/>
          </p:nvPr>
        </p:nvSpPr>
        <p:spPr>
          <a:ln/>
        </p:spPr>
        <p:txBody>
          <a:bodyPr/>
          <a:lstStyle>
            <a:lvl1pPr>
              <a:defRPr/>
            </a:lvl1pPr>
          </a:lstStyle>
          <a:p>
            <a:pPr>
              <a:defRPr/>
            </a:pPr>
            <a:r>
              <a:rPr lang="en-GB"/>
              <a:t>Oscar Plummer</a:t>
            </a:r>
          </a:p>
        </p:txBody>
      </p:sp>
      <p:sp>
        <p:nvSpPr>
          <p:cNvPr id="6" name="Rectangle 5"/>
          <p:cNvSpPr>
            <a:spLocks noGrp="1" noChangeArrowheads="1"/>
          </p:cNvSpPr>
          <p:nvPr>
            <p:ph type="sldNum" idx="12"/>
          </p:nvPr>
        </p:nvSpPr>
        <p:spPr>
          <a:ln/>
        </p:spPr>
        <p:txBody>
          <a:bodyPr/>
          <a:lstStyle>
            <a:lvl1pPr>
              <a:defRPr/>
            </a:lvl1pPr>
          </a:lstStyle>
          <a:p>
            <a:pPr>
              <a:defRPr/>
            </a:pPr>
            <a:fld id="{AF7C97EF-4CB3-4D5D-A73E-937CE9E6C15E}"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5813" cy="5849937"/>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499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idx="10"/>
          </p:nvPr>
        </p:nvSpPr>
        <p:spPr>
          <a:ln/>
        </p:spPr>
        <p:txBody>
          <a:bodyPr/>
          <a:lstStyle>
            <a:lvl1pPr>
              <a:defRPr/>
            </a:lvl1pPr>
          </a:lstStyle>
          <a:p>
            <a:pPr>
              <a:defRPr/>
            </a:pPr>
            <a:fld id="{1437AEE2-B9E7-4EC8-8C3E-371016502AA4}" type="datetime1">
              <a:rPr lang="en-GB"/>
              <a:pPr>
                <a:defRPr/>
              </a:pPr>
              <a:t>30/04/2014</a:t>
            </a:fld>
            <a:endParaRPr lang="en-GB"/>
          </a:p>
        </p:txBody>
      </p:sp>
      <p:sp>
        <p:nvSpPr>
          <p:cNvPr id="5" name="Rectangle 4"/>
          <p:cNvSpPr>
            <a:spLocks noGrp="1" noChangeArrowheads="1"/>
          </p:cNvSpPr>
          <p:nvPr>
            <p:ph type="ftr" idx="11"/>
          </p:nvPr>
        </p:nvSpPr>
        <p:spPr>
          <a:ln/>
        </p:spPr>
        <p:txBody>
          <a:bodyPr/>
          <a:lstStyle>
            <a:lvl1pPr>
              <a:defRPr/>
            </a:lvl1pPr>
          </a:lstStyle>
          <a:p>
            <a:pPr>
              <a:defRPr/>
            </a:pPr>
            <a:r>
              <a:rPr lang="en-GB"/>
              <a:t>Oscar Plummer</a:t>
            </a:r>
          </a:p>
        </p:txBody>
      </p:sp>
      <p:sp>
        <p:nvSpPr>
          <p:cNvPr id="6" name="Rectangle 5"/>
          <p:cNvSpPr>
            <a:spLocks noGrp="1" noChangeArrowheads="1"/>
          </p:cNvSpPr>
          <p:nvPr>
            <p:ph type="sldNum" idx="12"/>
          </p:nvPr>
        </p:nvSpPr>
        <p:spPr>
          <a:ln/>
        </p:spPr>
        <p:txBody>
          <a:bodyPr/>
          <a:lstStyle>
            <a:lvl1pPr>
              <a:defRPr/>
            </a:lvl1pPr>
          </a:lstStyle>
          <a:p>
            <a:pPr>
              <a:defRPr/>
            </a:pPr>
            <a:fld id="{B5BD75B2-A662-49F7-8AD7-D92DF3A2CA34}"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idx="10"/>
          </p:nvPr>
        </p:nvSpPr>
        <p:spPr>
          <a:ln/>
        </p:spPr>
        <p:txBody>
          <a:bodyPr/>
          <a:lstStyle>
            <a:lvl1pPr>
              <a:defRPr/>
            </a:lvl1pPr>
          </a:lstStyle>
          <a:p>
            <a:pPr>
              <a:defRPr/>
            </a:pPr>
            <a:fld id="{C6874829-29F7-4F5B-8B93-712B1D04325F}" type="datetime1">
              <a:rPr lang="en-GB"/>
              <a:pPr>
                <a:defRPr/>
              </a:pPr>
              <a:t>30/04/2014</a:t>
            </a:fld>
            <a:endParaRPr lang="en-GB"/>
          </a:p>
        </p:txBody>
      </p:sp>
      <p:sp>
        <p:nvSpPr>
          <p:cNvPr id="5" name="Rectangle 4"/>
          <p:cNvSpPr>
            <a:spLocks noGrp="1" noChangeArrowheads="1"/>
          </p:cNvSpPr>
          <p:nvPr>
            <p:ph type="ftr" idx="11"/>
          </p:nvPr>
        </p:nvSpPr>
        <p:spPr>
          <a:ln/>
        </p:spPr>
        <p:txBody>
          <a:bodyPr/>
          <a:lstStyle>
            <a:lvl1pPr>
              <a:defRPr/>
            </a:lvl1pPr>
          </a:lstStyle>
          <a:p>
            <a:pPr>
              <a:defRPr/>
            </a:pPr>
            <a:r>
              <a:rPr lang="en-GB"/>
              <a:t>Oscar Plummer</a:t>
            </a:r>
          </a:p>
        </p:txBody>
      </p:sp>
      <p:sp>
        <p:nvSpPr>
          <p:cNvPr id="6" name="Rectangle 5"/>
          <p:cNvSpPr>
            <a:spLocks noGrp="1" noChangeArrowheads="1"/>
          </p:cNvSpPr>
          <p:nvPr>
            <p:ph type="sldNum" idx="12"/>
          </p:nvPr>
        </p:nvSpPr>
        <p:spPr>
          <a:ln/>
        </p:spPr>
        <p:txBody>
          <a:bodyPr/>
          <a:lstStyle>
            <a:lvl1pPr>
              <a:defRPr/>
            </a:lvl1pPr>
          </a:lstStyle>
          <a:p>
            <a:pPr>
              <a:defRPr/>
            </a:pPr>
            <a:fld id="{981F97F3-3CCB-446F-949F-6E951CF38CDD}"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dt" idx="10"/>
          </p:nvPr>
        </p:nvSpPr>
        <p:spPr>
          <a:ln/>
        </p:spPr>
        <p:txBody>
          <a:bodyPr/>
          <a:lstStyle>
            <a:lvl1pPr>
              <a:defRPr/>
            </a:lvl1pPr>
          </a:lstStyle>
          <a:p>
            <a:pPr>
              <a:defRPr/>
            </a:pPr>
            <a:fld id="{0A91BAC0-5D7A-4A47-8BA7-A6478F399366}" type="datetime1">
              <a:rPr lang="en-GB"/>
              <a:pPr>
                <a:defRPr/>
              </a:pPr>
              <a:t>30/04/2014</a:t>
            </a:fld>
            <a:endParaRPr lang="en-GB"/>
          </a:p>
        </p:txBody>
      </p:sp>
      <p:sp>
        <p:nvSpPr>
          <p:cNvPr id="5" name="Rectangle 4"/>
          <p:cNvSpPr>
            <a:spLocks noGrp="1" noChangeArrowheads="1"/>
          </p:cNvSpPr>
          <p:nvPr>
            <p:ph type="ftr" idx="11"/>
          </p:nvPr>
        </p:nvSpPr>
        <p:spPr>
          <a:ln/>
        </p:spPr>
        <p:txBody>
          <a:bodyPr/>
          <a:lstStyle>
            <a:lvl1pPr>
              <a:defRPr/>
            </a:lvl1pPr>
          </a:lstStyle>
          <a:p>
            <a:pPr>
              <a:defRPr/>
            </a:pPr>
            <a:r>
              <a:rPr lang="en-GB"/>
              <a:t>Oscar Plummer</a:t>
            </a:r>
          </a:p>
        </p:txBody>
      </p:sp>
      <p:sp>
        <p:nvSpPr>
          <p:cNvPr id="6" name="Rectangle 5"/>
          <p:cNvSpPr>
            <a:spLocks noGrp="1" noChangeArrowheads="1"/>
          </p:cNvSpPr>
          <p:nvPr>
            <p:ph type="sldNum" idx="12"/>
          </p:nvPr>
        </p:nvSpPr>
        <p:spPr>
          <a:ln/>
        </p:spPr>
        <p:txBody>
          <a:bodyPr/>
          <a:lstStyle>
            <a:lvl1pPr>
              <a:defRPr/>
            </a:lvl1pPr>
          </a:lstStyle>
          <a:p>
            <a:pPr>
              <a:defRPr/>
            </a:pPr>
            <a:fld id="{D3DAC65D-FDBA-4298-B730-4F0B3E63E1F6}"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7013"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600200"/>
            <a:ext cx="40386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3"/>
          <p:cNvSpPr>
            <a:spLocks noGrp="1" noChangeArrowheads="1"/>
          </p:cNvSpPr>
          <p:nvPr>
            <p:ph type="dt" idx="10"/>
          </p:nvPr>
        </p:nvSpPr>
        <p:spPr>
          <a:ln/>
        </p:spPr>
        <p:txBody>
          <a:bodyPr/>
          <a:lstStyle>
            <a:lvl1pPr>
              <a:defRPr/>
            </a:lvl1pPr>
          </a:lstStyle>
          <a:p>
            <a:pPr>
              <a:defRPr/>
            </a:pPr>
            <a:fld id="{FD77397A-7BB2-465E-87A9-28A2AF964639}" type="datetime1">
              <a:rPr lang="en-GB"/>
              <a:pPr>
                <a:defRPr/>
              </a:pPr>
              <a:t>30/04/2014</a:t>
            </a:fld>
            <a:endParaRPr lang="en-GB"/>
          </a:p>
        </p:txBody>
      </p:sp>
      <p:sp>
        <p:nvSpPr>
          <p:cNvPr id="6" name="Rectangle 4"/>
          <p:cNvSpPr>
            <a:spLocks noGrp="1" noChangeArrowheads="1"/>
          </p:cNvSpPr>
          <p:nvPr>
            <p:ph type="ftr" idx="11"/>
          </p:nvPr>
        </p:nvSpPr>
        <p:spPr>
          <a:ln/>
        </p:spPr>
        <p:txBody>
          <a:bodyPr/>
          <a:lstStyle>
            <a:lvl1pPr>
              <a:defRPr/>
            </a:lvl1pPr>
          </a:lstStyle>
          <a:p>
            <a:pPr>
              <a:defRPr/>
            </a:pPr>
            <a:r>
              <a:rPr lang="en-GB"/>
              <a:t>Oscar Plummer</a:t>
            </a:r>
          </a:p>
        </p:txBody>
      </p:sp>
      <p:sp>
        <p:nvSpPr>
          <p:cNvPr id="7" name="Rectangle 5"/>
          <p:cNvSpPr>
            <a:spLocks noGrp="1" noChangeArrowheads="1"/>
          </p:cNvSpPr>
          <p:nvPr>
            <p:ph type="sldNum" idx="12"/>
          </p:nvPr>
        </p:nvSpPr>
        <p:spPr>
          <a:ln/>
        </p:spPr>
        <p:txBody>
          <a:bodyPr/>
          <a:lstStyle>
            <a:lvl1pPr>
              <a:defRPr/>
            </a:lvl1pPr>
          </a:lstStyle>
          <a:p>
            <a:pPr>
              <a:defRPr/>
            </a:pPr>
            <a:fld id="{675C24D8-9713-45E7-AC56-64E404BAEC62}"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3"/>
          <p:cNvSpPr>
            <a:spLocks noGrp="1" noChangeArrowheads="1"/>
          </p:cNvSpPr>
          <p:nvPr>
            <p:ph type="dt" idx="10"/>
          </p:nvPr>
        </p:nvSpPr>
        <p:spPr>
          <a:ln/>
        </p:spPr>
        <p:txBody>
          <a:bodyPr/>
          <a:lstStyle>
            <a:lvl1pPr>
              <a:defRPr/>
            </a:lvl1pPr>
          </a:lstStyle>
          <a:p>
            <a:pPr>
              <a:defRPr/>
            </a:pPr>
            <a:fld id="{B024D9D7-784D-4379-8416-D14A45A27C76}" type="datetime1">
              <a:rPr lang="en-GB"/>
              <a:pPr>
                <a:defRPr/>
              </a:pPr>
              <a:t>30/04/2014</a:t>
            </a:fld>
            <a:endParaRPr lang="en-GB"/>
          </a:p>
        </p:txBody>
      </p:sp>
      <p:sp>
        <p:nvSpPr>
          <p:cNvPr id="8" name="Rectangle 4"/>
          <p:cNvSpPr>
            <a:spLocks noGrp="1" noChangeArrowheads="1"/>
          </p:cNvSpPr>
          <p:nvPr>
            <p:ph type="ftr" idx="11"/>
          </p:nvPr>
        </p:nvSpPr>
        <p:spPr>
          <a:ln/>
        </p:spPr>
        <p:txBody>
          <a:bodyPr/>
          <a:lstStyle>
            <a:lvl1pPr>
              <a:defRPr/>
            </a:lvl1pPr>
          </a:lstStyle>
          <a:p>
            <a:pPr>
              <a:defRPr/>
            </a:pPr>
            <a:r>
              <a:rPr lang="en-GB"/>
              <a:t>Oscar Plummer</a:t>
            </a:r>
          </a:p>
        </p:txBody>
      </p:sp>
      <p:sp>
        <p:nvSpPr>
          <p:cNvPr id="9" name="Rectangle 5"/>
          <p:cNvSpPr>
            <a:spLocks noGrp="1" noChangeArrowheads="1"/>
          </p:cNvSpPr>
          <p:nvPr>
            <p:ph type="sldNum" idx="12"/>
          </p:nvPr>
        </p:nvSpPr>
        <p:spPr>
          <a:ln/>
        </p:spPr>
        <p:txBody>
          <a:bodyPr/>
          <a:lstStyle>
            <a:lvl1pPr>
              <a:defRPr/>
            </a:lvl1pPr>
          </a:lstStyle>
          <a:p>
            <a:pPr>
              <a:defRPr/>
            </a:pPr>
            <a:fld id="{94A1910A-6ADE-48DB-B03C-BDCC3E312E74}"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3"/>
          <p:cNvSpPr>
            <a:spLocks noGrp="1" noChangeArrowheads="1"/>
          </p:cNvSpPr>
          <p:nvPr>
            <p:ph type="dt" idx="10"/>
          </p:nvPr>
        </p:nvSpPr>
        <p:spPr>
          <a:ln/>
        </p:spPr>
        <p:txBody>
          <a:bodyPr/>
          <a:lstStyle>
            <a:lvl1pPr>
              <a:defRPr/>
            </a:lvl1pPr>
          </a:lstStyle>
          <a:p>
            <a:pPr>
              <a:defRPr/>
            </a:pPr>
            <a:fld id="{6C95BA70-3451-41E4-B8B4-9CF77C0183DA}" type="datetime1">
              <a:rPr lang="en-GB"/>
              <a:pPr>
                <a:defRPr/>
              </a:pPr>
              <a:t>30/04/2014</a:t>
            </a:fld>
            <a:endParaRPr lang="en-GB"/>
          </a:p>
        </p:txBody>
      </p:sp>
      <p:sp>
        <p:nvSpPr>
          <p:cNvPr id="4" name="Rectangle 4"/>
          <p:cNvSpPr>
            <a:spLocks noGrp="1" noChangeArrowheads="1"/>
          </p:cNvSpPr>
          <p:nvPr>
            <p:ph type="ftr" idx="11"/>
          </p:nvPr>
        </p:nvSpPr>
        <p:spPr>
          <a:ln/>
        </p:spPr>
        <p:txBody>
          <a:bodyPr/>
          <a:lstStyle>
            <a:lvl1pPr>
              <a:defRPr/>
            </a:lvl1pPr>
          </a:lstStyle>
          <a:p>
            <a:pPr>
              <a:defRPr/>
            </a:pPr>
            <a:r>
              <a:rPr lang="en-GB"/>
              <a:t>Oscar Plummer</a:t>
            </a:r>
          </a:p>
        </p:txBody>
      </p:sp>
      <p:sp>
        <p:nvSpPr>
          <p:cNvPr id="5" name="Rectangle 5"/>
          <p:cNvSpPr>
            <a:spLocks noGrp="1" noChangeArrowheads="1"/>
          </p:cNvSpPr>
          <p:nvPr>
            <p:ph type="sldNum" idx="12"/>
          </p:nvPr>
        </p:nvSpPr>
        <p:spPr>
          <a:ln/>
        </p:spPr>
        <p:txBody>
          <a:bodyPr/>
          <a:lstStyle>
            <a:lvl1pPr>
              <a:defRPr/>
            </a:lvl1pPr>
          </a:lstStyle>
          <a:p>
            <a:pPr>
              <a:defRPr/>
            </a:pPr>
            <a:fld id="{340BE6AA-D095-40F3-940A-543C4D5E2ECA}"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fld id="{8954AEDA-52ED-442A-8143-276E7440E3F1}" type="datetime1">
              <a:rPr lang="en-GB"/>
              <a:pPr>
                <a:defRPr/>
              </a:pPr>
              <a:t>30/04/2014</a:t>
            </a:fld>
            <a:endParaRPr lang="en-GB"/>
          </a:p>
        </p:txBody>
      </p:sp>
      <p:sp>
        <p:nvSpPr>
          <p:cNvPr id="3" name="Rectangle 4"/>
          <p:cNvSpPr>
            <a:spLocks noGrp="1" noChangeArrowheads="1"/>
          </p:cNvSpPr>
          <p:nvPr>
            <p:ph type="ftr" idx="11"/>
          </p:nvPr>
        </p:nvSpPr>
        <p:spPr>
          <a:ln/>
        </p:spPr>
        <p:txBody>
          <a:bodyPr/>
          <a:lstStyle>
            <a:lvl1pPr>
              <a:defRPr/>
            </a:lvl1pPr>
          </a:lstStyle>
          <a:p>
            <a:pPr>
              <a:defRPr/>
            </a:pPr>
            <a:r>
              <a:rPr lang="en-GB"/>
              <a:t>Oscar Plummer</a:t>
            </a:r>
          </a:p>
        </p:txBody>
      </p:sp>
      <p:sp>
        <p:nvSpPr>
          <p:cNvPr id="4" name="Rectangle 5"/>
          <p:cNvSpPr>
            <a:spLocks noGrp="1" noChangeArrowheads="1"/>
          </p:cNvSpPr>
          <p:nvPr>
            <p:ph type="sldNum" idx="12"/>
          </p:nvPr>
        </p:nvSpPr>
        <p:spPr>
          <a:ln/>
        </p:spPr>
        <p:txBody>
          <a:bodyPr/>
          <a:lstStyle>
            <a:lvl1pPr>
              <a:defRPr/>
            </a:lvl1pPr>
          </a:lstStyle>
          <a:p>
            <a:pPr>
              <a:defRPr/>
            </a:pPr>
            <a:fld id="{BF81108B-1999-4211-8F07-56D12713374B}"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idx="10"/>
          </p:nvPr>
        </p:nvSpPr>
        <p:spPr>
          <a:ln/>
        </p:spPr>
        <p:txBody>
          <a:bodyPr/>
          <a:lstStyle>
            <a:lvl1pPr>
              <a:defRPr/>
            </a:lvl1pPr>
          </a:lstStyle>
          <a:p>
            <a:pPr>
              <a:defRPr/>
            </a:pPr>
            <a:fld id="{FD35FEEF-4A40-4C0B-8748-D0813206EB32}" type="datetime1">
              <a:rPr lang="en-GB"/>
              <a:pPr>
                <a:defRPr/>
              </a:pPr>
              <a:t>30/04/2014</a:t>
            </a:fld>
            <a:endParaRPr lang="en-GB"/>
          </a:p>
        </p:txBody>
      </p:sp>
      <p:sp>
        <p:nvSpPr>
          <p:cNvPr id="6" name="Rectangle 4"/>
          <p:cNvSpPr>
            <a:spLocks noGrp="1" noChangeArrowheads="1"/>
          </p:cNvSpPr>
          <p:nvPr>
            <p:ph type="ftr" idx="11"/>
          </p:nvPr>
        </p:nvSpPr>
        <p:spPr>
          <a:ln/>
        </p:spPr>
        <p:txBody>
          <a:bodyPr/>
          <a:lstStyle>
            <a:lvl1pPr>
              <a:defRPr/>
            </a:lvl1pPr>
          </a:lstStyle>
          <a:p>
            <a:pPr>
              <a:defRPr/>
            </a:pPr>
            <a:r>
              <a:rPr lang="en-GB"/>
              <a:t>Oscar Plummer</a:t>
            </a:r>
          </a:p>
        </p:txBody>
      </p:sp>
      <p:sp>
        <p:nvSpPr>
          <p:cNvPr id="7" name="Rectangle 5"/>
          <p:cNvSpPr>
            <a:spLocks noGrp="1" noChangeArrowheads="1"/>
          </p:cNvSpPr>
          <p:nvPr>
            <p:ph type="sldNum" idx="12"/>
          </p:nvPr>
        </p:nvSpPr>
        <p:spPr>
          <a:ln/>
        </p:spPr>
        <p:txBody>
          <a:bodyPr/>
          <a:lstStyle>
            <a:lvl1pPr>
              <a:defRPr/>
            </a:lvl1pPr>
          </a:lstStyle>
          <a:p>
            <a:pPr>
              <a:defRPr/>
            </a:pPr>
            <a:fld id="{7A396B34-647C-4C73-8D9E-36868B2CF517}"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idx="10"/>
          </p:nvPr>
        </p:nvSpPr>
        <p:spPr>
          <a:ln/>
        </p:spPr>
        <p:txBody>
          <a:bodyPr/>
          <a:lstStyle>
            <a:lvl1pPr>
              <a:defRPr/>
            </a:lvl1pPr>
          </a:lstStyle>
          <a:p>
            <a:pPr>
              <a:defRPr/>
            </a:pPr>
            <a:fld id="{D7FAC186-734B-43C2-B3B6-C2056D8400F8}" type="datetime1">
              <a:rPr lang="en-GB"/>
              <a:pPr>
                <a:defRPr/>
              </a:pPr>
              <a:t>30/04/2014</a:t>
            </a:fld>
            <a:endParaRPr lang="en-GB"/>
          </a:p>
        </p:txBody>
      </p:sp>
      <p:sp>
        <p:nvSpPr>
          <p:cNvPr id="6" name="Rectangle 4"/>
          <p:cNvSpPr>
            <a:spLocks noGrp="1" noChangeArrowheads="1"/>
          </p:cNvSpPr>
          <p:nvPr>
            <p:ph type="ftr" idx="11"/>
          </p:nvPr>
        </p:nvSpPr>
        <p:spPr>
          <a:ln/>
        </p:spPr>
        <p:txBody>
          <a:bodyPr/>
          <a:lstStyle>
            <a:lvl1pPr>
              <a:defRPr/>
            </a:lvl1pPr>
          </a:lstStyle>
          <a:p>
            <a:pPr>
              <a:defRPr/>
            </a:pPr>
            <a:r>
              <a:rPr lang="en-GB"/>
              <a:t>Oscar Plummer</a:t>
            </a:r>
          </a:p>
        </p:txBody>
      </p:sp>
      <p:sp>
        <p:nvSpPr>
          <p:cNvPr id="7" name="Rectangle 5"/>
          <p:cNvSpPr>
            <a:spLocks noGrp="1" noChangeArrowheads="1"/>
          </p:cNvSpPr>
          <p:nvPr>
            <p:ph type="sldNum" idx="12"/>
          </p:nvPr>
        </p:nvSpPr>
        <p:spPr>
          <a:ln/>
        </p:spPr>
        <p:txBody>
          <a:bodyPr/>
          <a:lstStyle>
            <a:lvl1pPr>
              <a:defRPr/>
            </a:lvl1pPr>
          </a:lstStyle>
          <a:p>
            <a:pPr>
              <a:defRPr/>
            </a:pPr>
            <a:fld id="{24CF09E8-404E-435F-9C74-EA01C7BD6002}"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457200" y="274638"/>
            <a:ext cx="8228013" cy="1141412"/>
          </a:xfrm>
          <a:prstGeom prst="rect">
            <a:avLst/>
          </a:prstGeom>
          <a:noFill/>
          <a:ln w="9525">
            <a:noFill/>
            <a:round/>
            <a:headEnd/>
            <a:tailEnd/>
          </a:ln>
        </p:spPr>
        <p:txBody>
          <a:bodyPr vert="horz" wrap="square" lIns="90000" tIns="46800" rIns="90000" bIns="46800" numCol="1" anchor="ctr" anchorCtr="0" compatLnSpc="1">
            <a:prstTxWarp prst="textNoShape">
              <a:avLst/>
            </a:prstTxWarp>
          </a:bodyPr>
          <a:lstStyle/>
          <a:p>
            <a:pPr lvl="0"/>
            <a:r>
              <a:rPr lang="en-GB" smtClean="0"/>
              <a:t>Click to edit the title text format</a:t>
            </a:r>
          </a:p>
        </p:txBody>
      </p:sp>
      <p:sp>
        <p:nvSpPr>
          <p:cNvPr id="1027" name="Rectangle 2"/>
          <p:cNvSpPr>
            <a:spLocks noGrp="1" noChangeArrowheads="1"/>
          </p:cNvSpPr>
          <p:nvPr>
            <p:ph type="body" idx="1"/>
          </p:nvPr>
        </p:nvSpPr>
        <p:spPr bwMode="auto">
          <a:xfrm>
            <a:off x="457200" y="1600200"/>
            <a:ext cx="8228013" cy="4524375"/>
          </a:xfrm>
          <a:prstGeom prst="rect">
            <a:avLst/>
          </a:prstGeom>
          <a:noFill/>
          <a:ln w="9525">
            <a:noFill/>
            <a:round/>
            <a:headEnd/>
            <a:tailEnd/>
          </a:ln>
        </p:spPr>
        <p:txBody>
          <a:bodyPr vert="horz" wrap="square" lIns="90000" tIns="46800" rIns="90000" bIns="468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2" name="Rectangle 3"/>
          <p:cNvSpPr>
            <a:spLocks noGrp="1" noChangeArrowheads="1"/>
          </p:cNvSpPr>
          <p:nvPr>
            <p:ph type="dt"/>
          </p:nvPr>
        </p:nvSpPr>
        <p:spPr bwMode="auto">
          <a:xfrm>
            <a:off x="457200" y="6356350"/>
            <a:ext cx="2132013" cy="363538"/>
          </a:xfrm>
          <a:prstGeom prst="rect">
            <a:avLst/>
          </a:prstGeom>
          <a:noFill/>
          <a:ln w="9525">
            <a:noFill/>
            <a:round/>
            <a:headEnd/>
            <a:tailEnd/>
          </a:ln>
          <a:effectLst/>
        </p:spPr>
        <p:txBody>
          <a:bodyPr vert="horz" wrap="square" lIns="90000" tIns="46800" rIns="90000" bIns="46800" numCol="1" anchor="ctr" anchorCtr="0" compatLnSpc="1">
            <a:prstTxWarp prst="textNoShape">
              <a:avLst/>
            </a:prstTxWarp>
          </a:bodyPr>
          <a:lstStyle>
            <a:lvl1pPr>
              <a:lnSpc>
                <a:spcPct val="100000"/>
              </a:lnSpc>
              <a:buClr>
                <a:srgbClr val="898989"/>
              </a:buClr>
              <a:buSzPct val="100000"/>
              <a:buFont typeface="Calibri" pitchFamily="-84" charset="0"/>
              <a:buNone/>
              <a:defRPr sz="1200">
                <a:solidFill>
                  <a:srgbClr val="898989"/>
                </a:solidFill>
                <a:latin typeface="Calibri" pitchFamily="-84" charset="0"/>
                <a:ea typeface="ＭＳ Ｐゴシック" pitchFamily="-84" charset="-128"/>
                <a:cs typeface="+mn-cs"/>
              </a:defRPr>
            </a:lvl1pPr>
          </a:lstStyle>
          <a:p>
            <a:pPr>
              <a:defRPr/>
            </a:pPr>
            <a:fld id="{1E7AABF5-97CB-4532-BC37-0D3E6F1A0AD6}" type="datetime1">
              <a:rPr lang="en-GB"/>
              <a:pPr>
                <a:defRPr/>
              </a:pPr>
              <a:t>30/04/2014</a:t>
            </a:fld>
            <a:endParaRPr lang="en-GB"/>
          </a:p>
        </p:txBody>
      </p:sp>
      <p:sp>
        <p:nvSpPr>
          <p:cNvPr id="1028" name="Rectangle 4"/>
          <p:cNvSpPr>
            <a:spLocks noGrp="1" noChangeArrowheads="1"/>
          </p:cNvSpPr>
          <p:nvPr>
            <p:ph type="ftr"/>
          </p:nvPr>
        </p:nvSpPr>
        <p:spPr bwMode="auto">
          <a:xfrm>
            <a:off x="3124200" y="6356350"/>
            <a:ext cx="2894013" cy="363538"/>
          </a:xfrm>
          <a:prstGeom prst="rect">
            <a:avLst/>
          </a:prstGeom>
          <a:noFill/>
          <a:ln w="9525">
            <a:noFill/>
            <a:round/>
            <a:headEnd/>
            <a:tailEnd/>
          </a:ln>
          <a:effectLst/>
        </p:spPr>
        <p:txBody>
          <a:bodyPr vert="horz" wrap="square" lIns="90000" tIns="46800" rIns="90000" bIns="46800" numCol="1" anchor="ctr" anchorCtr="0" compatLnSpc="1">
            <a:prstTxWarp prst="textNoShape">
              <a:avLst/>
            </a:prstTxWarp>
          </a:bodyPr>
          <a:lstStyle>
            <a:lvl1pPr algn="ctr">
              <a:lnSpc>
                <a:spcPct val="100000"/>
              </a:lnSpc>
              <a:buClr>
                <a:srgbClr val="898989"/>
              </a:buClr>
              <a:buSzPct val="100000"/>
              <a:buFont typeface="Calibri" pitchFamily="32"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898989"/>
                </a:solidFill>
                <a:latin typeface="Calibri" pitchFamily="32" charset="0"/>
                <a:ea typeface="+mn-ea"/>
                <a:cs typeface="Lucida Sans Unicode" charset="0"/>
              </a:defRPr>
            </a:lvl1pPr>
          </a:lstStyle>
          <a:p>
            <a:pPr>
              <a:defRPr/>
            </a:pPr>
            <a:r>
              <a:rPr lang="en-GB"/>
              <a:t>Oscar Plummer</a:t>
            </a:r>
          </a:p>
        </p:txBody>
      </p:sp>
      <p:sp>
        <p:nvSpPr>
          <p:cNvPr id="1029" name="Rectangle 5"/>
          <p:cNvSpPr>
            <a:spLocks noGrp="1" noChangeArrowheads="1"/>
          </p:cNvSpPr>
          <p:nvPr>
            <p:ph type="sldNum"/>
          </p:nvPr>
        </p:nvSpPr>
        <p:spPr bwMode="auto">
          <a:xfrm>
            <a:off x="6553200" y="6356350"/>
            <a:ext cx="2132013" cy="363538"/>
          </a:xfrm>
          <a:prstGeom prst="rect">
            <a:avLst/>
          </a:prstGeom>
          <a:noFill/>
          <a:ln w="9525">
            <a:noFill/>
            <a:round/>
            <a:headEnd/>
            <a:tailEnd/>
          </a:ln>
          <a:effectLst/>
        </p:spPr>
        <p:txBody>
          <a:bodyPr vert="horz" wrap="square" lIns="90000" tIns="46800" rIns="90000" bIns="46800" numCol="1" anchor="ctr" anchorCtr="0" compatLnSpc="1">
            <a:prstTxWarp prst="textNoShape">
              <a:avLst/>
            </a:prstTxWarp>
          </a:bodyPr>
          <a:lstStyle>
            <a:lvl1pPr algn="r">
              <a:lnSpc>
                <a:spcPct val="100000"/>
              </a:lnSpc>
              <a:buClr>
                <a:srgbClr val="898989"/>
              </a:buClr>
              <a:buSzPct val="100000"/>
              <a:buFont typeface="Calibri" pitchFamily="-84" charset="0"/>
              <a:buNone/>
              <a:defRPr sz="1200">
                <a:solidFill>
                  <a:srgbClr val="898989"/>
                </a:solidFill>
                <a:latin typeface="Calibri" pitchFamily="-84" charset="0"/>
                <a:ea typeface="ＭＳ Ｐゴシック" pitchFamily="-84" charset="-128"/>
                <a:cs typeface="+mn-cs"/>
              </a:defRPr>
            </a:lvl1pPr>
          </a:lstStyle>
          <a:p>
            <a:pPr>
              <a:defRPr/>
            </a:pPr>
            <a:fld id="{0BC42BBD-8311-4976-9969-DD5CB9CC7A1D}"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hf sldNum="0" hdr="0"/>
  <p:txStyles>
    <p:titleStyle>
      <a:lvl1pPr algn="ctr" defTabSz="449263" rtl="0" eaLnBrk="0" fontAlgn="base" hangingPunct="0">
        <a:lnSpc>
          <a:spcPct val="93000"/>
        </a:lnSpc>
        <a:spcBef>
          <a:spcPct val="0"/>
        </a:spcBef>
        <a:spcAft>
          <a:spcPct val="0"/>
        </a:spcAft>
        <a:buClr>
          <a:srgbClr val="000000"/>
        </a:buClr>
        <a:buSzPct val="100000"/>
        <a:buFont typeface="Calibri" pitchFamily="34" charset="0"/>
        <a:defRPr sz="4400">
          <a:solidFill>
            <a:srgbClr val="000000"/>
          </a:solidFill>
          <a:latin typeface="+mj-lt"/>
          <a:ea typeface="ＭＳ Ｐゴシック" charset="0"/>
          <a:cs typeface="+mj-cs"/>
        </a:defRPr>
      </a:lvl1pPr>
      <a:lvl2pPr algn="ctr" defTabSz="449263" rtl="0" eaLnBrk="0" fontAlgn="base" hangingPunct="0">
        <a:lnSpc>
          <a:spcPct val="93000"/>
        </a:lnSpc>
        <a:spcBef>
          <a:spcPct val="0"/>
        </a:spcBef>
        <a:spcAft>
          <a:spcPct val="0"/>
        </a:spcAft>
        <a:buClr>
          <a:srgbClr val="000000"/>
        </a:buClr>
        <a:buSzPct val="100000"/>
        <a:buFont typeface="Calibri" pitchFamily="34" charset="0"/>
        <a:defRPr sz="4400">
          <a:solidFill>
            <a:srgbClr val="000000"/>
          </a:solidFill>
          <a:latin typeface="Calibri" pitchFamily="32" charset="0"/>
          <a:ea typeface="ＭＳ Ｐゴシック" charset="0"/>
          <a:cs typeface="MS Gothic" charset="0"/>
        </a:defRPr>
      </a:lvl2pPr>
      <a:lvl3pPr algn="ctr" defTabSz="449263" rtl="0" eaLnBrk="0" fontAlgn="base" hangingPunct="0">
        <a:lnSpc>
          <a:spcPct val="93000"/>
        </a:lnSpc>
        <a:spcBef>
          <a:spcPct val="0"/>
        </a:spcBef>
        <a:spcAft>
          <a:spcPct val="0"/>
        </a:spcAft>
        <a:buClr>
          <a:srgbClr val="000000"/>
        </a:buClr>
        <a:buSzPct val="100000"/>
        <a:buFont typeface="Calibri" pitchFamily="34" charset="0"/>
        <a:defRPr sz="4400">
          <a:solidFill>
            <a:srgbClr val="000000"/>
          </a:solidFill>
          <a:latin typeface="Calibri" pitchFamily="32" charset="0"/>
          <a:ea typeface="ＭＳ Ｐゴシック" charset="0"/>
          <a:cs typeface="MS Gothic" charset="0"/>
        </a:defRPr>
      </a:lvl3pPr>
      <a:lvl4pPr algn="ctr" defTabSz="449263" rtl="0" eaLnBrk="0" fontAlgn="base" hangingPunct="0">
        <a:lnSpc>
          <a:spcPct val="93000"/>
        </a:lnSpc>
        <a:spcBef>
          <a:spcPct val="0"/>
        </a:spcBef>
        <a:spcAft>
          <a:spcPct val="0"/>
        </a:spcAft>
        <a:buClr>
          <a:srgbClr val="000000"/>
        </a:buClr>
        <a:buSzPct val="100000"/>
        <a:buFont typeface="Calibri" pitchFamily="34" charset="0"/>
        <a:defRPr sz="4400">
          <a:solidFill>
            <a:srgbClr val="000000"/>
          </a:solidFill>
          <a:latin typeface="Calibri" pitchFamily="32" charset="0"/>
          <a:ea typeface="ＭＳ Ｐゴシック" charset="0"/>
          <a:cs typeface="MS Gothic" charset="0"/>
        </a:defRPr>
      </a:lvl4pPr>
      <a:lvl5pPr algn="ctr" defTabSz="449263" rtl="0" eaLnBrk="0" fontAlgn="base" hangingPunct="0">
        <a:lnSpc>
          <a:spcPct val="93000"/>
        </a:lnSpc>
        <a:spcBef>
          <a:spcPct val="0"/>
        </a:spcBef>
        <a:spcAft>
          <a:spcPct val="0"/>
        </a:spcAft>
        <a:buClr>
          <a:srgbClr val="000000"/>
        </a:buClr>
        <a:buSzPct val="100000"/>
        <a:buFont typeface="Calibri" pitchFamily="34" charset="0"/>
        <a:defRPr sz="4400">
          <a:solidFill>
            <a:srgbClr val="000000"/>
          </a:solidFill>
          <a:latin typeface="Calibri" pitchFamily="32" charset="0"/>
          <a:ea typeface="ＭＳ Ｐゴシック" charset="0"/>
          <a:cs typeface="MS Gothic" charset="0"/>
        </a:defRPr>
      </a:lvl5pPr>
      <a:lvl6pPr marL="457200" algn="ctr" defTabSz="449263" rtl="0" fontAlgn="base">
        <a:lnSpc>
          <a:spcPct val="93000"/>
        </a:lnSpc>
        <a:spcBef>
          <a:spcPct val="0"/>
        </a:spcBef>
        <a:spcAft>
          <a:spcPct val="0"/>
        </a:spcAft>
        <a:buClr>
          <a:srgbClr val="000000"/>
        </a:buClr>
        <a:buSzPct val="100000"/>
        <a:buFont typeface="Calibri" pitchFamily="32" charset="0"/>
        <a:defRPr sz="4400">
          <a:solidFill>
            <a:srgbClr val="000000"/>
          </a:solidFill>
          <a:latin typeface="Calibri" pitchFamily="32" charset="0"/>
          <a:ea typeface="MS Gothic" charset="0"/>
          <a:cs typeface="MS Gothic" charset="0"/>
        </a:defRPr>
      </a:lvl6pPr>
      <a:lvl7pPr marL="914400" algn="ctr" defTabSz="449263" rtl="0" fontAlgn="base">
        <a:lnSpc>
          <a:spcPct val="93000"/>
        </a:lnSpc>
        <a:spcBef>
          <a:spcPct val="0"/>
        </a:spcBef>
        <a:spcAft>
          <a:spcPct val="0"/>
        </a:spcAft>
        <a:buClr>
          <a:srgbClr val="000000"/>
        </a:buClr>
        <a:buSzPct val="100000"/>
        <a:buFont typeface="Calibri" pitchFamily="32" charset="0"/>
        <a:defRPr sz="4400">
          <a:solidFill>
            <a:srgbClr val="000000"/>
          </a:solidFill>
          <a:latin typeface="Calibri" pitchFamily="32" charset="0"/>
          <a:ea typeface="MS Gothic" charset="0"/>
          <a:cs typeface="MS Gothic" charset="0"/>
        </a:defRPr>
      </a:lvl7pPr>
      <a:lvl8pPr marL="1371600" algn="ctr" defTabSz="449263" rtl="0" fontAlgn="base">
        <a:lnSpc>
          <a:spcPct val="93000"/>
        </a:lnSpc>
        <a:spcBef>
          <a:spcPct val="0"/>
        </a:spcBef>
        <a:spcAft>
          <a:spcPct val="0"/>
        </a:spcAft>
        <a:buClr>
          <a:srgbClr val="000000"/>
        </a:buClr>
        <a:buSzPct val="100000"/>
        <a:buFont typeface="Calibri" pitchFamily="32" charset="0"/>
        <a:defRPr sz="4400">
          <a:solidFill>
            <a:srgbClr val="000000"/>
          </a:solidFill>
          <a:latin typeface="Calibri" pitchFamily="32" charset="0"/>
          <a:ea typeface="MS Gothic" charset="0"/>
          <a:cs typeface="MS Gothic" charset="0"/>
        </a:defRPr>
      </a:lvl8pPr>
      <a:lvl9pPr marL="1828800" algn="ctr" defTabSz="449263" rtl="0" fontAlgn="base">
        <a:lnSpc>
          <a:spcPct val="93000"/>
        </a:lnSpc>
        <a:spcBef>
          <a:spcPct val="0"/>
        </a:spcBef>
        <a:spcAft>
          <a:spcPct val="0"/>
        </a:spcAft>
        <a:buClr>
          <a:srgbClr val="000000"/>
        </a:buClr>
        <a:buSzPct val="100000"/>
        <a:buFont typeface="Calibri" pitchFamily="32" charset="0"/>
        <a:defRPr sz="4400">
          <a:solidFill>
            <a:srgbClr val="000000"/>
          </a:solidFill>
          <a:latin typeface="Calibri" pitchFamily="32" charset="0"/>
          <a:ea typeface="MS Gothic" charset="0"/>
          <a:cs typeface="MS Gothic" charset="0"/>
        </a:defRPr>
      </a:lvl9pPr>
    </p:titleStyle>
    <p:bodyStyle>
      <a:lvl1pPr marL="341313" indent="-341313" algn="l" defTabSz="449263" rtl="0" eaLnBrk="0" fontAlgn="base" hangingPunct="0">
        <a:lnSpc>
          <a:spcPct val="93000"/>
        </a:lnSpc>
        <a:spcBef>
          <a:spcPts val="800"/>
        </a:spcBef>
        <a:spcAft>
          <a:spcPct val="0"/>
        </a:spcAft>
        <a:buClr>
          <a:srgbClr val="000000"/>
        </a:buClr>
        <a:buSzPct val="100000"/>
        <a:buFont typeface="Arial" charset="0"/>
        <a:buChar char="•"/>
        <a:defRPr sz="3200">
          <a:solidFill>
            <a:srgbClr val="000000"/>
          </a:solidFill>
          <a:latin typeface="+mn-lt"/>
          <a:ea typeface="ＭＳ Ｐゴシック" charset="0"/>
          <a:cs typeface="+mn-cs"/>
        </a:defRPr>
      </a:lvl1pPr>
      <a:lvl2pPr marL="741363" indent="-284163" algn="l" defTabSz="449263" rtl="0" eaLnBrk="0" fontAlgn="base" hangingPunct="0">
        <a:lnSpc>
          <a:spcPct val="93000"/>
        </a:lnSpc>
        <a:spcBef>
          <a:spcPts val="700"/>
        </a:spcBef>
        <a:spcAft>
          <a:spcPct val="0"/>
        </a:spcAft>
        <a:buClr>
          <a:srgbClr val="000000"/>
        </a:buClr>
        <a:buSzPct val="100000"/>
        <a:buFont typeface="Arial" charset="0"/>
        <a:buChar char="–"/>
        <a:defRPr sz="2800">
          <a:solidFill>
            <a:srgbClr val="000000"/>
          </a:solidFill>
          <a:latin typeface="+mn-lt"/>
          <a:ea typeface="+mn-ea"/>
          <a:cs typeface="+mn-cs"/>
        </a:defRPr>
      </a:lvl2pPr>
      <a:lvl3pPr marL="1143000" indent="-228600" algn="l" defTabSz="449263" rtl="0" eaLnBrk="0" fontAlgn="base" hangingPunct="0">
        <a:lnSpc>
          <a:spcPct val="93000"/>
        </a:lnSpc>
        <a:spcBef>
          <a:spcPts val="600"/>
        </a:spcBef>
        <a:spcAft>
          <a:spcPct val="0"/>
        </a:spcAft>
        <a:buClr>
          <a:srgbClr val="000000"/>
        </a:buClr>
        <a:buSzPct val="100000"/>
        <a:buFont typeface="Arial" charset="0"/>
        <a:buChar char="•"/>
        <a:defRPr sz="2400">
          <a:solidFill>
            <a:srgbClr val="000000"/>
          </a:solidFill>
          <a:latin typeface="+mn-lt"/>
          <a:ea typeface="+mn-ea"/>
          <a:cs typeface="+mn-cs"/>
        </a:defRPr>
      </a:lvl3pPr>
      <a:lvl4pPr marL="1600200" indent="-228600" algn="l" defTabSz="449263" rtl="0" eaLnBrk="0" fontAlgn="base" hangingPunct="0">
        <a:lnSpc>
          <a:spcPct val="93000"/>
        </a:lnSpc>
        <a:spcBef>
          <a:spcPts val="500"/>
        </a:spcBef>
        <a:spcAft>
          <a:spcPct val="0"/>
        </a:spcAft>
        <a:buClr>
          <a:srgbClr val="000000"/>
        </a:buClr>
        <a:buSzPct val="100000"/>
        <a:buFont typeface="Arial" charset="0"/>
        <a:buChar char="–"/>
        <a:defRPr sz="2000">
          <a:solidFill>
            <a:srgbClr val="000000"/>
          </a:solidFill>
          <a:latin typeface="+mn-lt"/>
          <a:ea typeface="+mn-ea"/>
          <a:cs typeface="+mn-cs"/>
        </a:defRPr>
      </a:lvl4pPr>
      <a:lvl5pPr marL="2057400" indent="-228600" algn="l" defTabSz="449263" rtl="0" eaLnBrk="0" fontAlgn="base" hangingPunct="0">
        <a:lnSpc>
          <a:spcPct val="93000"/>
        </a:lnSpc>
        <a:spcBef>
          <a:spcPts val="500"/>
        </a:spcBef>
        <a:spcAft>
          <a:spcPct val="0"/>
        </a:spcAft>
        <a:buClr>
          <a:srgbClr val="000000"/>
        </a:buClr>
        <a:buSzPct val="100000"/>
        <a:buFont typeface="Arial" charset="0"/>
        <a:buChar char="»"/>
        <a:defRPr sz="2000">
          <a:solidFill>
            <a:srgbClr val="000000"/>
          </a:solidFill>
          <a:latin typeface="+mn-lt"/>
          <a:ea typeface="+mn-ea"/>
          <a:cs typeface="+mn-cs"/>
        </a:defRPr>
      </a:lvl5pPr>
      <a:lvl6pPr marL="2514600" indent="-228600" algn="l" defTabSz="449263" rtl="0" fontAlgn="base">
        <a:lnSpc>
          <a:spcPct val="93000"/>
        </a:lnSpc>
        <a:spcBef>
          <a:spcPts val="500"/>
        </a:spcBef>
        <a:spcAft>
          <a:spcPct val="0"/>
        </a:spcAft>
        <a:buClr>
          <a:srgbClr val="000000"/>
        </a:buClr>
        <a:buSzPct val="100000"/>
        <a:buFont typeface="Arial" charset="0"/>
        <a:buChar char="»"/>
        <a:defRPr sz="2000">
          <a:solidFill>
            <a:srgbClr val="000000"/>
          </a:solidFill>
          <a:latin typeface="+mn-lt"/>
          <a:ea typeface="+mn-ea"/>
          <a:cs typeface="+mn-cs"/>
        </a:defRPr>
      </a:lvl6pPr>
      <a:lvl7pPr marL="2971800" indent="-228600" algn="l" defTabSz="449263" rtl="0" fontAlgn="base">
        <a:lnSpc>
          <a:spcPct val="93000"/>
        </a:lnSpc>
        <a:spcBef>
          <a:spcPts val="500"/>
        </a:spcBef>
        <a:spcAft>
          <a:spcPct val="0"/>
        </a:spcAft>
        <a:buClr>
          <a:srgbClr val="000000"/>
        </a:buClr>
        <a:buSzPct val="100000"/>
        <a:buFont typeface="Arial" charset="0"/>
        <a:buChar char="»"/>
        <a:defRPr sz="2000">
          <a:solidFill>
            <a:srgbClr val="000000"/>
          </a:solidFill>
          <a:latin typeface="+mn-lt"/>
          <a:ea typeface="+mn-ea"/>
          <a:cs typeface="+mn-cs"/>
        </a:defRPr>
      </a:lvl7pPr>
      <a:lvl8pPr marL="3429000" indent="-228600" algn="l" defTabSz="449263" rtl="0" fontAlgn="base">
        <a:lnSpc>
          <a:spcPct val="93000"/>
        </a:lnSpc>
        <a:spcBef>
          <a:spcPts val="500"/>
        </a:spcBef>
        <a:spcAft>
          <a:spcPct val="0"/>
        </a:spcAft>
        <a:buClr>
          <a:srgbClr val="000000"/>
        </a:buClr>
        <a:buSzPct val="100000"/>
        <a:buFont typeface="Arial" charset="0"/>
        <a:buChar char="»"/>
        <a:defRPr sz="2000">
          <a:solidFill>
            <a:srgbClr val="000000"/>
          </a:solidFill>
          <a:latin typeface="+mn-lt"/>
          <a:ea typeface="+mn-ea"/>
          <a:cs typeface="+mn-cs"/>
        </a:defRPr>
      </a:lvl8pPr>
      <a:lvl9pPr marL="3886200" indent="-228600" algn="l" defTabSz="449263" rtl="0" fontAlgn="base">
        <a:lnSpc>
          <a:spcPct val="93000"/>
        </a:lnSpc>
        <a:spcBef>
          <a:spcPts val="500"/>
        </a:spcBef>
        <a:spcAft>
          <a:spcPct val="0"/>
        </a:spcAft>
        <a:buClr>
          <a:srgbClr val="000000"/>
        </a:buClr>
        <a:buSzPct val="100000"/>
        <a:buFont typeface="Arial" charset="0"/>
        <a:buChar char="»"/>
        <a:defRPr sz="2000">
          <a:solidFill>
            <a:srgbClr val="000000"/>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2" descr="C:\Documents and Settings\PlummO01\Desktop\KCC_Logo_New_2012_Framed.jpg"/>
          <p:cNvPicPr>
            <a:picLocks noChangeAspect="1" noChangeArrowheads="1"/>
          </p:cNvPicPr>
          <p:nvPr/>
        </p:nvPicPr>
        <p:blipFill>
          <a:blip r:embed="rId3" cstate="print"/>
          <a:srcRect/>
          <a:stretch>
            <a:fillRect/>
          </a:stretch>
        </p:blipFill>
        <p:spPr bwMode="auto">
          <a:xfrm>
            <a:off x="7380288" y="5821363"/>
            <a:ext cx="1223962" cy="819150"/>
          </a:xfrm>
          <a:prstGeom prst="rect">
            <a:avLst/>
          </a:prstGeom>
          <a:noFill/>
          <a:ln w="9525">
            <a:noFill/>
            <a:miter lim="800000"/>
            <a:headEnd/>
            <a:tailEnd/>
          </a:ln>
        </p:spPr>
      </p:pic>
      <p:sp>
        <p:nvSpPr>
          <p:cNvPr id="14338" name="Text Box 1"/>
          <p:cNvSpPr txBox="1">
            <a:spLocks noChangeArrowheads="1"/>
          </p:cNvSpPr>
          <p:nvPr/>
        </p:nvSpPr>
        <p:spPr bwMode="auto">
          <a:xfrm>
            <a:off x="838426" y="836613"/>
            <a:ext cx="6781573" cy="1871662"/>
          </a:xfrm>
          <a:prstGeom prst="rect">
            <a:avLst/>
          </a:prstGeom>
          <a:noFill/>
          <a:ln w="9525">
            <a:noFill/>
            <a:round/>
            <a:headEnd/>
            <a:tailEnd/>
          </a:ln>
        </p:spPr>
        <p:txBody>
          <a:bodyPr anchor="ctr"/>
          <a:lstStyle/>
          <a:p>
            <a:pPr>
              <a:buClr>
                <a:srgbClr val="376092"/>
              </a:buClr>
              <a:buSzPct val="100000"/>
              <a:buFont typeface="Calibri"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3600" b="1" dirty="0" smtClean="0">
                <a:solidFill>
                  <a:srgbClr val="4283C4"/>
                </a:solidFill>
                <a:latin typeface="Arial" charset="0"/>
                <a:cs typeface="Arial" charset="0"/>
              </a:rPr>
              <a:t>Update on 2014-15 School Budgets</a:t>
            </a:r>
            <a:endParaRPr lang="en-GB" sz="3600" b="1" dirty="0">
              <a:solidFill>
                <a:srgbClr val="4283C4"/>
              </a:solidFill>
              <a:latin typeface="Arial" charset="0"/>
              <a:cs typeface="Arial" charset="0"/>
            </a:endParaRPr>
          </a:p>
        </p:txBody>
      </p:sp>
      <p:sp>
        <p:nvSpPr>
          <p:cNvPr id="14340" name="TextBox 12"/>
          <p:cNvSpPr txBox="1">
            <a:spLocks noChangeArrowheads="1"/>
          </p:cNvSpPr>
          <p:nvPr/>
        </p:nvSpPr>
        <p:spPr bwMode="auto">
          <a:xfrm>
            <a:off x="395288" y="4416425"/>
            <a:ext cx="7993062" cy="464743"/>
          </a:xfrm>
          <a:prstGeom prst="rect">
            <a:avLst/>
          </a:prstGeom>
          <a:noFill/>
          <a:ln w="9525">
            <a:noFill/>
            <a:miter lim="800000"/>
            <a:headEnd/>
            <a:tailEnd/>
          </a:ln>
        </p:spPr>
        <p:txBody>
          <a:bodyPr>
            <a:spAutoFit/>
          </a:bodyPr>
          <a:lstStyle/>
          <a:p>
            <a:pPr marL="312738" indent="-276225">
              <a:lnSpc>
                <a:spcPct val="110000"/>
              </a:lnSpc>
              <a:buClr>
                <a:srgbClr val="4283C4"/>
              </a:buClr>
              <a:buSzPct val="100000"/>
            </a:pPr>
            <a:r>
              <a:rPr lang="en-GB" sz="2200" dirty="0" smtClean="0">
                <a:solidFill>
                  <a:srgbClr val="4283C4"/>
                </a:solidFill>
                <a:latin typeface="Arial" charset="0"/>
                <a:cs typeface="Arial" charset="0"/>
              </a:rPr>
              <a:t>Schools’ Funding Forum, 21 March 2014</a:t>
            </a:r>
            <a:endParaRPr lang="en-GB" sz="2200" dirty="0">
              <a:solidFill>
                <a:srgbClr val="4283C4"/>
              </a:solidFill>
              <a:latin typeface="Arial" charset="0"/>
              <a:cs typeface="Arial" charset="0"/>
            </a:endParaRPr>
          </a:p>
        </p:txBody>
      </p:sp>
      <p:cxnSp>
        <p:nvCxnSpPr>
          <p:cNvPr id="14341" name="Straight Connector 6"/>
          <p:cNvCxnSpPr>
            <a:cxnSpLocks noChangeShapeType="1"/>
          </p:cNvCxnSpPr>
          <p:nvPr/>
        </p:nvCxnSpPr>
        <p:spPr bwMode="auto">
          <a:xfrm>
            <a:off x="539750" y="5661025"/>
            <a:ext cx="8027988" cy="0"/>
          </a:xfrm>
          <a:prstGeom prst="line">
            <a:avLst/>
          </a:prstGeom>
          <a:noFill/>
          <a:ln w="12700">
            <a:solidFill>
              <a:schemeClr val="tx1"/>
            </a:solidFill>
            <a:round/>
            <a:headEnd/>
            <a:tailEnd/>
          </a:ln>
        </p:spPr>
      </p:cxnSp>
      <p:sp>
        <p:nvSpPr>
          <p:cNvPr id="7" name="TextBox 11"/>
          <p:cNvSpPr txBox="1">
            <a:spLocks noChangeArrowheads="1"/>
          </p:cNvSpPr>
          <p:nvPr/>
        </p:nvSpPr>
        <p:spPr bwMode="auto">
          <a:xfrm>
            <a:off x="480036" y="5950927"/>
            <a:ext cx="3547766" cy="292709"/>
          </a:xfrm>
          <a:prstGeom prst="rect">
            <a:avLst/>
          </a:prstGeom>
          <a:noFill/>
          <a:ln w="9525">
            <a:noFill/>
            <a:miter lim="800000"/>
            <a:headEnd/>
            <a:tailEnd/>
          </a:ln>
        </p:spPr>
        <p:txBody>
          <a:bodyPr wrap="none">
            <a:spAutoFit/>
          </a:bodyPr>
          <a:lstStyle/>
          <a:p>
            <a:pPr>
              <a:lnSpc>
                <a:spcPct val="93000"/>
              </a:lnSpc>
              <a:buClr>
                <a:srgbClr val="000000"/>
              </a:buClr>
              <a:buSzPct val="100000"/>
              <a:buFont typeface="Calibri" pitchFamily="34" charset="0"/>
              <a:buNone/>
            </a:pPr>
            <a:r>
              <a:rPr lang="en-GB" sz="1400" dirty="0" smtClean="0">
                <a:solidFill>
                  <a:schemeClr val="tx1"/>
                </a:solidFill>
                <a:latin typeface="Arial" charset="0"/>
                <a:cs typeface="Arial" charset="0"/>
              </a:rPr>
              <a:t>Simon Pleace, Revenue Finance Manager</a:t>
            </a:r>
            <a:endParaRPr lang="en-GB" sz="1400" dirty="0">
              <a:solidFill>
                <a:schemeClr val="tx1"/>
              </a:solidFill>
              <a:latin typeface="Arial" charset="0"/>
              <a:cs typeface="Arial"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ext Box 1"/>
          <p:cNvSpPr txBox="1">
            <a:spLocks noChangeArrowheads="1"/>
          </p:cNvSpPr>
          <p:nvPr/>
        </p:nvSpPr>
        <p:spPr bwMode="auto">
          <a:xfrm>
            <a:off x="380390" y="108683"/>
            <a:ext cx="8135937" cy="1143000"/>
          </a:xfrm>
          <a:prstGeom prst="rect">
            <a:avLst/>
          </a:prstGeom>
          <a:noFill/>
          <a:ln w="9525">
            <a:noFill/>
            <a:round/>
            <a:headEnd/>
            <a:tailEnd/>
          </a:ln>
        </p:spPr>
        <p:txBody>
          <a:bodyPr anchor="ctr"/>
          <a:lstStyle/>
          <a:p>
            <a:pPr>
              <a:buClr>
                <a:srgbClr val="376092"/>
              </a:buClr>
              <a:buSzPct val="100000"/>
              <a:buFont typeface="Calibri"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3600" b="1" dirty="0" smtClean="0">
                <a:solidFill>
                  <a:srgbClr val="4283C4"/>
                </a:solidFill>
                <a:latin typeface="Arial" charset="0"/>
                <a:cs typeface="Arial" charset="0"/>
              </a:rPr>
              <a:t>MFG continued</a:t>
            </a:r>
            <a:endParaRPr lang="en-GB" sz="3600" b="1" dirty="0">
              <a:solidFill>
                <a:srgbClr val="4283C4"/>
              </a:solidFill>
              <a:latin typeface="Arial" charset="0"/>
              <a:cs typeface="Arial" charset="0"/>
            </a:endParaRPr>
          </a:p>
        </p:txBody>
      </p:sp>
      <p:pic>
        <p:nvPicPr>
          <p:cNvPr id="17414" name="Picture 2" descr="C:\Documents and Settings\PlummO01\Desktop\KCC_Logo_New_2012_Framed.jpg"/>
          <p:cNvPicPr>
            <a:picLocks noChangeAspect="1" noChangeArrowheads="1"/>
          </p:cNvPicPr>
          <p:nvPr/>
        </p:nvPicPr>
        <p:blipFill>
          <a:blip r:embed="rId3" cstate="print"/>
          <a:srcRect/>
          <a:stretch>
            <a:fillRect/>
          </a:stretch>
        </p:blipFill>
        <p:spPr bwMode="auto">
          <a:xfrm>
            <a:off x="7743825" y="5805488"/>
            <a:ext cx="860425" cy="576262"/>
          </a:xfrm>
          <a:prstGeom prst="rect">
            <a:avLst/>
          </a:prstGeom>
          <a:noFill/>
          <a:ln w="9525">
            <a:noFill/>
            <a:miter lim="800000"/>
            <a:headEnd/>
            <a:tailEnd/>
          </a:ln>
        </p:spPr>
      </p:pic>
      <p:graphicFrame>
        <p:nvGraphicFramePr>
          <p:cNvPr id="4" name="Table 3"/>
          <p:cNvGraphicFramePr>
            <a:graphicFrameLocks noGrp="1"/>
          </p:cNvGraphicFramePr>
          <p:nvPr>
            <p:extLst>
              <p:ext uri="{D42A27DB-BD31-4B8C-83A1-F6EECF244321}">
                <p14:modId xmlns:p14="http://schemas.microsoft.com/office/powerpoint/2010/main" val="4092384398"/>
              </p:ext>
            </p:extLst>
          </p:nvPr>
        </p:nvGraphicFramePr>
        <p:xfrm>
          <a:off x="1050879" y="1050874"/>
          <a:ext cx="7123156" cy="4754611"/>
        </p:xfrm>
        <a:graphic>
          <a:graphicData uri="http://schemas.openxmlformats.org/drawingml/2006/table">
            <a:tbl>
              <a:tblPr/>
              <a:tblGrid>
                <a:gridCol w="863908"/>
                <a:gridCol w="782406"/>
                <a:gridCol w="782406"/>
                <a:gridCol w="782406"/>
                <a:gridCol w="782406"/>
                <a:gridCol w="782406"/>
                <a:gridCol w="782406"/>
                <a:gridCol w="782406"/>
                <a:gridCol w="782406"/>
              </a:tblGrid>
              <a:tr h="800672">
                <a:tc rowSpan="2">
                  <a:txBody>
                    <a:bodyPr/>
                    <a:lstStyle/>
                    <a:p>
                      <a:pPr algn="l" fontAlgn="b"/>
                      <a:r>
                        <a:rPr lang="en-GB" sz="1200" b="0" i="0" u="none" strike="noStrike" dirty="0">
                          <a:solidFill>
                            <a:srgbClr val="000000"/>
                          </a:solidFill>
                          <a:effectLst/>
                          <a:latin typeface="Arial" panose="020B0604020202020204" pitchFamily="34" charset="0"/>
                          <a:cs typeface="Arial" panose="020B0604020202020204" pitchFamily="34" charset="0"/>
                        </a:rPr>
                        <a:t>Value of MFG expressed as a % of Formula Budget</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GB" sz="1200" b="0" i="0" u="none" strike="noStrike">
                          <a:solidFill>
                            <a:srgbClr val="000000"/>
                          </a:solidFill>
                          <a:effectLst/>
                          <a:latin typeface="Arial" panose="020B0604020202020204" pitchFamily="34" charset="0"/>
                          <a:cs typeface="Arial" panose="020B0604020202020204" pitchFamily="34" charset="0"/>
                        </a:rPr>
                        <a:t>Primary</a:t>
                      </a:r>
                    </a:p>
                  </a:txBody>
                  <a:tcPr marL="9406" marR="9406" marT="94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fontAlgn="ctr"/>
                      <a:r>
                        <a:rPr lang="en-GB" sz="1200" b="0" i="0" u="none" strike="noStrike">
                          <a:solidFill>
                            <a:srgbClr val="000000"/>
                          </a:solidFill>
                          <a:effectLst/>
                          <a:latin typeface="Arial" panose="020B0604020202020204" pitchFamily="34" charset="0"/>
                          <a:cs typeface="Arial" panose="020B0604020202020204" pitchFamily="34" charset="0"/>
                        </a:rPr>
                        <a:t>Secondary</a:t>
                      </a:r>
                    </a:p>
                  </a:txBody>
                  <a:tcPr marL="9406" marR="9406" marT="94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fontAlgn="ctr"/>
                      <a:r>
                        <a:rPr lang="en-GB" sz="1200" b="0" i="0" u="none" strike="noStrike">
                          <a:solidFill>
                            <a:srgbClr val="000000"/>
                          </a:solidFill>
                          <a:effectLst/>
                          <a:latin typeface="Arial" panose="020B0604020202020204" pitchFamily="34" charset="0"/>
                          <a:cs typeface="Arial" panose="020B0604020202020204" pitchFamily="34" charset="0"/>
                        </a:rPr>
                        <a:t>All Through</a:t>
                      </a:r>
                    </a:p>
                  </a:txBody>
                  <a:tcPr marL="9406" marR="9406" marT="94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fontAlgn="ctr"/>
                      <a:r>
                        <a:rPr lang="en-GB" sz="1200" b="0" i="0" u="none" strike="noStrike">
                          <a:solidFill>
                            <a:srgbClr val="000000"/>
                          </a:solidFill>
                          <a:effectLst/>
                          <a:latin typeface="Arial" panose="020B0604020202020204" pitchFamily="34" charset="0"/>
                          <a:cs typeface="Arial" panose="020B0604020202020204" pitchFamily="34" charset="0"/>
                        </a:rPr>
                        <a:t>Total</a:t>
                      </a:r>
                    </a:p>
                  </a:txBody>
                  <a:tcPr marL="9406" marR="9406" marT="94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r>
              <a:tr h="395393">
                <a:tc vMerge="1">
                  <a:txBody>
                    <a:bodyPr/>
                    <a:lstStyle/>
                    <a:p>
                      <a:endParaRPr lang="en-GB"/>
                    </a:p>
                  </a:txBody>
                  <a:tcPr/>
                </a:tc>
                <a:tc>
                  <a:txBody>
                    <a:bodyPr/>
                    <a:lstStyle/>
                    <a:p>
                      <a:pPr algn="r" fontAlgn="ctr"/>
                      <a:r>
                        <a:rPr lang="en-GB" sz="1200" b="0" i="0" u="none" strike="noStrike" dirty="0">
                          <a:solidFill>
                            <a:srgbClr val="000000"/>
                          </a:solidFill>
                          <a:effectLst/>
                          <a:latin typeface="Arial" panose="020B0604020202020204" pitchFamily="34" charset="0"/>
                          <a:cs typeface="Arial" panose="020B0604020202020204" pitchFamily="34" charset="0"/>
                        </a:rPr>
                        <a:t>No of schools</a:t>
                      </a:r>
                    </a:p>
                  </a:txBody>
                  <a:tcPr marL="9406" marR="9406" marT="94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200" b="0" i="0" u="none" strike="noStrike">
                          <a:solidFill>
                            <a:srgbClr val="538DD5"/>
                          </a:solidFill>
                          <a:effectLst/>
                          <a:latin typeface="Arial" panose="020B0604020202020204" pitchFamily="34" charset="0"/>
                          <a:cs typeface="Arial" panose="020B0604020202020204" pitchFamily="34" charset="0"/>
                        </a:rPr>
                        <a:t>%</a:t>
                      </a:r>
                    </a:p>
                  </a:txBody>
                  <a:tcPr marL="9406" marR="9406" marT="94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200" b="0" i="0" u="none" strike="noStrike">
                          <a:solidFill>
                            <a:srgbClr val="000000"/>
                          </a:solidFill>
                          <a:effectLst/>
                          <a:latin typeface="Arial" panose="020B0604020202020204" pitchFamily="34" charset="0"/>
                          <a:cs typeface="Arial" panose="020B0604020202020204" pitchFamily="34" charset="0"/>
                        </a:rPr>
                        <a:t>No of schools</a:t>
                      </a:r>
                    </a:p>
                  </a:txBody>
                  <a:tcPr marL="9406" marR="9406" marT="94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200" b="0" i="0" u="none" strike="noStrike">
                          <a:solidFill>
                            <a:srgbClr val="538DD5"/>
                          </a:solidFill>
                          <a:effectLst/>
                          <a:latin typeface="Arial" panose="020B0604020202020204" pitchFamily="34" charset="0"/>
                          <a:cs typeface="Arial" panose="020B0604020202020204" pitchFamily="34" charset="0"/>
                        </a:rPr>
                        <a:t>%</a:t>
                      </a:r>
                    </a:p>
                  </a:txBody>
                  <a:tcPr marL="9406" marR="9406" marT="94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200" b="0" i="0" u="none" strike="noStrike">
                          <a:solidFill>
                            <a:srgbClr val="000000"/>
                          </a:solidFill>
                          <a:effectLst/>
                          <a:latin typeface="Arial" panose="020B0604020202020204" pitchFamily="34" charset="0"/>
                          <a:cs typeface="Arial" panose="020B0604020202020204" pitchFamily="34" charset="0"/>
                        </a:rPr>
                        <a:t>No of schools</a:t>
                      </a:r>
                    </a:p>
                  </a:txBody>
                  <a:tcPr marL="9406" marR="9406" marT="94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200" b="0" i="0" u="none" strike="noStrike">
                          <a:solidFill>
                            <a:srgbClr val="538DD5"/>
                          </a:solidFill>
                          <a:effectLst/>
                          <a:latin typeface="Arial" panose="020B0604020202020204" pitchFamily="34" charset="0"/>
                          <a:cs typeface="Arial" panose="020B0604020202020204" pitchFamily="34" charset="0"/>
                        </a:rPr>
                        <a:t>%</a:t>
                      </a:r>
                    </a:p>
                  </a:txBody>
                  <a:tcPr marL="9406" marR="9406" marT="94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200" b="0" i="0" u="none" strike="noStrike">
                          <a:solidFill>
                            <a:srgbClr val="000000"/>
                          </a:solidFill>
                          <a:effectLst/>
                          <a:latin typeface="Arial" panose="020B0604020202020204" pitchFamily="34" charset="0"/>
                          <a:cs typeface="Arial" panose="020B0604020202020204" pitchFamily="34" charset="0"/>
                        </a:rPr>
                        <a:t>No of schools</a:t>
                      </a:r>
                    </a:p>
                  </a:txBody>
                  <a:tcPr marL="9406" marR="9406" marT="94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200" b="0" i="0" u="none" strike="noStrike">
                          <a:solidFill>
                            <a:srgbClr val="538DD5"/>
                          </a:solidFill>
                          <a:effectLst/>
                          <a:latin typeface="Arial" panose="020B0604020202020204" pitchFamily="34" charset="0"/>
                          <a:cs typeface="Arial" panose="020B0604020202020204" pitchFamily="34" charset="0"/>
                        </a:rPr>
                        <a:t>%</a:t>
                      </a:r>
                    </a:p>
                  </a:txBody>
                  <a:tcPr marL="9406" marR="9406" marT="94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7697">
                <a:tc>
                  <a:txBody>
                    <a:bodyPr/>
                    <a:lstStyle/>
                    <a:p>
                      <a:pPr algn="l" fontAlgn="b"/>
                      <a:r>
                        <a:rPr lang="en-GB" sz="1200" b="0" i="0" u="none" strike="noStrike">
                          <a:solidFill>
                            <a:srgbClr val="000000"/>
                          </a:solidFill>
                          <a:effectLst/>
                          <a:latin typeface="Arial" panose="020B0604020202020204" pitchFamily="34" charset="0"/>
                          <a:cs typeface="Arial" panose="020B0604020202020204" pitchFamily="34" charset="0"/>
                        </a:rPr>
                        <a:t>0%</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Arial" panose="020B0604020202020204" pitchFamily="34" charset="0"/>
                          <a:cs typeface="Arial" panose="020B0604020202020204" pitchFamily="34" charset="0"/>
                        </a:rPr>
                        <a:t>308</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538DD5"/>
                          </a:solidFill>
                          <a:effectLst/>
                          <a:latin typeface="Arial" panose="020B0604020202020204" pitchFamily="34" charset="0"/>
                          <a:cs typeface="Arial" panose="020B0604020202020204" pitchFamily="34" charset="0"/>
                        </a:rPr>
                        <a:t>68.9%</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58</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538DD5"/>
                          </a:solidFill>
                          <a:effectLst/>
                          <a:latin typeface="Arial" panose="020B0604020202020204" pitchFamily="34" charset="0"/>
                          <a:cs typeface="Arial" panose="020B0604020202020204" pitchFamily="34" charset="0"/>
                        </a:rPr>
                        <a:t>65.2%</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1</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538DD5"/>
                          </a:solidFill>
                          <a:effectLst/>
                          <a:latin typeface="Arial" panose="020B0604020202020204" pitchFamily="34" charset="0"/>
                          <a:cs typeface="Arial" panose="020B0604020202020204" pitchFamily="34" charset="0"/>
                        </a:rPr>
                        <a:t>50.0%</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367</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538DD5"/>
                          </a:solidFill>
                          <a:effectLst/>
                          <a:latin typeface="Arial" panose="020B0604020202020204" pitchFamily="34" charset="0"/>
                          <a:cs typeface="Arial" panose="020B0604020202020204" pitchFamily="34" charset="0"/>
                        </a:rPr>
                        <a:t>68.2%</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7697">
                <a:tc>
                  <a:txBody>
                    <a:bodyPr/>
                    <a:lstStyle/>
                    <a:p>
                      <a:pPr algn="l" fontAlgn="b"/>
                      <a:r>
                        <a:rPr lang="en-GB" sz="1200" b="0" i="0" u="none" strike="noStrike">
                          <a:solidFill>
                            <a:srgbClr val="000000"/>
                          </a:solidFill>
                          <a:effectLst/>
                          <a:latin typeface="Arial" panose="020B0604020202020204" pitchFamily="34" charset="0"/>
                          <a:cs typeface="Arial" panose="020B0604020202020204" pitchFamily="34" charset="0"/>
                        </a:rPr>
                        <a:t>&gt; 1%</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Arial" panose="020B0604020202020204" pitchFamily="34" charset="0"/>
                          <a:cs typeface="Arial" panose="020B0604020202020204" pitchFamily="34" charset="0"/>
                        </a:rPr>
                        <a:t>46</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538DD5"/>
                          </a:solidFill>
                          <a:effectLst/>
                          <a:latin typeface="Arial" panose="020B0604020202020204" pitchFamily="34" charset="0"/>
                          <a:cs typeface="Arial" panose="020B0604020202020204" pitchFamily="34" charset="0"/>
                        </a:rPr>
                        <a:t>10.3%</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7</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538DD5"/>
                          </a:solidFill>
                          <a:effectLst/>
                          <a:latin typeface="Arial" panose="020B0604020202020204" pitchFamily="34" charset="0"/>
                          <a:cs typeface="Arial" panose="020B0604020202020204" pitchFamily="34" charset="0"/>
                        </a:rPr>
                        <a:t>7.9%</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0" i="0" u="none" strike="noStrike">
                          <a:solidFill>
                            <a:srgbClr val="000000"/>
                          </a:solidFill>
                          <a:effectLst/>
                          <a:latin typeface="Arial" panose="020B0604020202020204" pitchFamily="34" charset="0"/>
                          <a:cs typeface="Arial" panose="020B0604020202020204" pitchFamily="34" charset="0"/>
                        </a:rPr>
                        <a:t> </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0" i="0" u="none" strike="noStrike">
                          <a:solidFill>
                            <a:srgbClr val="538DD5"/>
                          </a:solidFill>
                          <a:effectLst/>
                          <a:latin typeface="Arial" panose="020B0604020202020204" pitchFamily="34" charset="0"/>
                          <a:cs typeface="Arial" panose="020B0604020202020204" pitchFamily="34" charset="0"/>
                        </a:rPr>
                        <a:t> </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53</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538DD5"/>
                          </a:solidFill>
                          <a:effectLst/>
                          <a:latin typeface="Arial" panose="020B0604020202020204" pitchFamily="34" charset="0"/>
                          <a:cs typeface="Arial" panose="020B0604020202020204" pitchFamily="34" charset="0"/>
                        </a:rPr>
                        <a:t>9.9%</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7697">
                <a:tc>
                  <a:txBody>
                    <a:bodyPr/>
                    <a:lstStyle/>
                    <a:p>
                      <a:pPr algn="l" fontAlgn="b"/>
                      <a:r>
                        <a:rPr lang="en-GB" sz="1200" b="0" i="0" u="none" strike="noStrike">
                          <a:solidFill>
                            <a:srgbClr val="000000"/>
                          </a:solidFill>
                          <a:effectLst/>
                          <a:latin typeface="Arial" panose="020B0604020202020204" pitchFamily="34" charset="0"/>
                          <a:cs typeface="Arial" panose="020B0604020202020204" pitchFamily="34" charset="0"/>
                        </a:rPr>
                        <a:t>&gt;2%</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23</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538DD5"/>
                          </a:solidFill>
                          <a:effectLst/>
                          <a:latin typeface="Arial" panose="020B0604020202020204" pitchFamily="34" charset="0"/>
                          <a:cs typeface="Arial" panose="020B0604020202020204" pitchFamily="34" charset="0"/>
                        </a:rPr>
                        <a:t>5.1%</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5</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538DD5"/>
                          </a:solidFill>
                          <a:effectLst/>
                          <a:latin typeface="Arial" panose="020B0604020202020204" pitchFamily="34" charset="0"/>
                          <a:cs typeface="Arial" panose="020B0604020202020204" pitchFamily="34" charset="0"/>
                        </a:rPr>
                        <a:t>5.6%</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0" i="0" u="none" strike="noStrike">
                          <a:solidFill>
                            <a:srgbClr val="000000"/>
                          </a:solidFill>
                          <a:effectLst/>
                          <a:latin typeface="Arial" panose="020B0604020202020204" pitchFamily="34" charset="0"/>
                          <a:cs typeface="Arial" panose="020B0604020202020204" pitchFamily="34" charset="0"/>
                        </a:rPr>
                        <a:t> </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0" i="0" u="none" strike="noStrike">
                          <a:solidFill>
                            <a:srgbClr val="538DD5"/>
                          </a:solidFill>
                          <a:effectLst/>
                          <a:latin typeface="Arial" panose="020B0604020202020204" pitchFamily="34" charset="0"/>
                          <a:cs typeface="Arial" panose="020B0604020202020204" pitchFamily="34" charset="0"/>
                        </a:rPr>
                        <a:t> </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28</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538DD5"/>
                          </a:solidFill>
                          <a:effectLst/>
                          <a:latin typeface="Arial" panose="020B0604020202020204" pitchFamily="34" charset="0"/>
                          <a:cs typeface="Arial" panose="020B0604020202020204" pitchFamily="34" charset="0"/>
                        </a:rPr>
                        <a:t>5.2%</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7697">
                <a:tc>
                  <a:txBody>
                    <a:bodyPr/>
                    <a:lstStyle/>
                    <a:p>
                      <a:pPr algn="l" fontAlgn="b"/>
                      <a:r>
                        <a:rPr lang="en-GB" sz="1200" b="0" i="0" u="none" strike="noStrike">
                          <a:solidFill>
                            <a:srgbClr val="000000"/>
                          </a:solidFill>
                          <a:effectLst/>
                          <a:latin typeface="Arial" panose="020B0604020202020204" pitchFamily="34" charset="0"/>
                          <a:cs typeface="Arial" panose="020B0604020202020204" pitchFamily="34" charset="0"/>
                        </a:rPr>
                        <a:t>&gt;3%</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17</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538DD5"/>
                          </a:solidFill>
                          <a:effectLst/>
                          <a:latin typeface="Arial" panose="020B0604020202020204" pitchFamily="34" charset="0"/>
                          <a:cs typeface="Arial" panose="020B0604020202020204" pitchFamily="34" charset="0"/>
                        </a:rPr>
                        <a:t>3.8%</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5</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538DD5"/>
                          </a:solidFill>
                          <a:effectLst/>
                          <a:latin typeface="Arial" panose="020B0604020202020204" pitchFamily="34" charset="0"/>
                          <a:cs typeface="Arial" panose="020B0604020202020204" pitchFamily="34" charset="0"/>
                        </a:rPr>
                        <a:t>5.6%</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0" i="0" u="none" strike="noStrike">
                          <a:solidFill>
                            <a:srgbClr val="000000"/>
                          </a:solidFill>
                          <a:effectLst/>
                          <a:latin typeface="Arial" panose="020B0604020202020204" pitchFamily="34" charset="0"/>
                          <a:cs typeface="Arial" panose="020B0604020202020204" pitchFamily="34" charset="0"/>
                        </a:rPr>
                        <a:t> </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0" i="0" u="none" strike="noStrike">
                          <a:solidFill>
                            <a:srgbClr val="538DD5"/>
                          </a:solidFill>
                          <a:effectLst/>
                          <a:latin typeface="Arial" panose="020B0604020202020204" pitchFamily="34" charset="0"/>
                          <a:cs typeface="Arial" panose="020B0604020202020204" pitchFamily="34" charset="0"/>
                        </a:rPr>
                        <a:t> </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22</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538DD5"/>
                          </a:solidFill>
                          <a:effectLst/>
                          <a:latin typeface="Arial" panose="020B0604020202020204" pitchFamily="34" charset="0"/>
                          <a:cs typeface="Arial" panose="020B0604020202020204" pitchFamily="34" charset="0"/>
                        </a:rPr>
                        <a:t>4.1%</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7697">
                <a:tc>
                  <a:txBody>
                    <a:bodyPr/>
                    <a:lstStyle/>
                    <a:p>
                      <a:pPr algn="l" fontAlgn="b"/>
                      <a:r>
                        <a:rPr lang="en-GB" sz="1200" b="0" i="0" u="none" strike="noStrike">
                          <a:solidFill>
                            <a:srgbClr val="000000"/>
                          </a:solidFill>
                          <a:effectLst/>
                          <a:latin typeface="Arial" panose="020B0604020202020204" pitchFamily="34" charset="0"/>
                          <a:cs typeface="Arial" panose="020B0604020202020204" pitchFamily="34" charset="0"/>
                        </a:rPr>
                        <a:t>&gt;4%</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9</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538DD5"/>
                          </a:solidFill>
                          <a:effectLst/>
                          <a:latin typeface="Arial" panose="020B0604020202020204" pitchFamily="34" charset="0"/>
                          <a:cs typeface="Arial" panose="020B0604020202020204" pitchFamily="34" charset="0"/>
                        </a:rPr>
                        <a:t>2.0%</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5</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538DD5"/>
                          </a:solidFill>
                          <a:effectLst/>
                          <a:latin typeface="Arial" panose="020B0604020202020204" pitchFamily="34" charset="0"/>
                          <a:cs typeface="Arial" panose="020B0604020202020204" pitchFamily="34" charset="0"/>
                        </a:rPr>
                        <a:t>5.6%</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0" i="0" u="none" strike="noStrike">
                          <a:solidFill>
                            <a:srgbClr val="000000"/>
                          </a:solidFill>
                          <a:effectLst/>
                          <a:latin typeface="Arial" panose="020B0604020202020204" pitchFamily="34" charset="0"/>
                          <a:cs typeface="Arial" panose="020B0604020202020204" pitchFamily="34" charset="0"/>
                        </a:rPr>
                        <a:t> </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0" i="0" u="none" strike="noStrike">
                          <a:solidFill>
                            <a:srgbClr val="538DD5"/>
                          </a:solidFill>
                          <a:effectLst/>
                          <a:latin typeface="Arial" panose="020B0604020202020204" pitchFamily="34" charset="0"/>
                          <a:cs typeface="Arial" panose="020B0604020202020204" pitchFamily="34" charset="0"/>
                        </a:rPr>
                        <a:t> </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14</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538DD5"/>
                          </a:solidFill>
                          <a:effectLst/>
                          <a:latin typeface="Arial" panose="020B0604020202020204" pitchFamily="34" charset="0"/>
                          <a:cs typeface="Arial" panose="020B0604020202020204" pitchFamily="34" charset="0"/>
                        </a:rPr>
                        <a:t>2.6%</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7697">
                <a:tc>
                  <a:txBody>
                    <a:bodyPr/>
                    <a:lstStyle/>
                    <a:p>
                      <a:pPr algn="l" fontAlgn="b"/>
                      <a:r>
                        <a:rPr lang="en-GB" sz="1200" b="0" i="0" u="none" strike="noStrike">
                          <a:solidFill>
                            <a:srgbClr val="000000"/>
                          </a:solidFill>
                          <a:effectLst/>
                          <a:latin typeface="Arial" panose="020B0604020202020204" pitchFamily="34" charset="0"/>
                          <a:cs typeface="Arial" panose="020B0604020202020204" pitchFamily="34" charset="0"/>
                        </a:rPr>
                        <a:t>&gt;5%</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12</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538DD5"/>
                          </a:solidFill>
                          <a:effectLst/>
                          <a:latin typeface="Arial" panose="020B0604020202020204" pitchFamily="34" charset="0"/>
                          <a:cs typeface="Arial" panose="020B0604020202020204" pitchFamily="34" charset="0"/>
                        </a:rPr>
                        <a:t>2.7%</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2</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538DD5"/>
                          </a:solidFill>
                          <a:effectLst/>
                          <a:latin typeface="Arial" panose="020B0604020202020204" pitchFamily="34" charset="0"/>
                          <a:cs typeface="Arial" panose="020B0604020202020204" pitchFamily="34" charset="0"/>
                        </a:rPr>
                        <a:t>2.2%</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0" i="0" u="none" strike="noStrike">
                          <a:solidFill>
                            <a:srgbClr val="000000"/>
                          </a:solidFill>
                          <a:effectLst/>
                          <a:latin typeface="Arial" panose="020B0604020202020204" pitchFamily="34" charset="0"/>
                          <a:cs typeface="Arial" panose="020B0604020202020204" pitchFamily="34" charset="0"/>
                        </a:rPr>
                        <a:t> </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0" i="0" u="none" strike="noStrike">
                          <a:solidFill>
                            <a:srgbClr val="538DD5"/>
                          </a:solidFill>
                          <a:effectLst/>
                          <a:latin typeface="Arial" panose="020B0604020202020204" pitchFamily="34" charset="0"/>
                          <a:cs typeface="Arial" panose="020B0604020202020204" pitchFamily="34" charset="0"/>
                        </a:rPr>
                        <a:t> </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14</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538DD5"/>
                          </a:solidFill>
                          <a:effectLst/>
                          <a:latin typeface="Arial" panose="020B0604020202020204" pitchFamily="34" charset="0"/>
                          <a:cs typeface="Arial" panose="020B0604020202020204" pitchFamily="34" charset="0"/>
                        </a:rPr>
                        <a:t>2.6%</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7697">
                <a:tc>
                  <a:txBody>
                    <a:bodyPr/>
                    <a:lstStyle/>
                    <a:p>
                      <a:pPr algn="l" fontAlgn="b"/>
                      <a:r>
                        <a:rPr lang="en-GB" sz="1200" b="0" i="0" u="none" strike="noStrike">
                          <a:solidFill>
                            <a:srgbClr val="000000"/>
                          </a:solidFill>
                          <a:effectLst/>
                          <a:latin typeface="Arial" panose="020B0604020202020204" pitchFamily="34" charset="0"/>
                          <a:cs typeface="Arial" panose="020B0604020202020204" pitchFamily="34" charset="0"/>
                        </a:rPr>
                        <a:t>&gt;6%</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7</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538DD5"/>
                          </a:solidFill>
                          <a:effectLst/>
                          <a:latin typeface="Arial" panose="020B0604020202020204" pitchFamily="34" charset="0"/>
                          <a:cs typeface="Arial" panose="020B0604020202020204" pitchFamily="34" charset="0"/>
                        </a:rPr>
                        <a:t>1.6%</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1</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538DD5"/>
                          </a:solidFill>
                          <a:effectLst/>
                          <a:latin typeface="Arial" panose="020B0604020202020204" pitchFamily="34" charset="0"/>
                          <a:cs typeface="Arial" panose="020B0604020202020204" pitchFamily="34" charset="0"/>
                        </a:rPr>
                        <a:t>1.1%</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1</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538DD5"/>
                          </a:solidFill>
                          <a:effectLst/>
                          <a:latin typeface="Arial" panose="020B0604020202020204" pitchFamily="34" charset="0"/>
                          <a:cs typeface="Arial" panose="020B0604020202020204" pitchFamily="34" charset="0"/>
                        </a:rPr>
                        <a:t>50.0%</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9</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538DD5"/>
                          </a:solidFill>
                          <a:effectLst/>
                          <a:latin typeface="Arial" panose="020B0604020202020204" pitchFamily="34" charset="0"/>
                          <a:cs typeface="Arial" panose="020B0604020202020204" pitchFamily="34" charset="0"/>
                        </a:rPr>
                        <a:t>1.7%</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7697">
                <a:tc>
                  <a:txBody>
                    <a:bodyPr/>
                    <a:lstStyle/>
                    <a:p>
                      <a:pPr algn="l" fontAlgn="b"/>
                      <a:r>
                        <a:rPr lang="en-GB" sz="1200" b="0" i="0" u="none" strike="noStrike">
                          <a:solidFill>
                            <a:srgbClr val="000000"/>
                          </a:solidFill>
                          <a:effectLst/>
                          <a:latin typeface="Arial" panose="020B0604020202020204" pitchFamily="34" charset="0"/>
                          <a:cs typeface="Arial" panose="020B0604020202020204" pitchFamily="34" charset="0"/>
                        </a:rPr>
                        <a:t>&gt;7%</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6</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538DD5"/>
                          </a:solidFill>
                          <a:effectLst/>
                          <a:latin typeface="Arial" panose="020B0604020202020204" pitchFamily="34" charset="0"/>
                          <a:cs typeface="Arial" panose="020B0604020202020204" pitchFamily="34" charset="0"/>
                        </a:rPr>
                        <a:t>1.3%</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Arial" panose="020B0604020202020204" pitchFamily="34" charset="0"/>
                          <a:cs typeface="Arial" panose="020B0604020202020204" pitchFamily="34" charset="0"/>
                        </a:rPr>
                        <a:t>2</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538DD5"/>
                          </a:solidFill>
                          <a:effectLst/>
                          <a:latin typeface="Arial" panose="020B0604020202020204" pitchFamily="34" charset="0"/>
                          <a:cs typeface="Arial" panose="020B0604020202020204" pitchFamily="34" charset="0"/>
                        </a:rPr>
                        <a:t>2.2%</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0" i="0" u="none" strike="noStrike">
                          <a:solidFill>
                            <a:srgbClr val="000000"/>
                          </a:solidFill>
                          <a:effectLst/>
                          <a:latin typeface="Arial" panose="020B0604020202020204" pitchFamily="34" charset="0"/>
                          <a:cs typeface="Arial" panose="020B0604020202020204" pitchFamily="34" charset="0"/>
                        </a:rPr>
                        <a:t> </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0" i="0" u="none" strike="noStrike">
                          <a:solidFill>
                            <a:srgbClr val="538DD5"/>
                          </a:solidFill>
                          <a:effectLst/>
                          <a:latin typeface="Arial" panose="020B0604020202020204" pitchFamily="34" charset="0"/>
                          <a:cs typeface="Arial" panose="020B0604020202020204" pitchFamily="34" charset="0"/>
                        </a:rPr>
                        <a:t> </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8</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538DD5"/>
                          </a:solidFill>
                          <a:effectLst/>
                          <a:latin typeface="Arial" panose="020B0604020202020204" pitchFamily="34" charset="0"/>
                          <a:cs typeface="Arial" panose="020B0604020202020204" pitchFamily="34" charset="0"/>
                        </a:rPr>
                        <a:t>1.5%</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7697">
                <a:tc>
                  <a:txBody>
                    <a:bodyPr/>
                    <a:lstStyle/>
                    <a:p>
                      <a:pPr algn="l" fontAlgn="b"/>
                      <a:r>
                        <a:rPr lang="en-GB" sz="1200" b="0" i="0" u="none" strike="noStrike">
                          <a:solidFill>
                            <a:srgbClr val="000000"/>
                          </a:solidFill>
                          <a:effectLst/>
                          <a:latin typeface="Arial" panose="020B0604020202020204" pitchFamily="34" charset="0"/>
                          <a:cs typeface="Arial" panose="020B0604020202020204" pitchFamily="34" charset="0"/>
                        </a:rPr>
                        <a:t>&gt;8%</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4</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538DD5"/>
                          </a:solidFill>
                          <a:effectLst/>
                          <a:latin typeface="Arial" panose="020B0604020202020204" pitchFamily="34" charset="0"/>
                          <a:cs typeface="Arial" panose="020B0604020202020204" pitchFamily="34" charset="0"/>
                        </a:rPr>
                        <a:t>0.9%</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Arial" panose="020B0604020202020204" pitchFamily="34" charset="0"/>
                          <a:cs typeface="Arial" panose="020B0604020202020204" pitchFamily="34" charset="0"/>
                        </a:rPr>
                        <a:t>1</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538DD5"/>
                          </a:solidFill>
                          <a:effectLst/>
                          <a:latin typeface="Arial" panose="020B0604020202020204" pitchFamily="34" charset="0"/>
                          <a:cs typeface="Arial" panose="020B0604020202020204" pitchFamily="34" charset="0"/>
                        </a:rPr>
                        <a:t>1.1%</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0" i="0" u="none" strike="noStrike">
                          <a:solidFill>
                            <a:srgbClr val="000000"/>
                          </a:solidFill>
                          <a:effectLst/>
                          <a:latin typeface="Arial" panose="020B0604020202020204" pitchFamily="34" charset="0"/>
                          <a:cs typeface="Arial" panose="020B0604020202020204" pitchFamily="34" charset="0"/>
                        </a:rPr>
                        <a:t> </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0" i="0" u="none" strike="noStrike">
                          <a:solidFill>
                            <a:srgbClr val="538DD5"/>
                          </a:solidFill>
                          <a:effectLst/>
                          <a:latin typeface="Arial" panose="020B0604020202020204" pitchFamily="34" charset="0"/>
                          <a:cs typeface="Arial" panose="020B0604020202020204" pitchFamily="34" charset="0"/>
                        </a:rPr>
                        <a:t> </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5</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538DD5"/>
                          </a:solidFill>
                          <a:effectLst/>
                          <a:latin typeface="Arial" panose="020B0604020202020204" pitchFamily="34" charset="0"/>
                          <a:cs typeface="Arial" panose="020B0604020202020204" pitchFamily="34" charset="0"/>
                        </a:rPr>
                        <a:t>0.9%</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7697">
                <a:tc>
                  <a:txBody>
                    <a:bodyPr/>
                    <a:lstStyle/>
                    <a:p>
                      <a:pPr algn="l" fontAlgn="b"/>
                      <a:r>
                        <a:rPr lang="en-GB" sz="1200" b="0" i="0" u="none" strike="noStrike">
                          <a:solidFill>
                            <a:srgbClr val="000000"/>
                          </a:solidFill>
                          <a:effectLst/>
                          <a:latin typeface="Arial" panose="020B0604020202020204" pitchFamily="34" charset="0"/>
                          <a:cs typeface="Arial" panose="020B0604020202020204" pitchFamily="34" charset="0"/>
                        </a:rPr>
                        <a:t>&gt;9%</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4</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538DD5"/>
                          </a:solidFill>
                          <a:effectLst/>
                          <a:latin typeface="Arial" panose="020B0604020202020204" pitchFamily="34" charset="0"/>
                          <a:cs typeface="Arial" panose="020B0604020202020204" pitchFamily="34" charset="0"/>
                        </a:rPr>
                        <a:t>0.9%</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Arial" panose="020B0604020202020204" pitchFamily="34" charset="0"/>
                          <a:cs typeface="Arial" panose="020B0604020202020204" pitchFamily="34" charset="0"/>
                        </a:rPr>
                        <a:t>1</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538DD5"/>
                          </a:solidFill>
                          <a:effectLst/>
                          <a:latin typeface="Arial" panose="020B0604020202020204" pitchFamily="34" charset="0"/>
                          <a:cs typeface="Arial" panose="020B0604020202020204" pitchFamily="34" charset="0"/>
                        </a:rPr>
                        <a:t>1.1%</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0" i="0" u="none" strike="noStrike">
                          <a:solidFill>
                            <a:srgbClr val="000000"/>
                          </a:solidFill>
                          <a:effectLst/>
                          <a:latin typeface="Arial" panose="020B0604020202020204" pitchFamily="34" charset="0"/>
                          <a:cs typeface="Arial" panose="020B0604020202020204" pitchFamily="34" charset="0"/>
                        </a:rPr>
                        <a:t> </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0" i="0" u="none" strike="noStrike">
                          <a:solidFill>
                            <a:srgbClr val="538DD5"/>
                          </a:solidFill>
                          <a:effectLst/>
                          <a:latin typeface="Arial" panose="020B0604020202020204" pitchFamily="34" charset="0"/>
                          <a:cs typeface="Arial" panose="020B0604020202020204" pitchFamily="34" charset="0"/>
                        </a:rPr>
                        <a:t> </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5</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538DD5"/>
                          </a:solidFill>
                          <a:effectLst/>
                          <a:latin typeface="Arial" panose="020B0604020202020204" pitchFamily="34" charset="0"/>
                          <a:cs typeface="Arial" panose="020B0604020202020204" pitchFamily="34" charset="0"/>
                        </a:rPr>
                        <a:t>0.9%</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7697">
                <a:tc>
                  <a:txBody>
                    <a:bodyPr/>
                    <a:lstStyle/>
                    <a:p>
                      <a:pPr algn="l" fontAlgn="b"/>
                      <a:r>
                        <a:rPr lang="en-GB" sz="1200" b="0" i="0" u="none" strike="noStrike">
                          <a:solidFill>
                            <a:srgbClr val="000000"/>
                          </a:solidFill>
                          <a:effectLst/>
                          <a:latin typeface="Arial" panose="020B0604020202020204" pitchFamily="34" charset="0"/>
                          <a:cs typeface="Arial" panose="020B0604020202020204" pitchFamily="34" charset="0"/>
                        </a:rPr>
                        <a:t>&gt;10%</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4</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538DD5"/>
                          </a:solidFill>
                          <a:effectLst/>
                          <a:latin typeface="Arial" panose="020B0604020202020204" pitchFamily="34" charset="0"/>
                          <a:cs typeface="Arial" panose="020B0604020202020204" pitchFamily="34" charset="0"/>
                        </a:rPr>
                        <a:t>0.9%</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Arial" panose="020B0604020202020204" pitchFamily="34" charset="0"/>
                          <a:cs typeface="Arial" panose="020B0604020202020204" pitchFamily="34" charset="0"/>
                        </a:rPr>
                        <a:t>1</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538DD5"/>
                          </a:solidFill>
                          <a:effectLst/>
                          <a:latin typeface="Arial" panose="020B0604020202020204" pitchFamily="34" charset="0"/>
                          <a:cs typeface="Arial" panose="020B0604020202020204" pitchFamily="34" charset="0"/>
                        </a:rPr>
                        <a:t>1.1%</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0" i="0" u="none" strike="noStrike">
                          <a:solidFill>
                            <a:srgbClr val="000000"/>
                          </a:solidFill>
                          <a:effectLst/>
                          <a:latin typeface="Arial" panose="020B0604020202020204" pitchFamily="34" charset="0"/>
                          <a:cs typeface="Arial" panose="020B0604020202020204" pitchFamily="34" charset="0"/>
                        </a:rPr>
                        <a:t> </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0" i="0" u="none" strike="noStrike">
                          <a:solidFill>
                            <a:srgbClr val="538DD5"/>
                          </a:solidFill>
                          <a:effectLst/>
                          <a:latin typeface="Arial" panose="020B0604020202020204" pitchFamily="34" charset="0"/>
                          <a:cs typeface="Arial" panose="020B0604020202020204" pitchFamily="34" charset="0"/>
                        </a:rPr>
                        <a:t> </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5</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538DD5"/>
                          </a:solidFill>
                          <a:effectLst/>
                          <a:latin typeface="Arial" panose="020B0604020202020204" pitchFamily="34" charset="0"/>
                          <a:cs typeface="Arial" panose="020B0604020202020204" pitchFamily="34" charset="0"/>
                        </a:rPr>
                        <a:t>0.9%</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7697">
                <a:tc>
                  <a:txBody>
                    <a:bodyPr/>
                    <a:lstStyle/>
                    <a:p>
                      <a:pPr algn="l" fontAlgn="b"/>
                      <a:r>
                        <a:rPr lang="en-GB" sz="1200" b="0" i="0" u="none" strike="noStrike">
                          <a:solidFill>
                            <a:srgbClr val="000000"/>
                          </a:solidFill>
                          <a:effectLst/>
                          <a:latin typeface="Arial" panose="020B0604020202020204" pitchFamily="34" charset="0"/>
                          <a:cs typeface="Arial" panose="020B0604020202020204" pitchFamily="34" charset="0"/>
                        </a:rPr>
                        <a:t>&gt;11%</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1</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538DD5"/>
                          </a:solidFill>
                          <a:effectLst/>
                          <a:latin typeface="Arial" panose="020B0604020202020204" pitchFamily="34" charset="0"/>
                          <a:cs typeface="Arial" panose="020B0604020202020204" pitchFamily="34" charset="0"/>
                        </a:rPr>
                        <a:t>0.2%</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0" i="0" u="none" strike="noStrike">
                          <a:solidFill>
                            <a:srgbClr val="000000"/>
                          </a:solidFill>
                          <a:effectLst/>
                          <a:latin typeface="Arial" panose="020B0604020202020204" pitchFamily="34" charset="0"/>
                          <a:cs typeface="Arial" panose="020B0604020202020204" pitchFamily="34" charset="0"/>
                        </a:rPr>
                        <a:t> </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0" i="0" u="none" strike="noStrike">
                          <a:solidFill>
                            <a:srgbClr val="538DD5"/>
                          </a:solidFill>
                          <a:effectLst/>
                          <a:latin typeface="Arial" panose="020B0604020202020204" pitchFamily="34" charset="0"/>
                          <a:cs typeface="Arial" panose="020B0604020202020204" pitchFamily="34" charset="0"/>
                        </a:rPr>
                        <a:t> </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0" i="0" u="none" strike="noStrike">
                          <a:solidFill>
                            <a:srgbClr val="000000"/>
                          </a:solidFill>
                          <a:effectLst/>
                          <a:latin typeface="Arial" panose="020B0604020202020204" pitchFamily="34" charset="0"/>
                          <a:cs typeface="Arial" panose="020B0604020202020204" pitchFamily="34" charset="0"/>
                        </a:rPr>
                        <a:t> </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0" i="0" u="none" strike="noStrike">
                          <a:solidFill>
                            <a:srgbClr val="538DD5"/>
                          </a:solidFill>
                          <a:effectLst/>
                          <a:latin typeface="Arial" panose="020B0604020202020204" pitchFamily="34" charset="0"/>
                          <a:cs typeface="Arial" panose="020B0604020202020204" pitchFamily="34" charset="0"/>
                        </a:rPr>
                        <a:t> </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1</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538DD5"/>
                          </a:solidFill>
                          <a:effectLst/>
                          <a:latin typeface="Arial" panose="020B0604020202020204" pitchFamily="34" charset="0"/>
                          <a:cs typeface="Arial" panose="020B0604020202020204" pitchFamily="34" charset="0"/>
                        </a:rPr>
                        <a:t>0.2%</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7697">
                <a:tc>
                  <a:txBody>
                    <a:bodyPr/>
                    <a:lstStyle/>
                    <a:p>
                      <a:pPr algn="l" fontAlgn="b"/>
                      <a:r>
                        <a:rPr lang="en-GB" sz="1200" b="0" i="0" u="none" strike="noStrike">
                          <a:solidFill>
                            <a:srgbClr val="000000"/>
                          </a:solidFill>
                          <a:effectLst/>
                          <a:latin typeface="Arial" panose="020B0604020202020204" pitchFamily="34" charset="0"/>
                          <a:cs typeface="Arial" panose="020B0604020202020204" pitchFamily="34" charset="0"/>
                        </a:rPr>
                        <a:t>&gt;12%</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1</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538DD5"/>
                          </a:solidFill>
                          <a:effectLst/>
                          <a:latin typeface="Arial" panose="020B0604020202020204" pitchFamily="34" charset="0"/>
                          <a:cs typeface="Arial" panose="020B0604020202020204" pitchFamily="34" charset="0"/>
                        </a:rPr>
                        <a:t>0.2%</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0" i="0" u="none" strike="noStrike">
                          <a:solidFill>
                            <a:srgbClr val="000000"/>
                          </a:solidFill>
                          <a:effectLst/>
                          <a:latin typeface="Arial" panose="020B0604020202020204" pitchFamily="34" charset="0"/>
                          <a:cs typeface="Arial" panose="020B0604020202020204" pitchFamily="34" charset="0"/>
                        </a:rPr>
                        <a:t> </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0" i="0" u="none" strike="noStrike" dirty="0">
                          <a:solidFill>
                            <a:srgbClr val="538DD5"/>
                          </a:solidFill>
                          <a:effectLst/>
                          <a:latin typeface="Arial" panose="020B0604020202020204" pitchFamily="34" charset="0"/>
                          <a:cs typeface="Arial" panose="020B0604020202020204" pitchFamily="34" charset="0"/>
                        </a:rPr>
                        <a:t> </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0" i="0" u="none" strike="noStrike">
                          <a:solidFill>
                            <a:srgbClr val="000000"/>
                          </a:solidFill>
                          <a:effectLst/>
                          <a:latin typeface="Arial" panose="020B0604020202020204" pitchFamily="34" charset="0"/>
                          <a:cs typeface="Arial" panose="020B0604020202020204" pitchFamily="34" charset="0"/>
                        </a:rPr>
                        <a:t> </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0" i="0" u="none" strike="noStrike">
                          <a:solidFill>
                            <a:srgbClr val="538DD5"/>
                          </a:solidFill>
                          <a:effectLst/>
                          <a:latin typeface="Arial" panose="020B0604020202020204" pitchFamily="34" charset="0"/>
                          <a:cs typeface="Arial" panose="020B0604020202020204" pitchFamily="34" charset="0"/>
                        </a:rPr>
                        <a:t> </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1</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538DD5"/>
                          </a:solidFill>
                          <a:effectLst/>
                          <a:latin typeface="Arial" panose="020B0604020202020204" pitchFamily="34" charset="0"/>
                          <a:cs typeface="Arial" panose="020B0604020202020204" pitchFamily="34" charset="0"/>
                        </a:rPr>
                        <a:t>0.2%</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7697">
                <a:tc>
                  <a:txBody>
                    <a:bodyPr/>
                    <a:lstStyle/>
                    <a:p>
                      <a:pPr algn="l" fontAlgn="b"/>
                      <a:r>
                        <a:rPr lang="en-GB" sz="1200" b="0" i="0" u="none" strike="noStrike">
                          <a:solidFill>
                            <a:srgbClr val="000000"/>
                          </a:solidFill>
                          <a:effectLst/>
                          <a:latin typeface="Arial" panose="020B0604020202020204" pitchFamily="34" charset="0"/>
                          <a:cs typeface="Arial" panose="020B0604020202020204" pitchFamily="34" charset="0"/>
                        </a:rPr>
                        <a:t>&gt;13%</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0" i="0" u="none" strike="noStrike">
                          <a:solidFill>
                            <a:srgbClr val="000000"/>
                          </a:solidFill>
                          <a:effectLst/>
                          <a:latin typeface="Arial" panose="020B0604020202020204" pitchFamily="34" charset="0"/>
                          <a:cs typeface="Arial" panose="020B0604020202020204" pitchFamily="34" charset="0"/>
                        </a:rPr>
                        <a:t> </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0" i="0" u="none" strike="noStrike">
                          <a:solidFill>
                            <a:srgbClr val="538DD5"/>
                          </a:solidFill>
                          <a:effectLst/>
                          <a:latin typeface="Arial" panose="020B0604020202020204" pitchFamily="34" charset="0"/>
                          <a:cs typeface="Arial" panose="020B0604020202020204" pitchFamily="34" charset="0"/>
                        </a:rPr>
                        <a:t> </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Arial" panose="020B0604020202020204" pitchFamily="34" charset="0"/>
                          <a:cs typeface="Arial" panose="020B0604020202020204" pitchFamily="34" charset="0"/>
                        </a:rPr>
                        <a:t>1</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538DD5"/>
                          </a:solidFill>
                          <a:effectLst/>
                          <a:latin typeface="Arial" panose="020B0604020202020204" pitchFamily="34" charset="0"/>
                          <a:cs typeface="Arial" panose="020B0604020202020204" pitchFamily="34" charset="0"/>
                        </a:rPr>
                        <a:t>1.1%</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0" i="0" u="none" strike="noStrike">
                          <a:solidFill>
                            <a:srgbClr val="000000"/>
                          </a:solidFill>
                          <a:effectLst/>
                          <a:latin typeface="Arial" panose="020B0604020202020204" pitchFamily="34" charset="0"/>
                          <a:cs typeface="Arial" panose="020B0604020202020204" pitchFamily="34" charset="0"/>
                        </a:rPr>
                        <a:t> </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0" i="0" u="none" strike="noStrike">
                          <a:solidFill>
                            <a:srgbClr val="538DD5"/>
                          </a:solidFill>
                          <a:effectLst/>
                          <a:latin typeface="Arial" panose="020B0604020202020204" pitchFamily="34" charset="0"/>
                          <a:cs typeface="Arial" panose="020B0604020202020204" pitchFamily="34" charset="0"/>
                        </a:rPr>
                        <a:t> </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1</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538DD5"/>
                          </a:solidFill>
                          <a:effectLst/>
                          <a:latin typeface="Arial" panose="020B0604020202020204" pitchFamily="34" charset="0"/>
                          <a:cs typeface="Arial" panose="020B0604020202020204" pitchFamily="34" charset="0"/>
                        </a:rPr>
                        <a:t>0.2%</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7697">
                <a:tc>
                  <a:txBody>
                    <a:bodyPr/>
                    <a:lstStyle/>
                    <a:p>
                      <a:pPr algn="l" fontAlgn="b"/>
                      <a:r>
                        <a:rPr lang="en-GB" sz="1200" b="0" i="0" u="none" strike="noStrike">
                          <a:solidFill>
                            <a:srgbClr val="000000"/>
                          </a:solidFill>
                          <a:effectLst/>
                          <a:latin typeface="Arial" panose="020B0604020202020204" pitchFamily="34" charset="0"/>
                          <a:cs typeface="Arial" panose="020B0604020202020204" pitchFamily="34" charset="0"/>
                        </a:rPr>
                        <a:t>&gt;15%</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1</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538DD5"/>
                          </a:solidFill>
                          <a:effectLst/>
                          <a:latin typeface="Arial" panose="020B0604020202020204" pitchFamily="34" charset="0"/>
                          <a:cs typeface="Arial" panose="020B0604020202020204" pitchFamily="34" charset="0"/>
                        </a:rPr>
                        <a:t>0.2%</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0" i="0" u="none" strike="noStrike">
                          <a:solidFill>
                            <a:srgbClr val="000000"/>
                          </a:solidFill>
                          <a:effectLst/>
                          <a:latin typeface="Arial" panose="020B0604020202020204" pitchFamily="34" charset="0"/>
                          <a:cs typeface="Arial" panose="020B0604020202020204" pitchFamily="34" charset="0"/>
                        </a:rPr>
                        <a:t> </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0" i="0" u="none" strike="noStrike" dirty="0">
                          <a:solidFill>
                            <a:srgbClr val="538DD5"/>
                          </a:solidFill>
                          <a:effectLst/>
                          <a:latin typeface="Arial" panose="020B0604020202020204" pitchFamily="34" charset="0"/>
                          <a:cs typeface="Arial" panose="020B0604020202020204" pitchFamily="34" charset="0"/>
                        </a:rPr>
                        <a:t> </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0" i="0" u="none" strike="noStrike">
                          <a:solidFill>
                            <a:srgbClr val="000000"/>
                          </a:solidFill>
                          <a:effectLst/>
                          <a:latin typeface="Arial" panose="020B0604020202020204" pitchFamily="34" charset="0"/>
                          <a:cs typeface="Arial" panose="020B0604020202020204" pitchFamily="34" charset="0"/>
                        </a:rPr>
                        <a:t> </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0" i="0" u="none" strike="noStrike">
                          <a:solidFill>
                            <a:srgbClr val="538DD5"/>
                          </a:solidFill>
                          <a:effectLst/>
                          <a:latin typeface="Arial" panose="020B0604020202020204" pitchFamily="34" charset="0"/>
                          <a:cs typeface="Arial" panose="020B0604020202020204" pitchFamily="34" charset="0"/>
                        </a:rPr>
                        <a:t> </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1</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538DD5"/>
                          </a:solidFill>
                          <a:effectLst/>
                          <a:latin typeface="Arial" panose="020B0604020202020204" pitchFamily="34" charset="0"/>
                          <a:cs typeface="Arial" panose="020B0604020202020204" pitchFamily="34" charset="0"/>
                        </a:rPr>
                        <a:t>0.2%</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7697">
                <a:tc>
                  <a:txBody>
                    <a:bodyPr/>
                    <a:lstStyle/>
                    <a:p>
                      <a:pPr algn="l" fontAlgn="b"/>
                      <a:r>
                        <a:rPr lang="en-GB" sz="1200" b="0" i="0" u="none" strike="noStrike">
                          <a:solidFill>
                            <a:srgbClr val="000000"/>
                          </a:solidFill>
                          <a:effectLst/>
                          <a:latin typeface="Arial" panose="020B0604020202020204" pitchFamily="34" charset="0"/>
                          <a:cs typeface="Arial" panose="020B0604020202020204" pitchFamily="34" charset="0"/>
                        </a:rPr>
                        <a:t>&gt;16%</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3</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538DD5"/>
                          </a:solidFill>
                          <a:effectLst/>
                          <a:latin typeface="Arial" panose="020B0604020202020204" pitchFamily="34" charset="0"/>
                          <a:cs typeface="Arial" panose="020B0604020202020204" pitchFamily="34" charset="0"/>
                        </a:rPr>
                        <a:t>0.7%</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0" i="0" u="none" strike="noStrike">
                          <a:solidFill>
                            <a:srgbClr val="000000"/>
                          </a:solidFill>
                          <a:effectLst/>
                          <a:latin typeface="Arial" panose="020B0604020202020204" pitchFamily="34" charset="0"/>
                          <a:cs typeface="Arial" panose="020B0604020202020204" pitchFamily="34" charset="0"/>
                        </a:rPr>
                        <a:t> </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0" i="0" u="none" strike="noStrike" dirty="0">
                          <a:solidFill>
                            <a:srgbClr val="538DD5"/>
                          </a:solidFill>
                          <a:effectLst/>
                          <a:latin typeface="Arial" panose="020B0604020202020204" pitchFamily="34" charset="0"/>
                          <a:cs typeface="Arial" panose="020B0604020202020204" pitchFamily="34" charset="0"/>
                        </a:rPr>
                        <a:t> </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0" i="0" u="none" strike="noStrike">
                          <a:solidFill>
                            <a:srgbClr val="000000"/>
                          </a:solidFill>
                          <a:effectLst/>
                          <a:latin typeface="Arial" panose="020B0604020202020204" pitchFamily="34" charset="0"/>
                          <a:cs typeface="Arial" panose="020B0604020202020204" pitchFamily="34" charset="0"/>
                        </a:rPr>
                        <a:t> </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0" i="0" u="none" strike="noStrike">
                          <a:solidFill>
                            <a:srgbClr val="538DD5"/>
                          </a:solidFill>
                          <a:effectLst/>
                          <a:latin typeface="Arial" panose="020B0604020202020204" pitchFamily="34" charset="0"/>
                          <a:cs typeface="Arial" panose="020B0604020202020204" pitchFamily="34" charset="0"/>
                        </a:rPr>
                        <a:t> </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3</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538DD5"/>
                          </a:solidFill>
                          <a:effectLst/>
                          <a:latin typeface="Arial" panose="020B0604020202020204" pitchFamily="34" charset="0"/>
                          <a:cs typeface="Arial" panose="020B0604020202020204" pitchFamily="34" charset="0"/>
                        </a:rPr>
                        <a:t>0.6%</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7697">
                <a:tc>
                  <a:txBody>
                    <a:bodyPr/>
                    <a:lstStyle/>
                    <a:p>
                      <a:pPr algn="l" fontAlgn="b"/>
                      <a:r>
                        <a:rPr lang="en-GB" sz="1200" b="0" i="0" u="none" strike="noStrike">
                          <a:solidFill>
                            <a:srgbClr val="000000"/>
                          </a:solidFill>
                          <a:effectLst/>
                          <a:latin typeface="Arial" panose="020B0604020202020204" pitchFamily="34" charset="0"/>
                          <a:cs typeface="Arial" panose="020B0604020202020204" pitchFamily="34" charset="0"/>
                        </a:rPr>
                        <a:t>&gt;23%</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Arial" panose="020B0604020202020204" pitchFamily="34" charset="0"/>
                          <a:cs typeface="Arial" panose="020B0604020202020204" pitchFamily="34" charset="0"/>
                        </a:rPr>
                        <a:t>1</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538DD5"/>
                          </a:solidFill>
                          <a:effectLst/>
                          <a:latin typeface="Arial" panose="020B0604020202020204" pitchFamily="34" charset="0"/>
                          <a:cs typeface="Arial" panose="020B0604020202020204" pitchFamily="34" charset="0"/>
                        </a:rPr>
                        <a:t>0.2%</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0" i="0" u="none" strike="noStrike">
                          <a:solidFill>
                            <a:srgbClr val="000000"/>
                          </a:solidFill>
                          <a:effectLst/>
                          <a:latin typeface="Arial" panose="020B0604020202020204" pitchFamily="34" charset="0"/>
                          <a:cs typeface="Arial" panose="020B0604020202020204" pitchFamily="34" charset="0"/>
                        </a:rPr>
                        <a:t> </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0" i="0" u="none" strike="noStrike">
                          <a:solidFill>
                            <a:srgbClr val="538DD5"/>
                          </a:solidFill>
                          <a:effectLst/>
                          <a:latin typeface="Arial" panose="020B0604020202020204" pitchFamily="34" charset="0"/>
                          <a:cs typeface="Arial" panose="020B0604020202020204" pitchFamily="34" charset="0"/>
                        </a:rPr>
                        <a:t> </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0" i="0" u="none" strike="noStrike" dirty="0">
                          <a:solidFill>
                            <a:srgbClr val="000000"/>
                          </a:solidFill>
                          <a:effectLst/>
                          <a:latin typeface="Arial" panose="020B0604020202020204" pitchFamily="34" charset="0"/>
                          <a:cs typeface="Arial" panose="020B0604020202020204" pitchFamily="34" charset="0"/>
                        </a:rPr>
                        <a:t> </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0" i="0" u="none" strike="noStrike">
                          <a:solidFill>
                            <a:srgbClr val="538DD5"/>
                          </a:solidFill>
                          <a:effectLst/>
                          <a:latin typeface="Arial" panose="020B0604020202020204" pitchFamily="34" charset="0"/>
                          <a:cs typeface="Arial" panose="020B0604020202020204" pitchFamily="34" charset="0"/>
                        </a:rPr>
                        <a:t> </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1</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538DD5"/>
                          </a:solidFill>
                          <a:effectLst/>
                          <a:latin typeface="Arial" panose="020B0604020202020204" pitchFamily="34" charset="0"/>
                          <a:cs typeface="Arial" panose="020B0604020202020204" pitchFamily="34" charset="0"/>
                        </a:rPr>
                        <a:t>0.2%</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7697">
                <a:tc>
                  <a:txBody>
                    <a:bodyPr/>
                    <a:lstStyle/>
                    <a:p>
                      <a:pPr algn="l" fontAlgn="b"/>
                      <a:r>
                        <a:rPr lang="en-GB" sz="1200" b="1" i="0" u="none" strike="noStrike">
                          <a:solidFill>
                            <a:srgbClr val="000000"/>
                          </a:solidFill>
                          <a:effectLst/>
                          <a:latin typeface="Arial" panose="020B0604020202020204" pitchFamily="34" charset="0"/>
                          <a:cs typeface="Arial" panose="020B0604020202020204" pitchFamily="34" charset="0"/>
                        </a:rPr>
                        <a:t>Total</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a:solidFill>
                            <a:srgbClr val="000000"/>
                          </a:solidFill>
                          <a:effectLst/>
                          <a:latin typeface="Arial" panose="020B0604020202020204" pitchFamily="34" charset="0"/>
                          <a:cs typeface="Arial" panose="020B0604020202020204" pitchFamily="34" charset="0"/>
                        </a:rPr>
                        <a:t>447</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a:solidFill>
                            <a:srgbClr val="538DD5"/>
                          </a:solidFill>
                          <a:effectLst/>
                          <a:latin typeface="Arial" panose="020B0604020202020204" pitchFamily="34" charset="0"/>
                          <a:cs typeface="Arial" panose="020B0604020202020204" pitchFamily="34" charset="0"/>
                        </a:rPr>
                        <a:t>100.0%</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a:solidFill>
                            <a:srgbClr val="000000"/>
                          </a:solidFill>
                          <a:effectLst/>
                          <a:latin typeface="Arial" panose="020B0604020202020204" pitchFamily="34" charset="0"/>
                          <a:cs typeface="Arial" panose="020B0604020202020204" pitchFamily="34" charset="0"/>
                        </a:rPr>
                        <a:t>89</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a:solidFill>
                            <a:srgbClr val="538DD5"/>
                          </a:solidFill>
                          <a:effectLst/>
                          <a:latin typeface="Arial" panose="020B0604020202020204" pitchFamily="34" charset="0"/>
                          <a:cs typeface="Arial" panose="020B0604020202020204" pitchFamily="34" charset="0"/>
                        </a:rPr>
                        <a:t>100.0%</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dirty="0">
                          <a:solidFill>
                            <a:srgbClr val="000000"/>
                          </a:solidFill>
                          <a:effectLst/>
                          <a:latin typeface="Arial" panose="020B0604020202020204" pitchFamily="34" charset="0"/>
                          <a:cs typeface="Arial" panose="020B0604020202020204" pitchFamily="34" charset="0"/>
                        </a:rPr>
                        <a:t>2</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dirty="0">
                          <a:solidFill>
                            <a:srgbClr val="538DD5"/>
                          </a:solidFill>
                          <a:effectLst/>
                          <a:latin typeface="Arial" panose="020B0604020202020204" pitchFamily="34" charset="0"/>
                          <a:cs typeface="Arial" panose="020B0604020202020204" pitchFamily="34" charset="0"/>
                        </a:rPr>
                        <a:t>100.0%</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dirty="0">
                          <a:solidFill>
                            <a:srgbClr val="000000"/>
                          </a:solidFill>
                          <a:effectLst/>
                          <a:latin typeface="Arial" panose="020B0604020202020204" pitchFamily="34" charset="0"/>
                          <a:cs typeface="Arial" panose="020B0604020202020204" pitchFamily="34" charset="0"/>
                        </a:rPr>
                        <a:t>538</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dirty="0">
                          <a:solidFill>
                            <a:srgbClr val="538DD5"/>
                          </a:solidFill>
                          <a:effectLst/>
                          <a:latin typeface="Arial" panose="020B0604020202020204" pitchFamily="34" charset="0"/>
                          <a:cs typeface="Arial" panose="020B0604020202020204" pitchFamily="34" charset="0"/>
                        </a:rPr>
                        <a:t>100.0%</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61250350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ext Box 1"/>
          <p:cNvSpPr txBox="1">
            <a:spLocks noChangeArrowheads="1"/>
          </p:cNvSpPr>
          <p:nvPr/>
        </p:nvSpPr>
        <p:spPr bwMode="auto">
          <a:xfrm>
            <a:off x="395288" y="0"/>
            <a:ext cx="8135937" cy="1143000"/>
          </a:xfrm>
          <a:prstGeom prst="rect">
            <a:avLst/>
          </a:prstGeom>
          <a:noFill/>
          <a:ln w="9525">
            <a:noFill/>
            <a:round/>
            <a:headEnd/>
            <a:tailEnd/>
          </a:ln>
        </p:spPr>
        <p:txBody>
          <a:bodyPr anchor="ctr"/>
          <a:lstStyle/>
          <a:p>
            <a:pPr>
              <a:buClr>
                <a:srgbClr val="376092"/>
              </a:buClr>
              <a:buSzPct val="100000"/>
              <a:buFont typeface="Calibri"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3600" b="1" dirty="0" smtClean="0">
                <a:solidFill>
                  <a:srgbClr val="4283C4"/>
                </a:solidFill>
                <a:latin typeface="Arial" charset="0"/>
                <a:cs typeface="Arial" charset="0"/>
              </a:rPr>
              <a:t>MFG continued</a:t>
            </a:r>
            <a:endParaRPr lang="en-GB" sz="3600" b="1" dirty="0">
              <a:solidFill>
                <a:srgbClr val="4283C4"/>
              </a:solidFill>
              <a:latin typeface="Arial" charset="0"/>
              <a:cs typeface="Arial" charset="0"/>
            </a:endParaRPr>
          </a:p>
        </p:txBody>
      </p:sp>
      <p:pic>
        <p:nvPicPr>
          <p:cNvPr id="17414" name="Picture 2" descr="C:\Documents and Settings\PlummO01\Desktop\KCC_Logo_New_2012_Framed.jpg"/>
          <p:cNvPicPr>
            <a:picLocks noChangeAspect="1" noChangeArrowheads="1"/>
          </p:cNvPicPr>
          <p:nvPr/>
        </p:nvPicPr>
        <p:blipFill>
          <a:blip r:embed="rId3" cstate="print"/>
          <a:srcRect/>
          <a:stretch>
            <a:fillRect/>
          </a:stretch>
        </p:blipFill>
        <p:spPr bwMode="auto">
          <a:xfrm>
            <a:off x="7743825" y="5805488"/>
            <a:ext cx="860425" cy="576262"/>
          </a:xfrm>
          <a:prstGeom prst="rect">
            <a:avLst/>
          </a:prstGeom>
          <a:noFill/>
          <a:ln w="9525">
            <a:noFill/>
            <a:miter lim="800000"/>
            <a:headEnd/>
            <a:tailEnd/>
          </a:ln>
        </p:spPr>
      </p:pic>
      <p:graphicFrame>
        <p:nvGraphicFramePr>
          <p:cNvPr id="3" name="Table 2"/>
          <p:cNvGraphicFramePr>
            <a:graphicFrameLocks noGrp="1"/>
          </p:cNvGraphicFramePr>
          <p:nvPr>
            <p:extLst>
              <p:ext uri="{D42A27DB-BD31-4B8C-83A1-F6EECF244321}">
                <p14:modId xmlns:p14="http://schemas.microsoft.com/office/powerpoint/2010/main" val="1350189429"/>
              </p:ext>
            </p:extLst>
          </p:nvPr>
        </p:nvGraphicFramePr>
        <p:xfrm>
          <a:off x="1009649" y="2266959"/>
          <a:ext cx="5991224" cy="4114792"/>
        </p:xfrm>
        <a:graphic>
          <a:graphicData uri="http://schemas.openxmlformats.org/drawingml/2006/table">
            <a:tbl>
              <a:tblPr/>
              <a:tblGrid>
                <a:gridCol w="1830116"/>
                <a:gridCol w="1040277"/>
                <a:gridCol w="1040277"/>
                <a:gridCol w="1040277"/>
                <a:gridCol w="1040277"/>
              </a:tblGrid>
              <a:tr h="433136">
                <a:tc>
                  <a:txBody>
                    <a:bodyPr/>
                    <a:lstStyle/>
                    <a:p>
                      <a:pPr algn="l" fontAlgn="b"/>
                      <a:r>
                        <a:rPr lang="en-GB" sz="1200" b="0" i="0" u="none" strike="noStrike" dirty="0">
                          <a:solidFill>
                            <a:srgbClr val="000000"/>
                          </a:solidFill>
                          <a:effectLst/>
                          <a:latin typeface="Arial" panose="020B0604020202020204" pitchFamily="34" charset="0"/>
                          <a:cs typeface="Arial" panose="020B060402020202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200" b="0" i="0" u="none" strike="noStrike" dirty="0">
                          <a:solidFill>
                            <a:srgbClr val="000000"/>
                          </a:solidFill>
                          <a:effectLst/>
                          <a:latin typeface="Arial" panose="020B0604020202020204" pitchFamily="34" charset="0"/>
                          <a:cs typeface="Arial" panose="020B0604020202020204" pitchFamily="34" charset="0"/>
                        </a:rPr>
                        <a:t>Primary</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200" b="0" i="0" u="none" strike="noStrike">
                          <a:solidFill>
                            <a:srgbClr val="000000"/>
                          </a:solidFill>
                          <a:effectLst/>
                          <a:latin typeface="Arial" panose="020B0604020202020204" pitchFamily="34" charset="0"/>
                          <a:cs typeface="Arial" panose="020B0604020202020204" pitchFamily="34" charset="0"/>
                        </a:rPr>
                        <a:t>Secondary</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200" b="0" i="0" u="none" strike="noStrike" dirty="0">
                          <a:solidFill>
                            <a:srgbClr val="000000"/>
                          </a:solidFill>
                          <a:effectLst/>
                          <a:latin typeface="Arial" panose="020B0604020202020204" pitchFamily="34" charset="0"/>
                          <a:cs typeface="Arial" panose="020B0604020202020204" pitchFamily="34" charset="0"/>
                        </a:rPr>
                        <a:t>All Through</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200" b="0" i="0" u="none" strike="noStrike">
                          <a:solidFill>
                            <a:srgbClr val="000000"/>
                          </a:solidFill>
                          <a:effectLst/>
                          <a:latin typeface="Arial" panose="020B0604020202020204" pitchFamily="34" charset="0"/>
                          <a:cs typeface="Arial" panose="020B0604020202020204" pitchFamily="34" charset="0"/>
                        </a:rPr>
                        <a:t>Total</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6568">
                <a:tc>
                  <a:txBody>
                    <a:bodyPr/>
                    <a:lstStyle/>
                    <a:p>
                      <a:pPr algn="l" fontAlgn="b"/>
                      <a:r>
                        <a:rPr lang="en-GB" sz="1200" b="0" i="0" u="none" strike="noStrike">
                          <a:solidFill>
                            <a:srgbClr val="000000"/>
                          </a:solidFill>
                          <a:effectLst/>
                          <a:latin typeface="Arial" panose="020B0604020202020204" pitchFamily="34" charset="0"/>
                          <a:cs typeface="Arial" panose="020B0604020202020204" pitchFamily="34" charset="0"/>
                        </a:rPr>
                        <a:t>2014-15 (now)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200" b="0" i="0" u="none" strike="noStrike" dirty="0">
                          <a:solidFill>
                            <a:srgbClr val="000000"/>
                          </a:solidFill>
                          <a:effectLst/>
                          <a:latin typeface="Arial" panose="020B0604020202020204" pitchFamily="34" charset="0"/>
                          <a:cs typeface="Arial" panose="020B0604020202020204" pitchFamily="34" charset="0"/>
                        </a:rPr>
                        <a:t>142</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200" b="0" i="0" u="none" strike="noStrike">
                          <a:solidFill>
                            <a:srgbClr val="000000"/>
                          </a:solidFill>
                          <a:effectLst/>
                          <a:latin typeface="Arial" panose="020B0604020202020204" pitchFamily="34" charset="0"/>
                          <a:cs typeface="Arial" panose="020B0604020202020204" pitchFamily="34" charset="0"/>
                        </a:rPr>
                        <a:t>32</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200" b="0" i="0" u="none" strike="noStrike">
                          <a:solidFill>
                            <a:srgbClr val="000000"/>
                          </a:solidFill>
                          <a:effectLst/>
                          <a:latin typeface="Arial" panose="020B0604020202020204" pitchFamily="34" charset="0"/>
                          <a:cs typeface="Arial" panose="020B0604020202020204" pitchFamily="34" charset="0"/>
                        </a:rPr>
                        <a:t>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200" b="0" i="0" u="none" strike="noStrike">
                          <a:solidFill>
                            <a:srgbClr val="000000"/>
                          </a:solidFill>
                          <a:effectLst/>
                          <a:latin typeface="Arial" panose="020B0604020202020204" pitchFamily="34" charset="0"/>
                          <a:cs typeface="Arial" panose="020B0604020202020204" pitchFamily="34" charset="0"/>
                        </a:rPr>
                        <a:t>175</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6568">
                <a:tc>
                  <a:txBody>
                    <a:bodyPr/>
                    <a:lstStyle/>
                    <a:p>
                      <a:pPr algn="l" fontAlgn="b"/>
                      <a:r>
                        <a:rPr lang="en-GB" sz="1200" b="0" i="0" u="none" strike="noStrike">
                          <a:solidFill>
                            <a:srgbClr val="000000"/>
                          </a:solidFill>
                          <a:effectLst/>
                          <a:latin typeface="Arial" panose="020B0604020202020204" pitchFamily="34" charset="0"/>
                          <a:cs typeface="Arial" panose="020B0604020202020204" pitchFamily="34" charset="0"/>
                        </a:rPr>
                        <a:t>2015-16 (+1 year)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Arial" panose="020B0604020202020204" pitchFamily="34" charset="0"/>
                          <a:cs typeface="Arial" panose="020B0604020202020204" pitchFamily="34" charset="0"/>
                        </a:rPr>
                        <a:t>80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Arial" panose="020B0604020202020204" pitchFamily="34" charset="0"/>
                          <a:cs typeface="Arial" panose="020B0604020202020204" pitchFamily="34" charset="0"/>
                        </a:rPr>
                        <a:t>21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102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6568">
                <a:tc>
                  <a:txBody>
                    <a:bodyPr/>
                    <a:lstStyle/>
                    <a:p>
                      <a:pPr algn="l" fontAlgn="b"/>
                      <a:r>
                        <a:rPr lang="en-GB" sz="1200" b="0" i="0" u="none" strike="noStrike">
                          <a:solidFill>
                            <a:srgbClr val="000000"/>
                          </a:solidFill>
                          <a:effectLst/>
                          <a:latin typeface="Arial" panose="020B0604020202020204" pitchFamily="34" charset="0"/>
                          <a:cs typeface="Arial" panose="020B0604020202020204" pitchFamily="34" charset="0"/>
                        </a:rPr>
                        <a:t>2016-17 (+2 years)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53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Arial" panose="020B0604020202020204" pitchFamily="34" charset="0"/>
                          <a:cs typeface="Arial" panose="020B0604020202020204" pitchFamily="34" charset="0"/>
                        </a:rPr>
                        <a:t>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68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6568">
                <a:tc>
                  <a:txBody>
                    <a:bodyPr/>
                    <a:lstStyle/>
                    <a:p>
                      <a:pPr algn="l" fontAlgn="b"/>
                      <a:r>
                        <a:rPr lang="en-GB" sz="1200" b="0" i="0" u="none" strike="noStrike">
                          <a:solidFill>
                            <a:srgbClr val="000000"/>
                          </a:solidFill>
                          <a:effectLst/>
                          <a:latin typeface="Arial" panose="020B0604020202020204" pitchFamily="34" charset="0"/>
                          <a:cs typeface="Arial" panose="020B0604020202020204" pitchFamily="34" charset="0"/>
                        </a:rPr>
                        <a:t>2017-18 (+3 years)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Arial" panose="020B0604020202020204" pitchFamily="34" charset="0"/>
                          <a:cs typeface="Arial" panose="020B0604020202020204" pitchFamily="34" charset="0"/>
                        </a:rPr>
                        <a:t>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49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6568">
                <a:tc>
                  <a:txBody>
                    <a:bodyPr/>
                    <a:lstStyle/>
                    <a:p>
                      <a:pPr algn="l" fontAlgn="b"/>
                      <a:r>
                        <a:rPr lang="en-GB" sz="1200" b="0" i="0" u="none" strike="noStrike">
                          <a:solidFill>
                            <a:srgbClr val="000000"/>
                          </a:solidFill>
                          <a:effectLst/>
                          <a:latin typeface="Arial" panose="020B0604020202020204" pitchFamily="34" charset="0"/>
                          <a:cs typeface="Arial" panose="020B0604020202020204" pitchFamily="34" charset="0"/>
                        </a:rPr>
                        <a:t>2018-19 (+4 years)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Arial" panose="020B0604020202020204" pitchFamily="34" charset="0"/>
                          <a:cs typeface="Arial" panose="020B060402020202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31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6568">
                <a:tc>
                  <a:txBody>
                    <a:bodyPr/>
                    <a:lstStyle/>
                    <a:p>
                      <a:pPr algn="l" fontAlgn="b"/>
                      <a:r>
                        <a:rPr lang="en-GB" sz="1200" b="0" i="0" u="none" strike="noStrike">
                          <a:solidFill>
                            <a:srgbClr val="000000"/>
                          </a:solidFill>
                          <a:effectLst/>
                          <a:latin typeface="Arial" panose="020B0604020202020204" pitchFamily="34" charset="0"/>
                          <a:cs typeface="Arial" panose="020B0604020202020204" pitchFamily="34" charset="0"/>
                        </a:rPr>
                        <a:t>2019-20 (+5 years)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17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Arial" panose="020B0604020202020204" pitchFamily="34" charset="0"/>
                          <a:cs typeface="Arial" panose="020B060402020202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21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6568">
                <a:tc>
                  <a:txBody>
                    <a:bodyPr/>
                    <a:lstStyle/>
                    <a:p>
                      <a:pPr algn="l" fontAlgn="b"/>
                      <a:r>
                        <a:rPr lang="en-GB" sz="1200" b="0" i="0" u="none" strike="noStrike">
                          <a:solidFill>
                            <a:srgbClr val="000000"/>
                          </a:solidFill>
                          <a:effectLst/>
                          <a:latin typeface="Arial" panose="020B0604020202020204" pitchFamily="34" charset="0"/>
                          <a:cs typeface="Arial" panose="020B0604020202020204" pitchFamily="34" charset="0"/>
                        </a:rPr>
                        <a:t>2020-21 (+6 years)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Arial" panose="020B0604020202020204" pitchFamily="34" charset="0"/>
                          <a:cs typeface="Arial" panose="020B060402020202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6568">
                <a:tc>
                  <a:txBody>
                    <a:bodyPr/>
                    <a:lstStyle/>
                    <a:p>
                      <a:pPr algn="l" fontAlgn="b"/>
                      <a:r>
                        <a:rPr lang="en-GB" sz="1200" b="0" i="0" u="none" strike="noStrike">
                          <a:solidFill>
                            <a:srgbClr val="000000"/>
                          </a:solidFill>
                          <a:effectLst/>
                          <a:latin typeface="Arial" panose="020B0604020202020204" pitchFamily="34" charset="0"/>
                          <a:cs typeface="Arial" panose="020B0604020202020204" pitchFamily="34" charset="0"/>
                        </a:rPr>
                        <a:t>2021-22 (+7 years)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Arial" panose="020B0604020202020204" pitchFamily="34" charset="0"/>
                          <a:cs typeface="Arial" panose="020B060402020202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6568">
                <a:tc>
                  <a:txBody>
                    <a:bodyPr/>
                    <a:lstStyle/>
                    <a:p>
                      <a:pPr algn="l" fontAlgn="b"/>
                      <a:r>
                        <a:rPr lang="en-GB" sz="1200" b="0" i="0" u="none" strike="noStrike">
                          <a:solidFill>
                            <a:srgbClr val="000000"/>
                          </a:solidFill>
                          <a:effectLst/>
                          <a:latin typeface="Arial" panose="020B0604020202020204" pitchFamily="34" charset="0"/>
                          <a:cs typeface="Arial" panose="020B0604020202020204" pitchFamily="34" charset="0"/>
                        </a:rPr>
                        <a:t>2022-23 (+8 years)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6568">
                <a:tc>
                  <a:txBody>
                    <a:bodyPr/>
                    <a:lstStyle/>
                    <a:p>
                      <a:pPr algn="l" fontAlgn="b"/>
                      <a:r>
                        <a:rPr lang="en-GB" sz="1200" b="0" i="0" u="none" strike="noStrike">
                          <a:solidFill>
                            <a:srgbClr val="000000"/>
                          </a:solidFill>
                          <a:effectLst/>
                          <a:latin typeface="Arial" panose="020B0604020202020204" pitchFamily="34" charset="0"/>
                          <a:cs typeface="Arial" panose="020B0604020202020204" pitchFamily="34" charset="0"/>
                        </a:rPr>
                        <a:t>2023-24 (+9 years)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Arial" panose="020B0604020202020204" pitchFamily="34" charset="0"/>
                          <a:cs typeface="Arial" panose="020B060402020202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6568">
                <a:tc>
                  <a:txBody>
                    <a:bodyPr/>
                    <a:lstStyle/>
                    <a:p>
                      <a:pPr algn="l" fontAlgn="b"/>
                      <a:r>
                        <a:rPr lang="en-GB" sz="1200" b="0" i="0" u="none" strike="noStrike">
                          <a:solidFill>
                            <a:srgbClr val="000000"/>
                          </a:solidFill>
                          <a:effectLst/>
                          <a:latin typeface="Arial" panose="020B0604020202020204" pitchFamily="34" charset="0"/>
                          <a:cs typeface="Arial" panose="020B0604020202020204" pitchFamily="34" charset="0"/>
                        </a:rPr>
                        <a:t>2024-25 (+10 years)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Arial" panose="020B0604020202020204" pitchFamily="34" charset="0"/>
                          <a:cs typeface="Arial" panose="020B060402020202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6568">
                <a:tc>
                  <a:txBody>
                    <a:bodyPr/>
                    <a:lstStyle/>
                    <a:p>
                      <a:pPr algn="l" fontAlgn="b"/>
                      <a:r>
                        <a:rPr lang="en-GB" sz="1200" b="0" i="0" u="none" strike="noStrike">
                          <a:solidFill>
                            <a:srgbClr val="000000"/>
                          </a:solidFill>
                          <a:effectLst/>
                          <a:latin typeface="Arial" panose="020B0604020202020204" pitchFamily="34" charset="0"/>
                          <a:cs typeface="Arial" panose="020B0604020202020204" pitchFamily="34" charset="0"/>
                        </a:rPr>
                        <a:t>2025-26 (+11 years)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Arial" panose="020B0604020202020204" pitchFamily="34" charset="0"/>
                          <a:cs typeface="Arial" panose="020B060402020202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6568">
                <a:tc>
                  <a:txBody>
                    <a:bodyPr/>
                    <a:lstStyle/>
                    <a:p>
                      <a:pPr algn="l" fontAlgn="b"/>
                      <a:r>
                        <a:rPr lang="en-GB" sz="1200" b="0" i="0" u="none" strike="noStrike">
                          <a:solidFill>
                            <a:srgbClr val="000000"/>
                          </a:solidFill>
                          <a:effectLst/>
                          <a:latin typeface="Arial" panose="020B0604020202020204" pitchFamily="34" charset="0"/>
                          <a:cs typeface="Arial" panose="020B0604020202020204" pitchFamily="34" charset="0"/>
                        </a:rPr>
                        <a:t>2026-27 (+12 years)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Arial" panose="020B0604020202020204" pitchFamily="34" charset="0"/>
                          <a:cs typeface="Arial" panose="020B060402020202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6568">
                <a:tc>
                  <a:txBody>
                    <a:bodyPr/>
                    <a:lstStyle/>
                    <a:p>
                      <a:pPr algn="l" fontAlgn="b"/>
                      <a:r>
                        <a:rPr lang="en-GB" sz="1200" b="0" i="0" u="none" strike="noStrike">
                          <a:solidFill>
                            <a:srgbClr val="000000"/>
                          </a:solidFill>
                          <a:effectLst/>
                          <a:latin typeface="Arial" panose="020B0604020202020204" pitchFamily="34" charset="0"/>
                          <a:cs typeface="Arial" panose="020B0604020202020204" pitchFamily="34" charset="0"/>
                        </a:rPr>
                        <a:t>2028-29 (+13 years)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Arial" panose="020B0604020202020204" pitchFamily="34" charset="0"/>
                          <a:cs typeface="Arial" panose="020B060402020202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6568">
                <a:tc>
                  <a:txBody>
                    <a:bodyPr/>
                    <a:lstStyle/>
                    <a:p>
                      <a:pPr algn="l" fontAlgn="b"/>
                      <a:r>
                        <a:rPr lang="en-GB" sz="1200" b="0" i="0" u="none" strike="noStrike">
                          <a:solidFill>
                            <a:srgbClr val="000000"/>
                          </a:solidFill>
                          <a:effectLst/>
                          <a:latin typeface="Arial" panose="020B0604020202020204" pitchFamily="34" charset="0"/>
                          <a:cs typeface="Arial" panose="020B0604020202020204" pitchFamily="34" charset="0"/>
                        </a:rPr>
                        <a:t>2029-30 (+14 years)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Arial" panose="020B0604020202020204" pitchFamily="34" charset="0"/>
                          <a:cs typeface="Arial" panose="020B060402020202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Arial" panose="020B0604020202020204" pitchFamily="34" charset="0"/>
                          <a:cs typeface="Arial" panose="020B060402020202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6568">
                <a:tc>
                  <a:txBody>
                    <a:bodyPr/>
                    <a:lstStyle/>
                    <a:p>
                      <a:pPr algn="l" fontAlgn="b"/>
                      <a:r>
                        <a:rPr lang="en-GB" sz="1200" b="0" i="0" u="none" strike="noStrike">
                          <a:solidFill>
                            <a:srgbClr val="000000"/>
                          </a:solidFill>
                          <a:effectLst/>
                          <a:latin typeface="Arial" panose="020B0604020202020204" pitchFamily="34" charset="0"/>
                          <a:cs typeface="Arial" panose="020B0604020202020204" pitchFamily="34" charset="0"/>
                        </a:rPr>
                        <a:t>2030-31 (+15 years)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Arial" panose="020B0604020202020204" pitchFamily="34" charset="0"/>
                          <a:cs typeface="Arial" panose="020B060402020202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6568">
                <a:tc>
                  <a:txBody>
                    <a:bodyPr/>
                    <a:lstStyle/>
                    <a:p>
                      <a:pPr algn="l" fontAlgn="b"/>
                      <a:r>
                        <a:rPr lang="en-GB" sz="1200" b="0" i="0" u="none" strike="noStrike">
                          <a:solidFill>
                            <a:srgbClr val="000000"/>
                          </a:solidFill>
                          <a:effectLst/>
                          <a:latin typeface="Arial" panose="020B0604020202020204" pitchFamily="34" charset="0"/>
                          <a:cs typeface="Arial" panose="020B0604020202020204" pitchFamily="34" charset="0"/>
                        </a:rPr>
                        <a:t>2031-32 (+16 years)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Arial" panose="020B0604020202020204" pitchFamily="34" charset="0"/>
                          <a:cs typeface="Arial" panose="020B060402020202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Arial" panose="020B0604020202020204" pitchFamily="34" charset="0"/>
                          <a:cs typeface="Arial" panose="020B060402020202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Arial" panose="020B0604020202020204" pitchFamily="34" charset="0"/>
                          <a:cs typeface="Arial" panose="020B060402020202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5" name="Content Placeholder 2"/>
          <p:cNvSpPr txBox="1">
            <a:spLocks/>
          </p:cNvSpPr>
          <p:nvPr/>
        </p:nvSpPr>
        <p:spPr bwMode="auto">
          <a:xfrm>
            <a:off x="395288" y="1028700"/>
            <a:ext cx="8208962" cy="1409699"/>
          </a:xfrm>
          <a:prstGeom prst="rect">
            <a:avLst/>
          </a:prstGeom>
          <a:noFill/>
          <a:ln w="9525">
            <a:noFill/>
            <a:miter lim="800000"/>
            <a:headEnd/>
            <a:tailEnd/>
          </a:ln>
        </p:spPr>
        <p:txBody>
          <a:bodyPr/>
          <a:lstStyle/>
          <a:p>
            <a:pPr marL="457200" indent="-457200" eaLnBrk="0" hangingPunct="0">
              <a:lnSpc>
                <a:spcPct val="110000"/>
              </a:lnSpc>
              <a:spcBef>
                <a:spcPts val="800"/>
              </a:spcBef>
              <a:buClr>
                <a:srgbClr val="4283C4"/>
              </a:buClr>
              <a:buSzPct val="100000"/>
              <a:buFont typeface="Arial" panose="020B0604020202020204" pitchFamily="34" charset="0"/>
              <a:buChar char="•"/>
            </a:pPr>
            <a:r>
              <a:rPr lang="en-GB" sz="2000" dirty="0" smtClean="0">
                <a:solidFill>
                  <a:srgbClr val="000000"/>
                </a:solidFill>
                <a:latin typeface="Arial" charset="0"/>
                <a:cs typeface="Arial" charset="0"/>
              </a:rPr>
              <a:t>Assuming MFG stays at -1.5%, schools on the MFG will see year on year reduction</a:t>
            </a:r>
          </a:p>
          <a:p>
            <a:pPr marL="457200" indent="-457200" eaLnBrk="0" hangingPunct="0">
              <a:lnSpc>
                <a:spcPct val="110000"/>
              </a:lnSpc>
              <a:spcBef>
                <a:spcPts val="800"/>
              </a:spcBef>
              <a:buClr>
                <a:srgbClr val="4283C4"/>
              </a:buClr>
              <a:buSzPct val="100000"/>
              <a:buFont typeface="Arial" panose="020B0604020202020204" pitchFamily="34" charset="0"/>
              <a:buChar char="•"/>
            </a:pPr>
            <a:r>
              <a:rPr lang="en-GB" sz="2000" dirty="0" err="1" smtClean="0">
                <a:solidFill>
                  <a:srgbClr val="000000"/>
                </a:solidFill>
                <a:latin typeface="Arial" charset="0"/>
                <a:cs typeface="Arial" charset="0"/>
              </a:rPr>
              <a:t>e.g</a:t>
            </a:r>
            <a:r>
              <a:rPr lang="en-GB" sz="2000" dirty="0" smtClean="0">
                <a:solidFill>
                  <a:srgbClr val="000000"/>
                </a:solidFill>
                <a:latin typeface="Arial" charset="0"/>
                <a:cs typeface="Arial" charset="0"/>
              </a:rPr>
              <a:t> 49 schools will have reduced budgets for a further three years</a:t>
            </a:r>
            <a:endParaRPr lang="en-GB" sz="2000" dirty="0">
              <a:solidFill>
                <a:srgbClr val="000000"/>
              </a:solidFill>
              <a:latin typeface="Arial" charset="0"/>
              <a:cs typeface="Arial" charset="0"/>
            </a:endParaRPr>
          </a:p>
          <a:p>
            <a:pPr marL="341313" indent="-341313" eaLnBrk="0" hangingPunct="0">
              <a:lnSpc>
                <a:spcPct val="110000"/>
              </a:lnSpc>
              <a:spcBef>
                <a:spcPts val="800"/>
              </a:spcBef>
              <a:buClr>
                <a:srgbClr val="4283C4"/>
              </a:buClr>
              <a:buSzPct val="100000"/>
              <a:buFont typeface="Calibri" pitchFamily="34" charset="0"/>
              <a:buNone/>
            </a:pPr>
            <a:endParaRPr lang="en-GB" sz="2700" b="1" u="sng" dirty="0">
              <a:solidFill>
                <a:srgbClr val="000000"/>
              </a:solidFill>
              <a:latin typeface="Arial" charset="0"/>
              <a:cs typeface="Arial" charset="0"/>
            </a:endParaRPr>
          </a:p>
        </p:txBody>
      </p:sp>
    </p:spTree>
    <p:extLst>
      <p:ext uri="{BB962C8B-B14F-4D97-AF65-F5344CB8AC3E}">
        <p14:creationId xmlns:p14="http://schemas.microsoft.com/office/powerpoint/2010/main" val="7066753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ext Box 1"/>
          <p:cNvSpPr txBox="1">
            <a:spLocks noChangeArrowheads="1"/>
          </p:cNvSpPr>
          <p:nvPr/>
        </p:nvSpPr>
        <p:spPr bwMode="auto">
          <a:xfrm>
            <a:off x="539750" y="137886"/>
            <a:ext cx="8135937" cy="1143000"/>
          </a:xfrm>
          <a:prstGeom prst="rect">
            <a:avLst/>
          </a:prstGeom>
          <a:noFill/>
          <a:ln w="9525">
            <a:noFill/>
            <a:round/>
            <a:headEnd/>
            <a:tailEnd/>
          </a:ln>
        </p:spPr>
        <p:txBody>
          <a:bodyPr anchor="ctr"/>
          <a:lstStyle/>
          <a:p>
            <a:pPr>
              <a:buClr>
                <a:srgbClr val="376092"/>
              </a:buClr>
              <a:buSzPct val="100000"/>
              <a:buFont typeface="Calibri"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3600" b="1" dirty="0" smtClean="0">
                <a:solidFill>
                  <a:srgbClr val="4283C4"/>
                </a:solidFill>
                <a:latin typeface="Arial" charset="0"/>
                <a:cs typeface="Arial" charset="0"/>
              </a:rPr>
              <a:t>How did we balance the books?</a:t>
            </a:r>
            <a:endParaRPr lang="en-GB" sz="3600" b="1" dirty="0">
              <a:solidFill>
                <a:srgbClr val="4283C4"/>
              </a:solidFill>
              <a:latin typeface="Arial" charset="0"/>
              <a:cs typeface="Arial" charset="0"/>
            </a:endParaRPr>
          </a:p>
        </p:txBody>
      </p:sp>
      <p:cxnSp>
        <p:nvCxnSpPr>
          <p:cNvPr id="17413" name="Straight Connector 6"/>
          <p:cNvCxnSpPr>
            <a:cxnSpLocks noChangeShapeType="1"/>
          </p:cNvCxnSpPr>
          <p:nvPr/>
        </p:nvCxnSpPr>
        <p:spPr bwMode="auto">
          <a:xfrm>
            <a:off x="539750" y="5661025"/>
            <a:ext cx="8027988" cy="0"/>
          </a:xfrm>
          <a:prstGeom prst="line">
            <a:avLst/>
          </a:prstGeom>
          <a:noFill/>
          <a:ln w="12700">
            <a:solidFill>
              <a:schemeClr val="tx1"/>
            </a:solidFill>
            <a:round/>
            <a:headEnd/>
            <a:tailEnd/>
          </a:ln>
        </p:spPr>
      </p:cxnSp>
      <p:pic>
        <p:nvPicPr>
          <p:cNvPr id="17414" name="Picture 2" descr="C:\Documents and Settings\PlummO01\Desktop\KCC_Logo_New_2012_Framed.jpg"/>
          <p:cNvPicPr>
            <a:picLocks noChangeAspect="1" noChangeArrowheads="1"/>
          </p:cNvPicPr>
          <p:nvPr/>
        </p:nvPicPr>
        <p:blipFill>
          <a:blip r:embed="rId3" cstate="print"/>
          <a:srcRect/>
          <a:stretch>
            <a:fillRect/>
          </a:stretch>
        </p:blipFill>
        <p:spPr bwMode="auto">
          <a:xfrm>
            <a:off x="7743825" y="5805488"/>
            <a:ext cx="860425" cy="576262"/>
          </a:xfrm>
          <a:prstGeom prst="rect">
            <a:avLst/>
          </a:prstGeom>
          <a:noFill/>
          <a:ln w="9525">
            <a:noFill/>
            <a:miter lim="800000"/>
            <a:headEnd/>
            <a:tailEnd/>
          </a:ln>
        </p:spPr>
      </p:pic>
      <p:graphicFrame>
        <p:nvGraphicFramePr>
          <p:cNvPr id="2" name="Table 1"/>
          <p:cNvGraphicFramePr>
            <a:graphicFrameLocks noGrp="1"/>
          </p:cNvGraphicFramePr>
          <p:nvPr>
            <p:extLst>
              <p:ext uri="{D42A27DB-BD31-4B8C-83A1-F6EECF244321}">
                <p14:modId xmlns:p14="http://schemas.microsoft.com/office/powerpoint/2010/main" val="1045895750"/>
              </p:ext>
            </p:extLst>
          </p:nvPr>
        </p:nvGraphicFramePr>
        <p:xfrm>
          <a:off x="576260" y="1276804"/>
          <a:ext cx="7597777" cy="3516428"/>
        </p:xfrm>
        <a:graphic>
          <a:graphicData uri="http://schemas.openxmlformats.org/drawingml/2006/table">
            <a:tbl>
              <a:tblPr firstRow="1" bandRow="1">
                <a:tableStyleId>{5C22544A-7EE6-4342-B048-85BDC9FD1C3A}</a:tableStyleId>
              </a:tblPr>
              <a:tblGrid>
                <a:gridCol w="2856039"/>
                <a:gridCol w="1453114"/>
                <a:gridCol w="1644312"/>
                <a:gridCol w="1644312"/>
              </a:tblGrid>
              <a:tr h="605267">
                <a:tc>
                  <a:txBody>
                    <a:bodyPr/>
                    <a:lstStyle/>
                    <a:p>
                      <a:endParaRPr lang="en-GB" dirty="0"/>
                    </a:p>
                  </a:txBody>
                  <a:tcPr/>
                </a:tc>
                <a:tc>
                  <a:txBody>
                    <a:bodyPr/>
                    <a:lstStyle/>
                    <a:p>
                      <a:pPr algn="r"/>
                      <a:r>
                        <a:rPr lang="en-GB" dirty="0" smtClean="0"/>
                        <a:t>SFF Dec 2014-15</a:t>
                      </a:r>
                    </a:p>
                    <a:p>
                      <a:pPr algn="r"/>
                      <a:r>
                        <a:rPr lang="en-GB" dirty="0" smtClean="0"/>
                        <a:t>£’000</a:t>
                      </a:r>
                      <a:endParaRPr lang="en-GB" dirty="0"/>
                    </a:p>
                  </a:txBody>
                  <a:tcPr/>
                </a:tc>
                <a:tc>
                  <a:txBody>
                    <a:bodyPr/>
                    <a:lstStyle/>
                    <a:p>
                      <a:pPr algn="r"/>
                      <a:r>
                        <a:rPr lang="en-GB" dirty="0" smtClean="0"/>
                        <a:t>Actual</a:t>
                      </a:r>
                    </a:p>
                    <a:p>
                      <a:pPr algn="r"/>
                      <a:r>
                        <a:rPr lang="en-GB" dirty="0" smtClean="0"/>
                        <a:t>£’000</a:t>
                      </a:r>
                      <a:endParaRPr lang="en-GB" dirty="0"/>
                    </a:p>
                  </a:txBody>
                  <a:tcPr/>
                </a:tc>
                <a:tc>
                  <a:txBody>
                    <a:bodyPr/>
                    <a:lstStyle/>
                    <a:p>
                      <a:pPr algn="r"/>
                      <a:endParaRPr lang="en-GB" dirty="0"/>
                    </a:p>
                  </a:txBody>
                  <a:tcPr/>
                </a:tc>
              </a:tr>
              <a:tr h="864668">
                <a:tc>
                  <a:txBody>
                    <a:bodyPr/>
                    <a:lstStyle/>
                    <a:p>
                      <a:r>
                        <a:rPr lang="en-GB" dirty="0" smtClean="0"/>
                        <a:t>Net DSG</a:t>
                      </a:r>
                      <a:r>
                        <a:rPr lang="en-GB" baseline="0" dirty="0" smtClean="0"/>
                        <a:t> increase from growth in pupil numbers</a:t>
                      </a:r>
                      <a:endParaRPr lang="en-GB" dirty="0"/>
                    </a:p>
                  </a:txBody>
                  <a:tcPr/>
                </a:tc>
                <a:tc>
                  <a:txBody>
                    <a:bodyPr/>
                    <a:lstStyle/>
                    <a:p>
                      <a:pPr algn="r"/>
                      <a:r>
                        <a:rPr lang="en-GB" dirty="0" smtClean="0"/>
                        <a:t>2,600</a:t>
                      </a:r>
                      <a:endParaRPr lang="en-GB" dirty="0"/>
                    </a:p>
                  </a:txBody>
                  <a:tcPr/>
                </a:tc>
                <a:tc>
                  <a:txBody>
                    <a:bodyPr/>
                    <a:lstStyle/>
                    <a:p>
                      <a:pPr algn="r"/>
                      <a:r>
                        <a:rPr lang="en-GB" dirty="0" smtClean="0"/>
                        <a:t>1,404</a:t>
                      </a:r>
                      <a:endParaRPr lang="en-GB" dirty="0"/>
                    </a:p>
                  </a:txBody>
                  <a:tcPr/>
                </a:tc>
                <a:tc rowSpan="3">
                  <a:txBody>
                    <a:bodyPr/>
                    <a:lstStyle/>
                    <a:p>
                      <a:pPr algn="ctr"/>
                      <a:endParaRPr lang="en-GB" dirty="0" smtClean="0"/>
                    </a:p>
                    <a:p>
                      <a:pPr algn="ctr"/>
                      <a:r>
                        <a:rPr lang="en-GB" dirty="0" smtClean="0"/>
                        <a:t>Transferred to High Needs Block</a:t>
                      </a:r>
                      <a:endParaRPr lang="en-GB" dirty="0"/>
                    </a:p>
                  </a:txBody>
                  <a:tcPr/>
                </a:tc>
              </a:tr>
              <a:tr h="350671">
                <a:tc>
                  <a:txBody>
                    <a:bodyPr/>
                    <a:lstStyle/>
                    <a:p>
                      <a:r>
                        <a:rPr lang="en-GB" dirty="0" smtClean="0"/>
                        <a:t>MFG -1.5%</a:t>
                      </a:r>
                      <a:endParaRPr lang="en-GB" dirty="0"/>
                    </a:p>
                  </a:txBody>
                  <a:tcPr/>
                </a:tc>
                <a:tc>
                  <a:txBody>
                    <a:bodyPr/>
                    <a:lstStyle/>
                    <a:p>
                      <a:pPr algn="r"/>
                      <a:r>
                        <a:rPr lang="en-GB" dirty="0" smtClean="0"/>
                        <a:t>2,000</a:t>
                      </a:r>
                      <a:endParaRPr lang="en-GB" dirty="0"/>
                    </a:p>
                  </a:txBody>
                  <a:tcPr/>
                </a:tc>
                <a:tc>
                  <a:txBody>
                    <a:bodyPr/>
                    <a:lstStyle/>
                    <a:p>
                      <a:pPr algn="r"/>
                      <a:r>
                        <a:rPr lang="en-GB" dirty="0" smtClean="0"/>
                        <a:t>2,538</a:t>
                      </a:r>
                      <a:endParaRPr lang="en-GB" dirty="0"/>
                    </a:p>
                  </a:txBody>
                  <a:tcPr/>
                </a:tc>
                <a:tc vMerge="1">
                  <a:txBody>
                    <a:bodyPr/>
                    <a:lstStyle/>
                    <a:p>
                      <a:pPr algn="r"/>
                      <a:endParaRPr lang="en-GB" dirty="0"/>
                    </a:p>
                  </a:txBody>
                  <a:tcPr/>
                </a:tc>
              </a:tr>
              <a:tr h="350671">
                <a:tc>
                  <a:txBody>
                    <a:bodyPr/>
                    <a:lstStyle/>
                    <a:p>
                      <a:r>
                        <a:rPr lang="en-GB" dirty="0" smtClean="0"/>
                        <a:t>Rates (Building</a:t>
                      </a:r>
                      <a:r>
                        <a:rPr lang="en-GB" baseline="0" dirty="0" smtClean="0"/>
                        <a:t>s)</a:t>
                      </a:r>
                      <a:endParaRPr lang="en-GB" dirty="0"/>
                    </a:p>
                  </a:txBody>
                  <a:tcPr/>
                </a:tc>
                <a:tc>
                  <a:txBody>
                    <a:bodyPr/>
                    <a:lstStyle/>
                    <a:p>
                      <a:pPr algn="r"/>
                      <a:r>
                        <a:rPr lang="en-GB" dirty="0" smtClean="0"/>
                        <a:t>435</a:t>
                      </a:r>
                      <a:endParaRPr lang="en-GB" dirty="0"/>
                    </a:p>
                  </a:txBody>
                  <a:tcPr/>
                </a:tc>
                <a:tc>
                  <a:txBody>
                    <a:bodyPr/>
                    <a:lstStyle/>
                    <a:p>
                      <a:pPr algn="r"/>
                      <a:r>
                        <a:rPr lang="en-GB" dirty="0" smtClean="0"/>
                        <a:t>811</a:t>
                      </a:r>
                      <a:endParaRPr lang="en-GB" dirty="0"/>
                    </a:p>
                  </a:txBody>
                  <a:tcPr/>
                </a:tc>
                <a:tc vMerge="1">
                  <a:txBody>
                    <a:bodyPr/>
                    <a:lstStyle/>
                    <a:p>
                      <a:pPr algn="r"/>
                      <a:endParaRPr lang="en-GB" dirty="0"/>
                    </a:p>
                  </a:txBody>
                  <a:tcPr/>
                </a:tc>
              </a:tr>
              <a:tr h="605267">
                <a:tc>
                  <a:txBody>
                    <a:bodyPr/>
                    <a:lstStyle/>
                    <a:p>
                      <a:r>
                        <a:rPr lang="en-GB" dirty="0" smtClean="0"/>
                        <a:t>Planned reduction in INMSS placements</a:t>
                      </a:r>
                      <a:endParaRPr lang="en-GB" dirty="0"/>
                    </a:p>
                  </a:txBody>
                  <a:tcPr/>
                </a:tc>
                <a:tc>
                  <a:txBody>
                    <a:bodyPr/>
                    <a:lstStyle/>
                    <a:p>
                      <a:pPr algn="r"/>
                      <a:r>
                        <a:rPr lang="en-GB" dirty="0" smtClean="0"/>
                        <a:t>270</a:t>
                      </a:r>
                      <a:endParaRPr lang="en-GB" dirty="0"/>
                    </a:p>
                  </a:txBody>
                  <a:tcPr/>
                </a:tc>
                <a:tc>
                  <a:txBody>
                    <a:bodyPr/>
                    <a:lstStyle/>
                    <a:p>
                      <a:pPr algn="r"/>
                      <a:r>
                        <a:rPr lang="en-GB" dirty="0" smtClean="0"/>
                        <a:t>270</a:t>
                      </a:r>
                      <a:endParaRPr lang="en-GB" dirty="0"/>
                    </a:p>
                  </a:txBody>
                  <a:tcPr/>
                </a:tc>
                <a:tc>
                  <a:txBody>
                    <a:bodyPr/>
                    <a:lstStyle/>
                    <a:p>
                      <a:pPr algn="ctr"/>
                      <a:r>
                        <a:rPr lang="en-GB" dirty="0" smtClean="0"/>
                        <a:t>Already in High Needs Block</a:t>
                      </a:r>
                      <a:endParaRPr lang="en-GB" dirty="0"/>
                    </a:p>
                  </a:txBody>
                  <a:tcPr/>
                </a:tc>
              </a:tr>
              <a:tr h="350671">
                <a:tc>
                  <a:txBody>
                    <a:bodyPr/>
                    <a:lstStyle/>
                    <a:p>
                      <a:r>
                        <a:rPr lang="en-GB" b="1" dirty="0" smtClean="0"/>
                        <a:t>Total</a:t>
                      </a:r>
                      <a:endParaRPr lang="en-GB" b="1" dirty="0"/>
                    </a:p>
                  </a:txBody>
                  <a:tcPr/>
                </a:tc>
                <a:tc>
                  <a:txBody>
                    <a:bodyPr/>
                    <a:lstStyle/>
                    <a:p>
                      <a:pPr algn="r"/>
                      <a:r>
                        <a:rPr lang="en-GB" b="1" dirty="0" smtClean="0"/>
                        <a:t>5,305</a:t>
                      </a:r>
                      <a:endParaRPr lang="en-GB" b="1" dirty="0"/>
                    </a:p>
                  </a:txBody>
                  <a:tcPr/>
                </a:tc>
                <a:tc>
                  <a:txBody>
                    <a:bodyPr/>
                    <a:lstStyle/>
                    <a:p>
                      <a:pPr algn="r"/>
                      <a:r>
                        <a:rPr lang="en-GB" b="1" dirty="0" smtClean="0"/>
                        <a:t>5,023</a:t>
                      </a:r>
                      <a:endParaRPr lang="en-GB" b="1" dirty="0"/>
                    </a:p>
                  </a:txBody>
                  <a:tcPr/>
                </a:tc>
                <a:tc>
                  <a:txBody>
                    <a:bodyPr/>
                    <a:lstStyle/>
                    <a:p>
                      <a:pPr algn="r"/>
                      <a:endParaRPr lang="en-GB" b="1" dirty="0"/>
                    </a:p>
                  </a:txBody>
                  <a:tcPr/>
                </a:tc>
              </a:tr>
            </a:tbl>
          </a:graphicData>
        </a:graphic>
      </p:graphicFrame>
      <p:sp>
        <p:nvSpPr>
          <p:cNvPr id="6" name="Content Placeholder 2"/>
          <p:cNvSpPr txBox="1">
            <a:spLocks/>
          </p:cNvSpPr>
          <p:nvPr/>
        </p:nvSpPr>
        <p:spPr bwMode="auto">
          <a:xfrm>
            <a:off x="449263" y="4956175"/>
            <a:ext cx="8208962" cy="568325"/>
          </a:xfrm>
          <a:prstGeom prst="rect">
            <a:avLst/>
          </a:prstGeom>
          <a:noFill/>
          <a:ln w="9525">
            <a:noFill/>
            <a:miter lim="800000"/>
            <a:headEnd/>
            <a:tailEnd/>
          </a:ln>
        </p:spPr>
        <p:txBody>
          <a:bodyPr/>
          <a:lstStyle/>
          <a:p>
            <a:pPr marL="457200" indent="-457200" eaLnBrk="0" hangingPunct="0">
              <a:lnSpc>
                <a:spcPct val="110000"/>
              </a:lnSpc>
              <a:spcBef>
                <a:spcPts val="800"/>
              </a:spcBef>
              <a:buClr>
                <a:srgbClr val="4283C4"/>
              </a:buClr>
              <a:buSzPct val="100000"/>
              <a:buFont typeface="Arial" panose="020B0604020202020204" pitchFamily="34" charset="0"/>
              <a:buChar char="•"/>
            </a:pPr>
            <a:r>
              <a:rPr lang="en-GB" sz="2000" dirty="0" smtClean="0">
                <a:solidFill>
                  <a:srgbClr val="000000"/>
                </a:solidFill>
                <a:latin typeface="Arial" charset="0"/>
                <a:cs typeface="Arial" charset="0"/>
              </a:rPr>
              <a:t>High Needs settlement just received.  We are looking at the detail and will update the Forum as soon as we can</a:t>
            </a:r>
            <a:endParaRPr lang="en-GB" sz="2700" b="1" u="sng" dirty="0">
              <a:solidFill>
                <a:srgbClr val="000000"/>
              </a:solidFill>
              <a:latin typeface="Arial" charset="0"/>
              <a:cs typeface="Arial" charset="0"/>
            </a:endParaRPr>
          </a:p>
        </p:txBody>
      </p:sp>
    </p:spTree>
    <p:extLst>
      <p:ext uri="{BB962C8B-B14F-4D97-AF65-F5344CB8AC3E}">
        <p14:creationId xmlns:p14="http://schemas.microsoft.com/office/powerpoint/2010/main" val="10151073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ext Box 1"/>
          <p:cNvSpPr txBox="1">
            <a:spLocks noChangeArrowheads="1"/>
          </p:cNvSpPr>
          <p:nvPr/>
        </p:nvSpPr>
        <p:spPr bwMode="auto">
          <a:xfrm>
            <a:off x="485775" y="188233"/>
            <a:ext cx="8135937" cy="1143000"/>
          </a:xfrm>
          <a:prstGeom prst="rect">
            <a:avLst/>
          </a:prstGeom>
          <a:noFill/>
          <a:ln w="9525">
            <a:noFill/>
            <a:round/>
            <a:headEnd/>
            <a:tailEnd/>
          </a:ln>
        </p:spPr>
        <p:txBody>
          <a:bodyPr anchor="ctr"/>
          <a:lstStyle/>
          <a:p>
            <a:pPr algn="ctr">
              <a:buClr>
                <a:srgbClr val="376092"/>
              </a:buClr>
              <a:buSzPct val="100000"/>
              <a:buFont typeface="Calibri"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3600" b="1" dirty="0" smtClean="0">
                <a:solidFill>
                  <a:srgbClr val="4283C4"/>
                </a:solidFill>
                <a:latin typeface="Arial" charset="0"/>
                <a:cs typeface="Arial" charset="0"/>
              </a:rPr>
              <a:t>2014-15 School Budgets</a:t>
            </a:r>
            <a:endParaRPr lang="en-GB" sz="3600" b="1" dirty="0">
              <a:solidFill>
                <a:srgbClr val="4283C4"/>
              </a:solidFill>
              <a:latin typeface="Arial" charset="0"/>
              <a:cs typeface="Arial" charset="0"/>
            </a:endParaRPr>
          </a:p>
        </p:txBody>
      </p:sp>
      <p:sp>
        <p:nvSpPr>
          <p:cNvPr id="17412" name="Content Placeholder 2"/>
          <p:cNvSpPr txBox="1">
            <a:spLocks/>
          </p:cNvSpPr>
          <p:nvPr/>
        </p:nvSpPr>
        <p:spPr bwMode="auto">
          <a:xfrm>
            <a:off x="395288" y="1331233"/>
            <a:ext cx="8208962" cy="4329792"/>
          </a:xfrm>
          <a:prstGeom prst="rect">
            <a:avLst/>
          </a:prstGeom>
          <a:noFill/>
          <a:ln w="9525">
            <a:noFill/>
            <a:miter lim="800000"/>
            <a:headEnd/>
            <a:tailEnd/>
          </a:ln>
        </p:spPr>
        <p:txBody>
          <a:bodyPr/>
          <a:lstStyle/>
          <a:p>
            <a:pPr marL="341313" indent="-341313" eaLnBrk="0" hangingPunct="0">
              <a:lnSpc>
                <a:spcPct val="110000"/>
              </a:lnSpc>
              <a:spcBef>
                <a:spcPts val="800"/>
              </a:spcBef>
              <a:buClr>
                <a:srgbClr val="4283C4"/>
              </a:buClr>
              <a:buSzPct val="100000"/>
              <a:buFont typeface="Arial" charset="0"/>
              <a:buChar char="•"/>
            </a:pPr>
            <a:r>
              <a:rPr lang="en-GB" sz="2700" dirty="0">
                <a:solidFill>
                  <a:srgbClr val="000000"/>
                </a:solidFill>
                <a:latin typeface="Arial" charset="0"/>
                <a:cs typeface="Arial" charset="0"/>
              </a:rPr>
              <a:t>On </a:t>
            </a:r>
            <a:r>
              <a:rPr lang="en-GB" sz="2700" dirty="0" smtClean="0">
                <a:solidFill>
                  <a:srgbClr val="000000"/>
                </a:solidFill>
                <a:latin typeface="Arial" charset="0"/>
                <a:cs typeface="Arial" charset="0"/>
              </a:rPr>
              <a:t>21 </a:t>
            </a:r>
            <a:r>
              <a:rPr lang="en-GB" sz="2700" dirty="0">
                <a:solidFill>
                  <a:srgbClr val="000000"/>
                </a:solidFill>
                <a:latin typeface="Arial" charset="0"/>
                <a:cs typeface="Arial" charset="0"/>
              </a:rPr>
              <a:t>Jan we submitted our pro-forma to the EFA</a:t>
            </a:r>
          </a:p>
          <a:p>
            <a:pPr marL="341313" indent="-341313" eaLnBrk="0" hangingPunct="0">
              <a:lnSpc>
                <a:spcPct val="110000"/>
              </a:lnSpc>
              <a:spcBef>
                <a:spcPts val="800"/>
              </a:spcBef>
              <a:buClr>
                <a:srgbClr val="4283C4"/>
              </a:buClr>
              <a:buSzPct val="100000"/>
              <a:buFont typeface="Arial" charset="0"/>
              <a:buChar char="•"/>
            </a:pPr>
            <a:r>
              <a:rPr lang="en-GB" sz="2700" dirty="0" smtClean="0">
                <a:solidFill>
                  <a:srgbClr val="000000"/>
                </a:solidFill>
                <a:latin typeface="Arial" charset="0"/>
                <a:cs typeface="Arial" charset="0"/>
              </a:rPr>
              <a:t>No challenge </a:t>
            </a:r>
            <a:r>
              <a:rPr lang="en-GB" sz="2700" dirty="0">
                <a:solidFill>
                  <a:srgbClr val="000000"/>
                </a:solidFill>
                <a:latin typeface="Arial" charset="0"/>
                <a:cs typeface="Arial" charset="0"/>
              </a:rPr>
              <a:t>from </a:t>
            </a:r>
            <a:r>
              <a:rPr lang="en-GB" sz="2700" dirty="0" smtClean="0">
                <a:solidFill>
                  <a:srgbClr val="000000"/>
                </a:solidFill>
                <a:latin typeface="Arial" charset="0"/>
                <a:cs typeface="Arial" charset="0"/>
              </a:rPr>
              <a:t>EFA, everything OK</a:t>
            </a:r>
            <a:endParaRPr lang="en-GB" sz="2700" dirty="0">
              <a:solidFill>
                <a:srgbClr val="000000"/>
              </a:solidFill>
              <a:latin typeface="Arial" charset="0"/>
              <a:cs typeface="Arial" charset="0"/>
            </a:endParaRPr>
          </a:p>
          <a:p>
            <a:pPr marL="341313" indent="-341313" eaLnBrk="0" hangingPunct="0">
              <a:lnSpc>
                <a:spcPct val="110000"/>
              </a:lnSpc>
              <a:spcBef>
                <a:spcPts val="800"/>
              </a:spcBef>
              <a:buClr>
                <a:srgbClr val="4283C4"/>
              </a:buClr>
              <a:buSzPct val="100000"/>
              <a:buFont typeface="Arial" charset="0"/>
              <a:buChar char="•"/>
            </a:pPr>
            <a:r>
              <a:rPr lang="en-GB" sz="2700" dirty="0">
                <a:solidFill>
                  <a:srgbClr val="000000"/>
                </a:solidFill>
                <a:latin typeface="Arial" charset="0"/>
                <a:cs typeface="Arial" charset="0"/>
              </a:rPr>
              <a:t>Updated 3 year financial planning </a:t>
            </a:r>
            <a:r>
              <a:rPr lang="en-GB" sz="2700" dirty="0" smtClean="0">
                <a:solidFill>
                  <a:srgbClr val="000000"/>
                </a:solidFill>
                <a:latin typeface="Arial" charset="0"/>
                <a:cs typeface="Arial" charset="0"/>
              </a:rPr>
              <a:t>tool . . . but delayed due to TCP % decision</a:t>
            </a:r>
            <a:endParaRPr lang="en-GB" sz="2700" dirty="0">
              <a:solidFill>
                <a:srgbClr val="000000"/>
              </a:solidFill>
              <a:latin typeface="Arial" charset="0"/>
              <a:cs typeface="Arial" charset="0"/>
            </a:endParaRPr>
          </a:p>
          <a:p>
            <a:pPr marL="341313" indent="-341313" eaLnBrk="0" hangingPunct="0">
              <a:lnSpc>
                <a:spcPct val="110000"/>
              </a:lnSpc>
              <a:spcBef>
                <a:spcPts val="800"/>
              </a:spcBef>
              <a:buClr>
                <a:srgbClr val="4283C4"/>
              </a:buClr>
              <a:buSzPct val="100000"/>
              <a:buFont typeface="Arial" charset="0"/>
              <a:buChar char="•"/>
            </a:pPr>
            <a:r>
              <a:rPr lang="en-GB" sz="2700" dirty="0">
                <a:solidFill>
                  <a:srgbClr val="000000"/>
                </a:solidFill>
                <a:latin typeface="Arial" charset="0"/>
                <a:cs typeface="Arial" charset="0"/>
              </a:rPr>
              <a:t>Published budget templates on KTW on </a:t>
            </a:r>
            <a:r>
              <a:rPr lang="en-GB" sz="2700" dirty="0" smtClean="0">
                <a:solidFill>
                  <a:srgbClr val="000000"/>
                </a:solidFill>
                <a:latin typeface="Arial" charset="0"/>
                <a:cs typeface="Arial" charset="0"/>
              </a:rPr>
              <a:t>3 March</a:t>
            </a:r>
          </a:p>
          <a:p>
            <a:pPr marL="341313" indent="-341313" eaLnBrk="0" hangingPunct="0">
              <a:lnSpc>
                <a:spcPct val="110000"/>
              </a:lnSpc>
              <a:spcBef>
                <a:spcPts val="800"/>
              </a:spcBef>
              <a:buClr>
                <a:srgbClr val="4283C4"/>
              </a:buClr>
              <a:buSzPct val="100000"/>
              <a:buFont typeface="Arial" charset="0"/>
              <a:buChar char="•"/>
            </a:pPr>
            <a:r>
              <a:rPr lang="en-GB" sz="2700" dirty="0" smtClean="0">
                <a:solidFill>
                  <a:srgbClr val="000000"/>
                </a:solidFill>
                <a:latin typeface="Arial" charset="0"/>
                <a:cs typeface="Arial" charset="0"/>
              </a:rPr>
              <a:t>Issued PRU budgets for the first time</a:t>
            </a:r>
            <a:endParaRPr lang="en-GB" sz="2700" dirty="0">
              <a:solidFill>
                <a:srgbClr val="000000"/>
              </a:solidFill>
              <a:latin typeface="Arial" charset="0"/>
              <a:cs typeface="Arial" charset="0"/>
            </a:endParaRPr>
          </a:p>
          <a:p>
            <a:pPr marL="341313" indent="-341313" eaLnBrk="0" hangingPunct="0">
              <a:lnSpc>
                <a:spcPct val="110000"/>
              </a:lnSpc>
              <a:spcBef>
                <a:spcPts val="800"/>
              </a:spcBef>
              <a:buClr>
                <a:srgbClr val="4283C4"/>
              </a:buClr>
              <a:buSzPct val="100000"/>
              <a:buFont typeface="Arial" charset="0"/>
              <a:buChar char="•"/>
            </a:pPr>
            <a:r>
              <a:rPr lang="en-GB" sz="2700" dirty="0" smtClean="0">
                <a:solidFill>
                  <a:srgbClr val="000000"/>
                </a:solidFill>
                <a:latin typeface="Arial" charset="0"/>
                <a:cs typeface="Arial" charset="0"/>
              </a:rPr>
              <a:t>Documentation issued to explain key changes</a:t>
            </a:r>
            <a:endParaRPr lang="en-GB" sz="2700" dirty="0">
              <a:solidFill>
                <a:srgbClr val="000000"/>
              </a:solidFill>
              <a:latin typeface="Arial" charset="0"/>
              <a:cs typeface="Arial" charset="0"/>
            </a:endParaRPr>
          </a:p>
          <a:p>
            <a:pPr marL="341313" indent="-341313" eaLnBrk="0" hangingPunct="0">
              <a:lnSpc>
                <a:spcPct val="110000"/>
              </a:lnSpc>
              <a:spcBef>
                <a:spcPts val="800"/>
              </a:spcBef>
              <a:buClr>
                <a:srgbClr val="4283C4"/>
              </a:buClr>
              <a:buSzPct val="100000"/>
              <a:buFont typeface="Calibri" pitchFamily="34" charset="0"/>
              <a:buNone/>
            </a:pPr>
            <a:endParaRPr lang="en-GB" sz="2700" b="1" dirty="0">
              <a:solidFill>
                <a:srgbClr val="000000"/>
              </a:solidFill>
              <a:latin typeface="Arial" charset="0"/>
              <a:cs typeface="Arial" charset="0"/>
            </a:endParaRPr>
          </a:p>
        </p:txBody>
      </p:sp>
      <p:cxnSp>
        <p:nvCxnSpPr>
          <p:cNvPr id="17413" name="Straight Connector 6"/>
          <p:cNvCxnSpPr>
            <a:cxnSpLocks noChangeShapeType="1"/>
          </p:cNvCxnSpPr>
          <p:nvPr/>
        </p:nvCxnSpPr>
        <p:spPr bwMode="auto">
          <a:xfrm>
            <a:off x="539750" y="5661025"/>
            <a:ext cx="8027988" cy="0"/>
          </a:xfrm>
          <a:prstGeom prst="line">
            <a:avLst/>
          </a:prstGeom>
          <a:noFill/>
          <a:ln w="12700">
            <a:solidFill>
              <a:schemeClr val="tx1"/>
            </a:solidFill>
            <a:round/>
            <a:headEnd/>
            <a:tailEnd/>
          </a:ln>
        </p:spPr>
      </p:cxnSp>
      <p:pic>
        <p:nvPicPr>
          <p:cNvPr id="17414" name="Picture 2" descr="C:\Documents and Settings\PlummO01\Desktop\KCC_Logo_New_2012_Framed.jpg"/>
          <p:cNvPicPr>
            <a:picLocks noChangeAspect="1" noChangeArrowheads="1"/>
          </p:cNvPicPr>
          <p:nvPr/>
        </p:nvPicPr>
        <p:blipFill>
          <a:blip r:embed="rId3" cstate="print"/>
          <a:srcRect/>
          <a:stretch>
            <a:fillRect/>
          </a:stretch>
        </p:blipFill>
        <p:spPr bwMode="auto">
          <a:xfrm>
            <a:off x="7743825" y="5805488"/>
            <a:ext cx="860425" cy="576262"/>
          </a:xfrm>
          <a:prstGeom prst="rect">
            <a:avLst/>
          </a:prstGeom>
          <a:noFill/>
          <a:ln w="9525">
            <a:noFill/>
            <a:miter lim="800000"/>
            <a:headEnd/>
            <a:tailEnd/>
          </a:ln>
        </p:spPr>
      </p:pic>
    </p:spTree>
    <p:extLst>
      <p:ext uri="{BB962C8B-B14F-4D97-AF65-F5344CB8AC3E}">
        <p14:creationId xmlns:p14="http://schemas.microsoft.com/office/powerpoint/2010/main" val="10182926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72865" y="476672"/>
            <a:ext cx="7772400" cy="792089"/>
          </a:xfrm>
        </p:spPr>
        <p:txBody>
          <a:bodyPr>
            <a:normAutofit/>
          </a:bodyPr>
          <a:lstStyle/>
          <a:p>
            <a:r>
              <a:rPr lang="en-GB" sz="3600" b="1" dirty="0" smtClean="0">
                <a:solidFill>
                  <a:srgbClr val="0070C0"/>
                </a:solidFill>
                <a:latin typeface="Arial" panose="020B0604020202020204" pitchFamily="34" charset="0"/>
                <a:cs typeface="Arial" panose="020B0604020202020204" pitchFamily="34" charset="0"/>
              </a:rPr>
              <a:t>2014-15 School Budgets</a:t>
            </a:r>
            <a:endParaRPr lang="en-GB" sz="3600" b="1" dirty="0">
              <a:solidFill>
                <a:srgbClr val="0070C0"/>
              </a:solidFill>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a:xfrm>
            <a:off x="718866" y="1412776"/>
            <a:ext cx="7848872" cy="4104456"/>
          </a:xfrm>
        </p:spPr>
        <p:txBody>
          <a:bodyPr>
            <a:normAutofit/>
          </a:bodyPr>
          <a:lstStyle/>
          <a:p>
            <a:pPr marL="514350" indent="-514350" algn="l">
              <a:buFont typeface="+mj-lt"/>
              <a:buAutoNum type="arabicPeriod"/>
            </a:pPr>
            <a:r>
              <a:rPr lang="en-GB" sz="3000" dirty="0" smtClean="0">
                <a:solidFill>
                  <a:schemeClr val="tx1"/>
                </a:solidFill>
                <a:latin typeface="Arial" panose="020B0604020202020204" pitchFamily="34" charset="0"/>
                <a:cs typeface="Arial" panose="020B0604020202020204" pitchFamily="34" charset="0"/>
              </a:rPr>
              <a:t>2</a:t>
            </a:r>
            <a:r>
              <a:rPr lang="en-GB" sz="3000" baseline="30000" dirty="0" smtClean="0">
                <a:solidFill>
                  <a:schemeClr val="tx1"/>
                </a:solidFill>
                <a:latin typeface="Arial" panose="020B0604020202020204" pitchFamily="34" charset="0"/>
                <a:cs typeface="Arial" panose="020B0604020202020204" pitchFamily="34" charset="0"/>
              </a:rPr>
              <a:t>nd</a:t>
            </a:r>
            <a:r>
              <a:rPr lang="en-GB" sz="3000" dirty="0" smtClean="0">
                <a:solidFill>
                  <a:schemeClr val="tx1"/>
                </a:solidFill>
                <a:latin typeface="Arial" panose="020B0604020202020204" pitchFamily="34" charset="0"/>
                <a:cs typeface="Arial" panose="020B0604020202020204" pitchFamily="34" charset="0"/>
              </a:rPr>
              <a:t> year of our new look simplified formula</a:t>
            </a:r>
          </a:p>
          <a:p>
            <a:pPr marL="514350" indent="-514350" algn="l">
              <a:buFont typeface="+mj-lt"/>
              <a:buAutoNum type="arabicPeriod"/>
            </a:pPr>
            <a:r>
              <a:rPr lang="en-GB" sz="3000" dirty="0" smtClean="0">
                <a:solidFill>
                  <a:schemeClr val="tx1"/>
                </a:solidFill>
                <a:latin typeface="Arial" panose="020B0604020202020204" pitchFamily="34" charset="0"/>
                <a:cs typeface="Arial" panose="020B0604020202020204" pitchFamily="34" charset="0"/>
              </a:rPr>
              <a:t>Final year of 2011-2015 spending review</a:t>
            </a:r>
          </a:p>
          <a:p>
            <a:pPr marL="514350" indent="-514350" algn="l">
              <a:buFont typeface="+mj-lt"/>
              <a:buAutoNum type="arabicPeriod"/>
            </a:pPr>
            <a:r>
              <a:rPr lang="en-GB" sz="3000" dirty="0" smtClean="0">
                <a:solidFill>
                  <a:schemeClr val="tx1"/>
                </a:solidFill>
                <a:latin typeface="Arial" panose="020B0604020202020204" pitchFamily="34" charset="0"/>
                <a:cs typeface="Arial" panose="020B0604020202020204" pitchFamily="34" charset="0"/>
              </a:rPr>
              <a:t>MFG set at -1.5%  again</a:t>
            </a:r>
          </a:p>
          <a:p>
            <a:pPr marL="514350" indent="-514350" algn="l">
              <a:buFont typeface="+mj-lt"/>
              <a:buAutoNum type="arabicPeriod"/>
            </a:pPr>
            <a:r>
              <a:rPr lang="en-GB" sz="3000" dirty="0" smtClean="0">
                <a:solidFill>
                  <a:schemeClr val="tx1"/>
                </a:solidFill>
                <a:latin typeface="Arial" panose="020B0604020202020204" pitchFamily="34" charset="0"/>
                <a:cs typeface="Arial" panose="020B0604020202020204" pitchFamily="34" charset="0"/>
              </a:rPr>
              <a:t>Gains cap has been removed</a:t>
            </a:r>
          </a:p>
          <a:p>
            <a:pPr marL="514350" indent="-514350" algn="l">
              <a:buFont typeface="+mj-lt"/>
              <a:buAutoNum type="arabicPeriod"/>
            </a:pPr>
            <a:r>
              <a:rPr lang="en-GB" sz="3000" dirty="0" smtClean="0">
                <a:solidFill>
                  <a:schemeClr val="tx1"/>
                </a:solidFill>
                <a:latin typeface="Arial" panose="020B0604020202020204" pitchFamily="34" charset="0"/>
                <a:cs typeface="Arial" panose="020B0604020202020204" pitchFamily="34" charset="0"/>
              </a:rPr>
              <a:t>LAC Pupil Premium – greater role for the Local Authority</a:t>
            </a:r>
          </a:p>
          <a:p>
            <a:pPr marL="514350" indent="-514350" algn="l">
              <a:buFont typeface="+mj-lt"/>
              <a:buAutoNum type="arabicPeriod"/>
            </a:pPr>
            <a:r>
              <a:rPr lang="en-GB" sz="3000" dirty="0" smtClean="0">
                <a:solidFill>
                  <a:schemeClr val="tx1"/>
                </a:solidFill>
                <a:latin typeface="Arial" panose="020B0604020202020204" pitchFamily="34" charset="0"/>
                <a:cs typeface="Arial" panose="020B0604020202020204" pitchFamily="34" charset="0"/>
              </a:rPr>
              <a:t>De-delegation continues for another year</a:t>
            </a:r>
          </a:p>
          <a:p>
            <a:pPr marL="457200" indent="-457200" algn="l">
              <a:buFont typeface="Arial" panose="020B0604020202020204" pitchFamily="34" charset="0"/>
              <a:buChar char="•"/>
            </a:pPr>
            <a:endParaRPr lang="en-GB" dirty="0"/>
          </a:p>
        </p:txBody>
      </p:sp>
      <p:cxnSp>
        <p:nvCxnSpPr>
          <p:cNvPr id="4" name="Straight Connector 6"/>
          <p:cNvCxnSpPr>
            <a:cxnSpLocks noChangeShapeType="1"/>
          </p:cNvCxnSpPr>
          <p:nvPr/>
        </p:nvCxnSpPr>
        <p:spPr bwMode="auto">
          <a:xfrm>
            <a:off x="539750" y="5661025"/>
            <a:ext cx="8027988" cy="0"/>
          </a:xfrm>
          <a:prstGeom prst="line">
            <a:avLst/>
          </a:prstGeom>
          <a:noFill/>
          <a:ln w="12700">
            <a:solidFill>
              <a:schemeClr val="tx1"/>
            </a:solidFill>
            <a:round/>
            <a:headEnd/>
            <a:tailEnd/>
          </a:ln>
        </p:spPr>
      </p:cxnSp>
      <p:pic>
        <p:nvPicPr>
          <p:cNvPr id="5" name="Picture 2" descr="C:\Documents and Settings\PlummO01\Desktop\KCC_Logo_New_2012_Framed.jpg"/>
          <p:cNvPicPr>
            <a:picLocks noChangeAspect="1" noChangeArrowheads="1"/>
          </p:cNvPicPr>
          <p:nvPr/>
        </p:nvPicPr>
        <p:blipFill>
          <a:blip r:embed="rId3"/>
          <a:srcRect/>
          <a:stretch>
            <a:fillRect/>
          </a:stretch>
        </p:blipFill>
        <p:spPr bwMode="auto">
          <a:xfrm>
            <a:off x="7380288" y="5821363"/>
            <a:ext cx="1223962" cy="819150"/>
          </a:xfrm>
          <a:prstGeom prst="rect">
            <a:avLst/>
          </a:prstGeom>
          <a:noFill/>
          <a:ln w="9525">
            <a:noFill/>
            <a:miter lim="800000"/>
            <a:headEnd/>
            <a:tailEnd/>
          </a:ln>
        </p:spPr>
      </p:pic>
    </p:spTree>
    <p:extLst>
      <p:ext uri="{BB962C8B-B14F-4D97-AF65-F5344CB8AC3E}">
        <p14:creationId xmlns:p14="http://schemas.microsoft.com/office/powerpoint/2010/main" val="14322450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ext Box 1"/>
          <p:cNvSpPr txBox="1">
            <a:spLocks noChangeArrowheads="1"/>
          </p:cNvSpPr>
          <p:nvPr/>
        </p:nvSpPr>
        <p:spPr bwMode="auto">
          <a:xfrm>
            <a:off x="431801" y="508142"/>
            <a:ext cx="8135937" cy="1143000"/>
          </a:xfrm>
          <a:prstGeom prst="rect">
            <a:avLst/>
          </a:prstGeom>
          <a:noFill/>
          <a:ln w="9525">
            <a:noFill/>
            <a:round/>
            <a:headEnd/>
            <a:tailEnd/>
          </a:ln>
        </p:spPr>
        <p:txBody>
          <a:bodyPr anchor="ctr"/>
          <a:lstStyle/>
          <a:p>
            <a:pPr>
              <a:buClr>
                <a:srgbClr val="376092"/>
              </a:buClr>
              <a:buSzPct val="100000"/>
              <a:buFont typeface="Calibri"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3600" b="1" dirty="0" smtClean="0">
                <a:solidFill>
                  <a:srgbClr val="4283C4"/>
                </a:solidFill>
                <a:latin typeface="Arial" charset="0"/>
                <a:cs typeface="Arial" charset="0"/>
              </a:rPr>
              <a:t>Kent Formula Funding Rates</a:t>
            </a:r>
            <a:endParaRPr lang="en-GB" sz="3600" b="1" dirty="0">
              <a:solidFill>
                <a:srgbClr val="4283C4"/>
              </a:solidFill>
              <a:latin typeface="Arial" charset="0"/>
              <a:cs typeface="Arial" charset="0"/>
            </a:endParaRPr>
          </a:p>
        </p:txBody>
      </p:sp>
      <p:sp>
        <p:nvSpPr>
          <p:cNvPr id="17412" name="Content Placeholder 2"/>
          <p:cNvSpPr txBox="1">
            <a:spLocks/>
          </p:cNvSpPr>
          <p:nvPr/>
        </p:nvSpPr>
        <p:spPr bwMode="auto">
          <a:xfrm>
            <a:off x="395288" y="2276475"/>
            <a:ext cx="8208962" cy="3315433"/>
          </a:xfrm>
          <a:prstGeom prst="rect">
            <a:avLst/>
          </a:prstGeom>
          <a:noFill/>
          <a:ln w="9525">
            <a:noFill/>
            <a:miter lim="800000"/>
            <a:headEnd/>
            <a:tailEnd/>
          </a:ln>
        </p:spPr>
        <p:txBody>
          <a:bodyPr/>
          <a:lstStyle/>
          <a:p>
            <a:pPr marL="341313" indent="-341313" eaLnBrk="0" hangingPunct="0">
              <a:lnSpc>
                <a:spcPct val="110000"/>
              </a:lnSpc>
              <a:spcBef>
                <a:spcPts val="800"/>
              </a:spcBef>
              <a:buClr>
                <a:srgbClr val="4283C4"/>
              </a:buClr>
              <a:buSzPct val="100000"/>
              <a:buFont typeface="Calibri" pitchFamily="34" charset="0"/>
              <a:buNone/>
            </a:pPr>
            <a:endParaRPr lang="en-GB" sz="2700" b="1" dirty="0">
              <a:solidFill>
                <a:srgbClr val="000000"/>
              </a:solidFill>
              <a:latin typeface="Arial" charset="0"/>
              <a:cs typeface="Arial" charset="0"/>
            </a:endParaRPr>
          </a:p>
        </p:txBody>
      </p:sp>
      <p:cxnSp>
        <p:nvCxnSpPr>
          <p:cNvPr id="17413" name="Straight Connector 6"/>
          <p:cNvCxnSpPr>
            <a:cxnSpLocks noChangeShapeType="1"/>
          </p:cNvCxnSpPr>
          <p:nvPr/>
        </p:nvCxnSpPr>
        <p:spPr bwMode="auto">
          <a:xfrm>
            <a:off x="539750" y="5661025"/>
            <a:ext cx="8027988" cy="0"/>
          </a:xfrm>
          <a:prstGeom prst="line">
            <a:avLst/>
          </a:prstGeom>
          <a:noFill/>
          <a:ln w="12700">
            <a:solidFill>
              <a:schemeClr val="tx1"/>
            </a:solidFill>
            <a:round/>
            <a:headEnd/>
            <a:tailEnd/>
          </a:ln>
        </p:spPr>
      </p:cxnSp>
      <p:pic>
        <p:nvPicPr>
          <p:cNvPr id="17414" name="Picture 2" descr="C:\Documents and Settings\PlummO01\Desktop\KCC_Logo_New_2012_Framed.jpg"/>
          <p:cNvPicPr>
            <a:picLocks noChangeAspect="1" noChangeArrowheads="1"/>
          </p:cNvPicPr>
          <p:nvPr/>
        </p:nvPicPr>
        <p:blipFill>
          <a:blip r:embed="rId3" cstate="print"/>
          <a:srcRect/>
          <a:stretch>
            <a:fillRect/>
          </a:stretch>
        </p:blipFill>
        <p:spPr bwMode="auto">
          <a:xfrm>
            <a:off x="7743825" y="5805488"/>
            <a:ext cx="860425" cy="576262"/>
          </a:xfrm>
          <a:prstGeom prst="rect">
            <a:avLst/>
          </a:prstGeom>
          <a:noFill/>
          <a:ln w="9525">
            <a:noFill/>
            <a:miter lim="800000"/>
            <a:headEnd/>
            <a:tailEnd/>
          </a:ln>
        </p:spPr>
      </p:pic>
      <p:graphicFrame>
        <p:nvGraphicFramePr>
          <p:cNvPr id="7" name="Table 6"/>
          <p:cNvGraphicFramePr>
            <a:graphicFrameLocks noGrp="1"/>
          </p:cNvGraphicFramePr>
          <p:nvPr>
            <p:extLst>
              <p:ext uri="{D42A27DB-BD31-4B8C-83A1-F6EECF244321}">
                <p14:modId xmlns:p14="http://schemas.microsoft.com/office/powerpoint/2010/main" val="3551400748"/>
              </p:ext>
            </p:extLst>
          </p:nvPr>
        </p:nvGraphicFramePr>
        <p:xfrm>
          <a:off x="695081" y="1878627"/>
          <a:ext cx="7815872" cy="3713280"/>
        </p:xfrm>
        <a:graphic>
          <a:graphicData uri="http://schemas.openxmlformats.org/drawingml/2006/table">
            <a:tbl>
              <a:tblPr/>
              <a:tblGrid>
                <a:gridCol w="3763909"/>
                <a:gridCol w="1747529"/>
                <a:gridCol w="1152217"/>
                <a:gridCol w="1152217"/>
              </a:tblGrid>
              <a:tr h="232080">
                <a:tc>
                  <a:txBody>
                    <a:bodyPr/>
                    <a:lstStyle/>
                    <a:p>
                      <a:pPr algn="l" fontAlgn="b"/>
                      <a:endParaRPr lang="en-GB" sz="1400" b="1" i="0" u="none" strike="noStrike" dirty="0">
                        <a:solidFill>
                          <a:srgbClr val="000000"/>
                        </a:solidFill>
                        <a:latin typeface="Calibri"/>
                      </a:endParaRPr>
                    </a:p>
                  </a:txBody>
                  <a:tcPr marL="9525" marR="9525" marT="9525" marB="0" anchor="b">
                    <a:lnL>
                      <a:noFill/>
                    </a:lnL>
                    <a:lnR>
                      <a:noFill/>
                    </a:lnR>
                    <a:lnT>
                      <a:noFill/>
                    </a:lnT>
                    <a:lnB>
                      <a:noFill/>
                    </a:lnB>
                  </a:tcPr>
                </a:tc>
                <a:tc>
                  <a:txBody>
                    <a:bodyPr/>
                    <a:lstStyle/>
                    <a:p>
                      <a:pPr algn="l" fontAlgn="b"/>
                      <a:endParaRPr lang="en-GB" sz="1400" b="0" i="0" u="none" strike="noStrike">
                        <a:solidFill>
                          <a:srgbClr val="000000"/>
                        </a:solidFill>
                        <a:latin typeface="Calibri"/>
                      </a:endParaRPr>
                    </a:p>
                  </a:txBody>
                  <a:tcPr marL="9525" marR="9525" marT="9525" marB="0" anchor="b">
                    <a:lnL>
                      <a:noFill/>
                    </a:lnL>
                    <a:lnR>
                      <a:noFill/>
                    </a:lnR>
                    <a:lnT>
                      <a:noFill/>
                    </a:lnT>
                    <a:lnB>
                      <a:noFill/>
                    </a:lnB>
                  </a:tcPr>
                </a:tc>
                <a:tc>
                  <a:txBody>
                    <a:bodyPr/>
                    <a:lstStyle/>
                    <a:p>
                      <a:pPr algn="r" fontAlgn="b"/>
                      <a:r>
                        <a:rPr lang="en-GB" sz="1400" b="0" i="0" u="none" strike="noStrike">
                          <a:solidFill>
                            <a:srgbClr val="000000"/>
                          </a:solidFill>
                          <a:latin typeface="Calibri"/>
                        </a:rPr>
                        <a:t>Primary</a:t>
                      </a:r>
                    </a:p>
                  </a:txBody>
                  <a:tcPr marL="9525" marR="9525" marT="9525" marB="0" anchor="b">
                    <a:lnL>
                      <a:noFill/>
                    </a:lnL>
                    <a:lnR>
                      <a:noFill/>
                    </a:lnR>
                    <a:lnT>
                      <a:noFill/>
                    </a:lnT>
                    <a:lnB>
                      <a:noFill/>
                    </a:lnB>
                  </a:tcPr>
                </a:tc>
                <a:tc>
                  <a:txBody>
                    <a:bodyPr/>
                    <a:lstStyle/>
                    <a:p>
                      <a:pPr algn="r" fontAlgn="b"/>
                      <a:r>
                        <a:rPr lang="en-GB" sz="1400" b="0" i="0" u="none" strike="noStrike">
                          <a:solidFill>
                            <a:srgbClr val="000000"/>
                          </a:solidFill>
                          <a:latin typeface="Calibri"/>
                        </a:rPr>
                        <a:t>Secondary</a:t>
                      </a:r>
                    </a:p>
                  </a:txBody>
                  <a:tcPr marL="9525" marR="9525" marT="9525" marB="0" anchor="b">
                    <a:lnL>
                      <a:noFill/>
                    </a:lnL>
                    <a:lnR>
                      <a:noFill/>
                    </a:lnR>
                    <a:lnT>
                      <a:noFill/>
                    </a:lnT>
                    <a:lnB>
                      <a:noFill/>
                    </a:lnB>
                  </a:tcPr>
                </a:tc>
              </a:tr>
              <a:tr h="232080">
                <a:tc>
                  <a:txBody>
                    <a:bodyPr/>
                    <a:lstStyle/>
                    <a:p>
                      <a:pPr algn="l" fontAlgn="b"/>
                      <a:endParaRPr lang="en-GB" sz="1400" b="0" i="0" u="none" strike="noStrike" dirty="0">
                        <a:solidFill>
                          <a:srgbClr val="000000"/>
                        </a:solidFill>
                        <a:latin typeface="Calibri"/>
                      </a:endParaRPr>
                    </a:p>
                  </a:txBody>
                  <a:tcPr marL="9525" marR="9525" marT="9525" marB="0" anchor="b">
                    <a:lnL>
                      <a:noFill/>
                    </a:lnL>
                    <a:lnR>
                      <a:noFill/>
                    </a:lnR>
                    <a:lnT>
                      <a:noFill/>
                    </a:lnT>
                    <a:lnB>
                      <a:noFill/>
                    </a:lnB>
                  </a:tcPr>
                </a:tc>
                <a:tc>
                  <a:txBody>
                    <a:bodyPr/>
                    <a:lstStyle/>
                    <a:p>
                      <a:pPr algn="l" fontAlgn="b"/>
                      <a:endParaRPr lang="en-GB" sz="1400" b="0" i="0" u="none" strike="noStrike">
                        <a:solidFill>
                          <a:srgbClr val="000000"/>
                        </a:solidFill>
                        <a:latin typeface="Calibri"/>
                      </a:endParaRPr>
                    </a:p>
                  </a:txBody>
                  <a:tcPr marL="9525" marR="9525" marT="9525" marB="0" anchor="b">
                    <a:lnL>
                      <a:noFill/>
                    </a:lnL>
                    <a:lnR>
                      <a:noFill/>
                    </a:lnR>
                    <a:lnT>
                      <a:noFill/>
                    </a:lnT>
                    <a:lnB>
                      <a:noFill/>
                    </a:lnB>
                  </a:tcPr>
                </a:tc>
                <a:tc>
                  <a:txBody>
                    <a:bodyPr/>
                    <a:lstStyle/>
                    <a:p>
                      <a:pPr algn="l" fontAlgn="b"/>
                      <a:endParaRPr lang="en-GB" sz="1400" b="0" i="0" u="none" strike="noStrike">
                        <a:solidFill>
                          <a:srgbClr val="000000"/>
                        </a:solidFill>
                        <a:latin typeface="Calibri"/>
                      </a:endParaRPr>
                    </a:p>
                  </a:txBody>
                  <a:tcPr marL="9525" marR="9525" marT="9525" marB="0" anchor="b">
                    <a:lnL>
                      <a:noFill/>
                    </a:lnL>
                    <a:lnR>
                      <a:noFill/>
                    </a:lnR>
                    <a:lnT>
                      <a:noFill/>
                    </a:lnT>
                    <a:lnB>
                      <a:noFill/>
                    </a:lnB>
                  </a:tcPr>
                </a:tc>
                <a:tc>
                  <a:txBody>
                    <a:bodyPr/>
                    <a:lstStyle/>
                    <a:p>
                      <a:pPr algn="l" fontAlgn="b"/>
                      <a:endParaRPr lang="en-GB" sz="1400" b="0" i="0" u="none" strike="noStrike">
                        <a:solidFill>
                          <a:srgbClr val="000000"/>
                        </a:solidFill>
                        <a:latin typeface="Calibri"/>
                      </a:endParaRPr>
                    </a:p>
                  </a:txBody>
                  <a:tcPr marL="9525" marR="9525" marT="9525" marB="0" anchor="b">
                    <a:lnL>
                      <a:noFill/>
                    </a:lnL>
                    <a:lnR>
                      <a:noFill/>
                    </a:lnR>
                    <a:lnT>
                      <a:noFill/>
                    </a:lnT>
                    <a:lnB>
                      <a:noFill/>
                    </a:lnB>
                  </a:tcPr>
                </a:tc>
              </a:tr>
              <a:tr h="232080">
                <a:tc>
                  <a:txBody>
                    <a:bodyPr/>
                    <a:lstStyle/>
                    <a:p>
                      <a:pPr algn="l" fontAlgn="b"/>
                      <a:r>
                        <a:rPr lang="en-GB" sz="1400" b="0" i="0" u="none" strike="noStrike" dirty="0">
                          <a:solidFill>
                            <a:srgbClr val="000000"/>
                          </a:solidFill>
                          <a:latin typeface="Calibri"/>
                        </a:rPr>
                        <a:t>Factor 1- Basic Entitlement </a:t>
                      </a:r>
                    </a:p>
                  </a:txBody>
                  <a:tcPr marL="9525" marR="9525" marT="9525" marB="0" anchor="b">
                    <a:lnL>
                      <a:noFill/>
                    </a:lnL>
                    <a:lnR>
                      <a:noFill/>
                    </a:lnR>
                    <a:lnT>
                      <a:noFill/>
                    </a:lnT>
                    <a:lnB>
                      <a:noFill/>
                    </a:lnB>
                  </a:tcPr>
                </a:tc>
                <a:tc>
                  <a:txBody>
                    <a:bodyPr/>
                    <a:lstStyle/>
                    <a:p>
                      <a:pPr algn="l" fontAlgn="b"/>
                      <a:r>
                        <a:rPr lang="en-GB" sz="1400" b="0" i="0" u="none" strike="noStrike">
                          <a:solidFill>
                            <a:srgbClr val="000000"/>
                          </a:solidFill>
                          <a:latin typeface="Calibri"/>
                        </a:rPr>
                        <a:t>All Primary</a:t>
                      </a:r>
                    </a:p>
                  </a:txBody>
                  <a:tcPr marL="9525" marR="9525" marT="9525" marB="0" anchor="b">
                    <a:lnL>
                      <a:noFill/>
                    </a:lnL>
                    <a:lnR>
                      <a:noFill/>
                    </a:lnR>
                    <a:lnT>
                      <a:noFill/>
                    </a:lnT>
                    <a:lnB>
                      <a:noFill/>
                    </a:lnB>
                  </a:tcPr>
                </a:tc>
                <a:tc>
                  <a:txBody>
                    <a:bodyPr/>
                    <a:lstStyle/>
                    <a:p>
                      <a:pPr algn="r" fontAlgn="b"/>
                      <a:r>
                        <a:rPr lang="en-GB" sz="1400" b="0" i="0" u="none" strike="noStrike">
                          <a:solidFill>
                            <a:srgbClr val="000000"/>
                          </a:solidFill>
                          <a:latin typeface="Calibri"/>
                        </a:rPr>
                        <a:t>£2,727</a:t>
                      </a:r>
                    </a:p>
                  </a:txBody>
                  <a:tcPr marL="9525" marR="9525" marT="9525" marB="0" anchor="b">
                    <a:lnL>
                      <a:noFill/>
                    </a:lnL>
                    <a:lnR>
                      <a:noFill/>
                    </a:lnR>
                    <a:lnT>
                      <a:noFill/>
                    </a:lnT>
                    <a:lnB>
                      <a:noFill/>
                    </a:lnB>
                  </a:tcPr>
                </a:tc>
                <a:tc>
                  <a:txBody>
                    <a:bodyPr/>
                    <a:lstStyle/>
                    <a:p>
                      <a:pPr algn="l" fontAlgn="b"/>
                      <a:endParaRPr lang="en-GB" sz="1400" b="0" i="0" u="none" strike="noStrike">
                        <a:solidFill>
                          <a:srgbClr val="000000"/>
                        </a:solidFill>
                        <a:latin typeface="Calibri"/>
                      </a:endParaRPr>
                    </a:p>
                  </a:txBody>
                  <a:tcPr marL="9525" marR="9525" marT="9525" marB="0" anchor="b">
                    <a:lnL>
                      <a:noFill/>
                    </a:lnL>
                    <a:lnR>
                      <a:noFill/>
                    </a:lnR>
                    <a:lnT>
                      <a:noFill/>
                    </a:lnT>
                    <a:lnB>
                      <a:noFill/>
                    </a:lnB>
                  </a:tcPr>
                </a:tc>
              </a:tr>
              <a:tr h="232080">
                <a:tc>
                  <a:txBody>
                    <a:bodyPr/>
                    <a:lstStyle/>
                    <a:p>
                      <a:pPr algn="l" fontAlgn="b"/>
                      <a:r>
                        <a:rPr lang="en-GB" sz="1400" b="0" i="0" u="none" strike="noStrike" dirty="0">
                          <a:solidFill>
                            <a:srgbClr val="000000"/>
                          </a:solidFill>
                          <a:latin typeface="Calibri"/>
                        </a:rPr>
                        <a:t>Factor 1- Basic Entitlement </a:t>
                      </a:r>
                    </a:p>
                  </a:txBody>
                  <a:tcPr marL="9525" marR="9525" marT="9525" marB="0" anchor="b">
                    <a:lnL>
                      <a:noFill/>
                    </a:lnL>
                    <a:lnR>
                      <a:noFill/>
                    </a:lnR>
                    <a:lnT>
                      <a:noFill/>
                    </a:lnT>
                    <a:lnB>
                      <a:noFill/>
                    </a:lnB>
                  </a:tcPr>
                </a:tc>
                <a:tc>
                  <a:txBody>
                    <a:bodyPr/>
                    <a:lstStyle/>
                    <a:p>
                      <a:pPr algn="l" fontAlgn="b"/>
                      <a:r>
                        <a:rPr lang="en-GB" sz="1400" b="0" i="0" u="none" strike="noStrike">
                          <a:solidFill>
                            <a:srgbClr val="000000"/>
                          </a:solidFill>
                          <a:latin typeface="Calibri"/>
                        </a:rPr>
                        <a:t>KS3</a:t>
                      </a:r>
                    </a:p>
                  </a:txBody>
                  <a:tcPr marL="9525" marR="9525" marT="9525" marB="0" anchor="b">
                    <a:lnL>
                      <a:noFill/>
                    </a:lnL>
                    <a:lnR>
                      <a:noFill/>
                    </a:lnR>
                    <a:lnT>
                      <a:noFill/>
                    </a:lnT>
                    <a:lnB>
                      <a:noFill/>
                    </a:lnB>
                  </a:tcPr>
                </a:tc>
                <a:tc>
                  <a:txBody>
                    <a:bodyPr/>
                    <a:lstStyle/>
                    <a:p>
                      <a:pPr algn="l" fontAlgn="b"/>
                      <a:endParaRPr lang="en-GB" sz="1400" b="0" i="0" u="none" strike="noStrike">
                        <a:solidFill>
                          <a:srgbClr val="000000"/>
                        </a:solidFill>
                        <a:latin typeface="Calibri"/>
                      </a:endParaRPr>
                    </a:p>
                  </a:txBody>
                  <a:tcPr marL="9525" marR="9525" marT="9525" marB="0" anchor="b">
                    <a:lnL>
                      <a:noFill/>
                    </a:lnL>
                    <a:lnR>
                      <a:noFill/>
                    </a:lnR>
                    <a:lnT>
                      <a:noFill/>
                    </a:lnT>
                    <a:lnB>
                      <a:noFill/>
                    </a:lnB>
                  </a:tcPr>
                </a:tc>
                <a:tc>
                  <a:txBody>
                    <a:bodyPr/>
                    <a:lstStyle/>
                    <a:p>
                      <a:pPr algn="r" fontAlgn="b"/>
                      <a:r>
                        <a:rPr lang="en-GB" sz="1400" b="0" i="0" u="none" strike="noStrike">
                          <a:solidFill>
                            <a:srgbClr val="000000"/>
                          </a:solidFill>
                          <a:latin typeface="Calibri"/>
                        </a:rPr>
                        <a:t>£3,788</a:t>
                      </a:r>
                    </a:p>
                  </a:txBody>
                  <a:tcPr marL="9525" marR="9525" marT="9525" marB="0" anchor="b">
                    <a:lnL>
                      <a:noFill/>
                    </a:lnL>
                    <a:lnR>
                      <a:noFill/>
                    </a:lnR>
                    <a:lnT>
                      <a:noFill/>
                    </a:lnT>
                    <a:lnB>
                      <a:noFill/>
                    </a:lnB>
                  </a:tcPr>
                </a:tc>
              </a:tr>
              <a:tr h="232080">
                <a:tc>
                  <a:txBody>
                    <a:bodyPr/>
                    <a:lstStyle/>
                    <a:p>
                      <a:pPr algn="l" fontAlgn="b"/>
                      <a:r>
                        <a:rPr lang="en-GB" sz="1400" b="0" i="0" u="none" strike="noStrike" dirty="0">
                          <a:solidFill>
                            <a:srgbClr val="000000"/>
                          </a:solidFill>
                          <a:latin typeface="Calibri"/>
                        </a:rPr>
                        <a:t>Factor 1- Basic Entitlement </a:t>
                      </a:r>
                    </a:p>
                  </a:txBody>
                  <a:tcPr marL="9525" marR="9525" marT="9525" marB="0" anchor="b">
                    <a:lnL>
                      <a:noFill/>
                    </a:lnL>
                    <a:lnR>
                      <a:noFill/>
                    </a:lnR>
                    <a:lnT>
                      <a:noFill/>
                    </a:lnT>
                    <a:lnB>
                      <a:noFill/>
                    </a:lnB>
                  </a:tcPr>
                </a:tc>
                <a:tc>
                  <a:txBody>
                    <a:bodyPr/>
                    <a:lstStyle/>
                    <a:p>
                      <a:pPr algn="l" fontAlgn="b"/>
                      <a:r>
                        <a:rPr lang="en-GB" sz="1400" b="0" i="0" u="none" strike="noStrike">
                          <a:solidFill>
                            <a:srgbClr val="000000"/>
                          </a:solidFill>
                          <a:latin typeface="Calibri"/>
                        </a:rPr>
                        <a:t>KS4</a:t>
                      </a:r>
                    </a:p>
                  </a:txBody>
                  <a:tcPr marL="9525" marR="9525" marT="9525" marB="0" anchor="b">
                    <a:lnL>
                      <a:noFill/>
                    </a:lnL>
                    <a:lnR>
                      <a:noFill/>
                    </a:lnR>
                    <a:lnT>
                      <a:noFill/>
                    </a:lnT>
                    <a:lnB>
                      <a:noFill/>
                    </a:lnB>
                  </a:tcPr>
                </a:tc>
                <a:tc>
                  <a:txBody>
                    <a:bodyPr/>
                    <a:lstStyle/>
                    <a:p>
                      <a:pPr algn="l" fontAlgn="b"/>
                      <a:endParaRPr lang="en-GB" sz="1400" b="0" i="0" u="none" strike="noStrike">
                        <a:solidFill>
                          <a:srgbClr val="000000"/>
                        </a:solidFill>
                        <a:latin typeface="Calibri"/>
                      </a:endParaRPr>
                    </a:p>
                  </a:txBody>
                  <a:tcPr marL="9525" marR="9525" marT="9525" marB="0" anchor="b">
                    <a:lnL>
                      <a:noFill/>
                    </a:lnL>
                    <a:lnR>
                      <a:noFill/>
                    </a:lnR>
                    <a:lnT>
                      <a:noFill/>
                    </a:lnT>
                    <a:lnB>
                      <a:noFill/>
                    </a:lnB>
                  </a:tcPr>
                </a:tc>
                <a:tc>
                  <a:txBody>
                    <a:bodyPr/>
                    <a:lstStyle/>
                    <a:p>
                      <a:pPr algn="r" fontAlgn="b"/>
                      <a:r>
                        <a:rPr lang="en-GB" sz="1400" b="0" i="0" u="none" strike="noStrike">
                          <a:solidFill>
                            <a:srgbClr val="000000"/>
                          </a:solidFill>
                          <a:latin typeface="Calibri"/>
                        </a:rPr>
                        <a:t>£4,157</a:t>
                      </a:r>
                    </a:p>
                  </a:txBody>
                  <a:tcPr marL="9525" marR="9525" marT="9525" marB="0" anchor="b">
                    <a:lnL>
                      <a:noFill/>
                    </a:lnL>
                    <a:lnR>
                      <a:noFill/>
                    </a:lnR>
                    <a:lnT>
                      <a:noFill/>
                    </a:lnT>
                    <a:lnB>
                      <a:noFill/>
                    </a:lnB>
                  </a:tcPr>
                </a:tc>
              </a:tr>
              <a:tr h="232080">
                <a:tc>
                  <a:txBody>
                    <a:bodyPr/>
                    <a:lstStyle/>
                    <a:p>
                      <a:pPr algn="l" fontAlgn="b"/>
                      <a:r>
                        <a:rPr lang="en-GB" sz="1400" b="0" i="0" u="none" strike="noStrike" dirty="0">
                          <a:solidFill>
                            <a:srgbClr val="000000"/>
                          </a:solidFill>
                          <a:latin typeface="Calibri"/>
                        </a:rPr>
                        <a:t>Factor 2 - Deprivation</a:t>
                      </a:r>
                    </a:p>
                  </a:txBody>
                  <a:tcPr marL="9525" marR="9525" marT="9525" marB="0" anchor="b">
                    <a:lnL>
                      <a:noFill/>
                    </a:lnL>
                    <a:lnR>
                      <a:noFill/>
                    </a:lnR>
                    <a:lnT>
                      <a:noFill/>
                    </a:lnT>
                    <a:lnB>
                      <a:noFill/>
                    </a:lnB>
                  </a:tcPr>
                </a:tc>
                <a:tc>
                  <a:txBody>
                    <a:bodyPr/>
                    <a:lstStyle/>
                    <a:p>
                      <a:pPr algn="l" fontAlgn="b"/>
                      <a:r>
                        <a:rPr lang="en-GB" sz="1400" b="0" i="0" u="none" strike="noStrike">
                          <a:solidFill>
                            <a:srgbClr val="000000"/>
                          </a:solidFill>
                          <a:latin typeface="Calibri"/>
                        </a:rPr>
                        <a:t>Free School Meals</a:t>
                      </a:r>
                    </a:p>
                  </a:txBody>
                  <a:tcPr marL="9525" marR="9525" marT="9525" marB="0" anchor="b">
                    <a:lnL>
                      <a:noFill/>
                    </a:lnL>
                    <a:lnR>
                      <a:noFill/>
                    </a:lnR>
                    <a:lnT>
                      <a:noFill/>
                    </a:lnT>
                    <a:lnB>
                      <a:noFill/>
                    </a:lnB>
                  </a:tcPr>
                </a:tc>
                <a:tc>
                  <a:txBody>
                    <a:bodyPr/>
                    <a:lstStyle/>
                    <a:p>
                      <a:pPr algn="r" fontAlgn="b"/>
                      <a:r>
                        <a:rPr lang="en-GB" sz="1400" b="0" i="0" u="none" strike="noStrike">
                          <a:solidFill>
                            <a:srgbClr val="000000"/>
                          </a:solidFill>
                          <a:latin typeface="Calibri"/>
                        </a:rPr>
                        <a:t>£359</a:t>
                      </a:r>
                    </a:p>
                  </a:txBody>
                  <a:tcPr marL="9525" marR="9525" marT="9525" marB="0" anchor="b">
                    <a:lnL>
                      <a:noFill/>
                    </a:lnL>
                    <a:lnR>
                      <a:noFill/>
                    </a:lnR>
                    <a:lnT>
                      <a:noFill/>
                    </a:lnT>
                    <a:lnB>
                      <a:noFill/>
                    </a:lnB>
                  </a:tcPr>
                </a:tc>
                <a:tc>
                  <a:txBody>
                    <a:bodyPr/>
                    <a:lstStyle/>
                    <a:p>
                      <a:pPr algn="r" fontAlgn="b"/>
                      <a:r>
                        <a:rPr lang="en-GB" sz="1400" b="0" i="0" u="none" strike="noStrike">
                          <a:solidFill>
                            <a:srgbClr val="000000"/>
                          </a:solidFill>
                          <a:latin typeface="Calibri"/>
                        </a:rPr>
                        <a:t>£334</a:t>
                      </a:r>
                    </a:p>
                  </a:txBody>
                  <a:tcPr marL="9525" marR="9525" marT="9525" marB="0" anchor="b">
                    <a:lnL>
                      <a:noFill/>
                    </a:lnL>
                    <a:lnR>
                      <a:noFill/>
                    </a:lnR>
                    <a:lnT>
                      <a:noFill/>
                    </a:lnT>
                    <a:lnB>
                      <a:noFill/>
                    </a:lnB>
                  </a:tcPr>
                </a:tc>
              </a:tr>
              <a:tr h="232080">
                <a:tc>
                  <a:txBody>
                    <a:bodyPr/>
                    <a:lstStyle/>
                    <a:p>
                      <a:pPr algn="l" fontAlgn="b"/>
                      <a:r>
                        <a:rPr lang="en-GB" sz="1400" b="0" i="0" u="none" strike="noStrike" dirty="0">
                          <a:solidFill>
                            <a:srgbClr val="000000"/>
                          </a:solidFill>
                          <a:latin typeface="Calibri"/>
                        </a:rPr>
                        <a:t>Factor 2 - Deprivation</a:t>
                      </a:r>
                    </a:p>
                  </a:txBody>
                  <a:tcPr marL="9525" marR="9525" marT="9525" marB="0" anchor="b">
                    <a:lnL>
                      <a:noFill/>
                    </a:lnL>
                    <a:lnR>
                      <a:noFill/>
                    </a:lnR>
                    <a:lnT>
                      <a:noFill/>
                    </a:lnT>
                    <a:lnB>
                      <a:noFill/>
                    </a:lnB>
                  </a:tcPr>
                </a:tc>
                <a:tc>
                  <a:txBody>
                    <a:bodyPr/>
                    <a:lstStyle/>
                    <a:p>
                      <a:pPr algn="l" fontAlgn="b"/>
                      <a:r>
                        <a:rPr lang="en-GB" sz="1400" b="0" i="0" u="none" strike="noStrike" dirty="0">
                          <a:solidFill>
                            <a:srgbClr val="000000"/>
                          </a:solidFill>
                          <a:latin typeface="Calibri"/>
                        </a:rPr>
                        <a:t>IDACI - Band 1</a:t>
                      </a:r>
                    </a:p>
                  </a:txBody>
                  <a:tcPr marL="9525" marR="9525" marT="9525" marB="0" anchor="b">
                    <a:lnL>
                      <a:noFill/>
                    </a:lnL>
                    <a:lnR>
                      <a:noFill/>
                    </a:lnR>
                    <a:lnT>
                      <a:noFill/>
                    </a:lnT>
                    <a:lnB>
                      <a:noFill/>
                    </a:lnB>
                  </a:tcPr>
                </a:tc>
                <a:tc>
                  <a:txBody>
                    <a:bodyPr/>
                    <a:lstStyle/>
                    <a:p>
                      <a:pPr algn="r" fontAlgn="b"/>
                      <a:r>
                        <a:rPr lang="en-GB" sz="1400" b="0" i="0" u="none" strike="noStrike" dirty="0">
                          <a:solidFill>
                            <a:srgbClr val="000000"/>
                          </a:solidFill>
                          <a:latin typeface="Calibri"/>
                        </a:rPr>
                        <a:t>£415</a:t>
                      </a:r>
                    </a:p>
                  </a:txBody>
                  <a:tcPr marL="9525" marR="9525" marT="9525" marB="0" anchor="b">
                    <a:lnL>
                      <a:noFill/>
                    </a:lnL>
                    <a:lnR>
                      <a:noFill/>
                    </a:lnR>
                    <a:lnT>
                      <a:noFill/>
                    </a:lnT>
                    <a:lnB>
                      <a:noFill/>
                    </a:lnB>
                  </a:tcPr>
                </a:tc>
                <a:tc>
                  <a:txBody>
                    <a:bodyPr/>
                    <a:lstStyle/>
                    <a:p>
                      <a:pPr algn="r" fontAlgn="b"/>
                      <a:r>
                        <a:rPr lang="en-GB" sz="1400" b="0" i="0" u="none" strike="noStrike">
                          <a:solidFill>
                            <a:srgbClr val="000000"/>
                          </a:solidFill>
                          <a:latin typeface="Calibri"/>
                        </a:rPr>
                        <a:t>£447</a:t>
                      </a:r>
                    </a:p>
                  </a:txBody>
                  <a:tcPr marL="9525" marR="9525" marT="9525" marB="0" anchor="b">
                    <a:lnL>
                      <a:noFill/>
                    </a:lnL>
                    <a:lnR>
                      <a:noFill/>
                    </a:lnR>
                    <a:lnT>
                      <a:noFill/>
                    </a:lnT>
                    <a:lnB>
                      <a:noFill/>
                    </a:lnB>
                  </a:tcPr>
                </a:tc>
              </a:tr>
              <a:tr h="232080">
                <a:tc>
                  <a:txBody>
                    <a:bodyPr/>
                    <a:lstStyle/>
                    <a:p>
                      <a:pPr algn="l" fontAlgn="b"/>
                      <a:r>
                        <a:rPr lang="en-GB" sz="1400" b="0" i="0" u="none" strike="noStrike">
                          <a:solidFill>
                            <a:srgbClr val="000000"/>
                          </a:solidFill>
                          <a:latin typeface="Calibri"/>
                        </a:rPr>
                        <a:t>Factor 2 - Deprivation</a:t>
                      </a:r>
                    </a:p>
                  </a:txBody>
                  <a:tcPr marL="9525" marR="9525" marT="9525" marB="0" anchor="b">
                    <a:lnL>
                      <a:noFill/>
                    </a:lnL>
                    <a:lnR>
                      <a:noFill/>
                    </a:lnR>
                    <a:lnT>
                      <a:noFill/>
                    </a:lnT>
                    <a:lnB>
                      <a:noFill/>
                    </a:lnB>
                  </a:tcPr>
                </a:tc>
                <a:tc>
                  <a:txBody>
                    <a:bodyPr/>
                    <a:lstStyle/>
                    <a:p>
                      <a:pPr algn="l" fontAlgn="b"/>
                      <a:r>
                        <a:rPr lang="en-GB" sz="1400" b="0" i="0" u="none" strike="noStrike" dirty="0">
                          <a:solidFill>
                            <a:srgbClr val="000000"/>
                          </a:solidFill>
                          <a:latin typeface="Calibri"/>
                        </a:rPr>
                        <a:t>IDACI - Band 2</a:t>
                      </a:r>
                    </a:p>
                  </a:txBody>
                  <a:tcPr marL="9525" marR="9525" marT="9525" marB="0" anchor="b">
                    <a:lnL>
                      <a:noFill/>
                    </a:lnL>
                    <a:lnR>
                      <a:noFill/>
                    </a:lnR>
                    <a:lnT>
                      <a:noFill/>
                    </a:lnT>
                    <a:lnB>
                      <a:noFill/>
                    </a:lnB>
                  </a:tcPr>
                </a:tc>
                <a:tc>
                  <a:txBody>
                    <a:bodyPr/>
                    <a:lstStyle/>
                    <a:p>
                      <a:pPr algn="r" fontAlgn="b"/>
                      <a:r>
                        <a:rPr lang="en-GB" sz="1400" b="0" i="0" u="none" strike="noStrike">
                          <a:solidFill>
                            <a:srgbClr val="000000"/>
                          </a:solidFill>
                          <a:latin typeface="Calibri"/>
                        </a:rPr>
                        <a:t>£435</a:t>
                      </a:r>
                    </a:p>
                  </a:txBody>
                  <a:tcPr marL="9525" marR="9525" marT="9525" marB="0" anchor="b">
                    <a:lnL>
                      <a:noFill/>
                    </a:lnL>
                    <a:lnR>
                      <a:noFill/>
                    </a:lnR>
                    <a:lnT>
                      <a:noFill/>
                    </a:lnT>
                    <a:lnB>
                      <a:noFill/>
                    </a:lnB>
                  </a:tcPr>
                </a:tc>
                <a:tc>
                  <a:txBody>
                    <a:bodyPr/>
                    <a:lstStyle/>
                    <a:p>
                      <a:pPr algn="r" fontAlgn="b"/>
                      <a:r>
                        <a:rPr lang="en-GB" sz="1400" b="0" i="0" u="none" strike="noStrike" dirty="0">
                          <a:solidFill>
                            <a:srgbClr val="000000"/>
                          </a:solidFill>
                          <a:latin typeface="Calibri"/>
                        </a:rPr>
                        <a:t>£469</a:t>
                      </a:r>
                    </a:p>
                  </a:txBody>
                  <a:tcPr marL="9525" marR="9525" marT="9525" marB="0" anchor="b">
                    <a:lnL>
                      <a:noFill/>
                    </a:lnL>
                    <a:lnR>
                      <a:noFill/>
                    </a:lnR>
                    <a:lnT>
                      <a:noFill/>
                    </a:lnT>
                    <a:lnB>
                      <a:noFill/>
                    </a:lnB>
                  </a:tcPr>
                </a:tc>
              </a:tr>
              <a:tr h="232080">
                <a:tc>
                  <a:txBody>
                    <a:bodyPr/>
                    <a:lstStyle/>
                    <a:p>
                      <a:pPr algn="l" fontAlgn="b"/>
                      <a:r>
                        <a:rPr lang="en-GB" sz="1400" b="0" i="0" u="none" strike="noStrike">
                          <a:solidFill>
                            <a:srgbClr val="000000"/>
                          </a:solidFill>
                          <a:latin typeface="Calibri"/>
                        </a:rPr>
                        <a:t>Factor 2 - Deprivation</a:t>
                      </a:r>
                    </a:p>
                  </a:txBody>
                  <a:tcPr marL="9525" marR="9525" marT="9525" marB="0" anchor="b">
                    <a:lnL>
                      <a:noFill/>
                    </a:lnL>
                    <a:lnR>
                      <a:noFill/>
                    </a:lnR>
                    <a:lnT>
                      <a:noFill/>
                    </a:lnT>
                    <a:lnB>
                      <a:noFill/>
                    </a:lnB>
                  </a:tcPr>
                </a:tc>
                <a:tc>
                  <a:txBody>
                    <a:bodyPr/>
                    <a:lstStyle/>
                    <a:p>
                      <a:pPr algn="l" fontAlgn="b"/>
                      <a:r>
                        <a:rPr lang="en-GB" sz="1400" b="0" i="0" u="none" strike="noStrike" dirty="0">
                          <a:solidFill>
                            <a:srgbClr val="000000"/>
                          </a:solidFill>
                          <a:latin typeface="Calibri"/>
                        </a:rPr>
                        <a:t>IDACI - Band 3</a:t>
                      </a:r>
                    </a:p>
                  </a:txBody>
                  <a:tcPr marL="9525" marR="9525" marT="9525" marB="0" anchor="b">
                    <a:lnL>
                      <a:noFill/>
                    </a:lnL>
                    <a:lnR>
                      <a:noFill/>
                    </a:lnR>
                    <a:lnT>
                      <a:noFill/>
                    </a:lnT>
                    <a:lnB>
                      <a:noFill/>
                    </a:lnB>
                  </a:tcPr>
                </a:tc>
                <a:tc>
                  <a:txBody>
                    <a:bodyPr/>
                    <a:lstStyle/>
                    <a:p>
                      <a:pPr algn="r" fontAlgn="b"/>
                      <a:r>
                        <a:rPr lang="en-GB" sz="1400" b="0" i="0" u="none" strike="noStrike">
                          <a:solidFill>
                            <a:srgbClr val="000000"/>
                          </a:solidFill>
                          <a:latin typeface="Calibri"/>
                        </a:rPr>
                        <a:t>£468</a:t>
                      </a:r>
                    </a:p>
                  </a:txBody>
                  <a:tcPr marL="9525" marR="9525" marT="9525" marB="0" anchor="b">
                    <a:lnL>
                      <a:noFill/>
                    </a:lnL>
                    <a:lnR>
                      <a:noFill/>
                    </a:lnR>
                    <a:lnT>
                      <a:noFill/>
                    </a:lnT>
                    <a:lnB>
                      <a:noFill/>
                    </a:lnB>
                  </a:tcPr>
                </a:tc>
                <a:tc>
                  <a:txBody>
                    <a:bodyPr/>
                    <a:lstStyle/>
                    <a:p>
                      <a:pPr algn="r" fontAlgn="b"/>
                      <a:r>
                        <a:rPr lang="en-GB" sz="1400" b="0" i="0" u="none" strike="noStrike" dirty="0">
                          <a:solidFill>
                            <a:srgbClr val="000000"/>
                          </a:solidFill>
                          <a:latin typeface="Calibri"/>
                        </a:rPr>
                        <a:t>£504</a:t>
                      </a:r>
                    </a:p>
                  </a:txBody>
                  <a:tcPr marL="9525" marR="9525" marT="9525" marB="0" anchor="b">
                    <a:lnL>
                      <a:noFill/>
                    </a:lnL>
                    <a:lnR>
                      <a:noFill/>
                    </a:lnR>
                    <a:lnT>
                      <a:noFill/>
                    </a:lnT>
                    <a:lnB>
                      <a:noFill/>
                    </a:lnB>
                  </a:tcPr>
                </a:tc>
              </a:tr>
              <a:tr h="232080">
                <a:tc>
                  <a:txBody>
                    <a:bodyPr/>
                    <a:lstStyle/>
                    <a:p>
                      <a:pPr algn="l" fontAlgn="b"/>
                      <a:r>
                        <a:rPr lang="en-GB" sz="1400" b="0" i="0" u="none" strike="noStrike" dirty="0">
                          <a:solidFill>
                            <a:srgbClr val="000000"/>
                          </a:solidFill>
                          <a:latin typeface="Calibri"/>
                        </a:rPr>
                        <a:t>Factor 2 - Deprivation</a:t>
                      </a:r>
                    </a:p>
                  </a:txBody>
                  <a:tcPr marL="9525" marR="9525" marT="9525" marB="0" anchor="b">
                    <a:lnL>
                      <a:noFill/>
                    </a:lnL>
                    <a:lnR>
                      <a:noFill/>
                    </a:lnR>
                    <a:lnT>
                      <a:noFill/>
                    </a:lnT>
                    <a:lnB>
                      <a:noFill/>
                    </a:lnB>
                  </a:tcPr>
                </a:tc>
                <a:tc>
                  <a:txBody>
                    <a:bodyPr/>
                    <a:lstStyle/>
                    <a:p>
                      <a:pPr algn="l" fontAlgn="b"/>
                      <a:r>
                        <a:rPr lang="en-GB" sz="1400" b="0" i="0" u="none" strike="noStrike" dirty="0">
                          <a:solidFill>
                            <a:srgbClr val="000000"/>
                          </a:solidFill>
                          <a:latin typeface="Calibri"/>
                        </a:rPr>
                        <a:t>IDACI - Band 4</a:t>
                      </a:r>
                    </a:p>
                  </a:txBody>
                  <a:tcPr marL="9525" marR="9525" marT="9525" marB="0" anchor="b">
                    <a:lnL>
                      <a:noFill/>
                    </a:lnL>
                    <a:lnR>
                      <a:noFill/>
                    </a:lnR>
                    <a:lnT>
                      <a:noFill/>
                    </a:lnT>
                    <a:lnB>
                      <a:noFill/>
                    </a:lnB>
                  </a:tcPr>
                </a:tc>
                <a:tc>
                  <a:txBody>
                    <a:bodyPr/>
                    <a:lstStyle/>
                    <a:p>
                      <a:pPr algn="r" fontAlgn="b"/>
                      <a:r>
                        <a:rPr lang="en-GB" sz="1400" b="0" i="0" u="none" strike="noStrike">
                          <a:solidFill>
                            <a:srgbClr val="000000"/>
                          </a:solidFill>
                          <a:latin typeface="Calibri"/>
                        </a:rPr>
                        <a:t>£515</a:t>
                      </a:r>
                    </a:p>
                  </a:txBody>
                  <a:tcPr marL="9525" marR="9525" marT="9525" marB="0" anchor="b">
                    <a:lnL>
                      <a:noFill/>
                    </a:lnL>
                    <a:lnR>
                      <a:noFill/>
                    </a:lnR>
                    <a:lnT>
                      <a:noFill/>
                    </a:lnT>
                    <a:lnB>
                      <a:noFill/>
                    </a:lnB>
                  </a:tcPr>
                </a:tc>
                <a:tc>
                  <a:txBody>
                    <a:bodyPr/>
                    <a:lstStyle/>
                    <a:p>
                      <a:pPr algn="r" fontAlgn="b"/>
                      <a:r>
                        <a:rPr lang="en-GB" sz="1400" b="0" i="0" u="none" strike="noStrike" dirty="0">
                          <a:solidFill>
                            <a:srgbClr val="000000"/>
                          </a:solidFill>
                          <a:latin typeface="Calibri"/>
                        </a:rPr>
                        <a:t>£555</a:t>
                      </a:r>
                    </a:p>
                  </a:txBody>
                  <a:tcPr marL="9525" marR="9525" marT="9525" marB="0" anchor="b">
                    <a:lnL>
                      <a:noFill/>
                    </a:lnL>
                    <a:lnR>
                      <a:noFill/>
                    </a:lnR>
                    <a:lnT>
                      <a:noFill/>
                    </a:lnT>
                    <a:lnB>
                      <a:noFill/>
                    </a:lnB>
                  </a:tcPr>
                </a:tc>
              </a:tr>
              <a:tr h="232080">
                <a:tc>
                  <a:txBody>
                    <a:bodyPr/>
                    <a:lstStyle/>
                    <a:p>
                      <a:pPr algn="l" fontAlgn="b"/>
                      <a:r>
                        <a:rPr lang="en-GB" sz="1400" b="0" i="0" u="none" strike="noStrike">
                          <a:solidFill>
                            <a:srgbClr val="000000"/>
                          </a:solidFill>
                          <a:latin typeface="Calibri"/>
                        </a:rPr>
                        <a:t>Factor 2 - Deprivation</a:t>
                      </a:r>
                    </a:p>
                  </a:txBody>
                  <a:tcPr marL="9525" marR="9525" marT="9525" marB="0" anchor="b">
                    <a:lnL>
                      <a:noFill/>
                    </a:lnL>
                    <a:lnR>
                      <a:noFill/>
                    </a:lnR>
                    <a:lnT>
                      <a:noFill/>
                    </a:lnT>
                    <a:lnB>
                      <a:noFill/>
                    </a:lnB>
                  </a:tcPr>
                </a:tc>
                <a:tc>
                  <a:txBody>
                    <a:bodyPr/>
                    <a:lstStyle/>
                    <a:p>
                      <a:pPr algn="l" fontAlgn="b"/>
                      <a:r>
                        <a:rPr lang="en-GB" sz="1400" b="0" i="0" u="none" strike="noStrike" dirty="0">
                          <a:solidFill>
                            <a:srgbClr val="000000"/>
                          </a:solidFill>
                          <a:latin typeface="Calibri"/>
                        </a:rPr>
                        <a:t>IDACI - Band 5</a:t>
                      </a:r>
                    </a:p>
                  </a:txBody>
                  <a:tcPr marL="9525" marR="9525" marT="9525" marB="0" anchor="b">
                    <a:lnL>
                      <a:noFill/>
                    </a:lnL>
                    <a:lnR>
                      <a:noFill/>
                    </a:lnR>
                    <a:lnT>
                      <a:noFill/>
                    </a:lnT>
                    <a:lnB>
                      <a:noFill/>
                    </a:lnB>
                  </a:tcPr>
                </a:tc>
                <a:tc>
                  <a:txBody>
                    <a:bodyPr/>
                    <a:lstStyle/>
                    <a:p>
                      <a:pPr algn="r" fontAlgn="b"/>
                      <a:r>
                        <a:rPr lang="en-GB" sz="1400" b="0" i="0" u="none" strike="noStrike">
                          <a:solidFill>
                            <a:srgbClr val="000000"/>
                          </a:solidFill>
                          <a:latin typeface="Calibri"/>
                        </a:rPr>
                        <a:t>£566</a:t>
                      </a:r>
                    </a:p>
                  </a:txBody>
                  <a:tcPr marL="9525" marR="9525" marT="9525" marB="0" anchor="b">
                    <a:lnL>
                      <a:noFill/>
                    </a:lnL>
                    <a:lnR>
                      <a:noFill/>
                    </a:lnR>
                    <a:lnT>
                      <a:noFill/>
                    </a:lnT>
                    <a:lnB>
                      <a:noFill/>
                    </a:lnB>
                  </a:tcPr>
                </a:tc>
                <a:tc>
                  <a:txBody>
                    <a:bodyPr/>
                    <a:lstStyle/>
                    <a:p>
                      <a:pPr algn="r" fontAlgn="b"/>
                      <a:r>
                        <a:rPr lang="en-GB" sz="1400" b="0" i="0" u="none" strike="noStrike" dirty="0">
                          <a:solidFill>
                            <a:srgbClr val="000000"/>
                          </a:solidFill>
                          <a:latin typeface="Calibri"/>
                        </a:rPr>
                        <a:t>£610</a:t>
                      </a:r>
                    </a:p>
                  </a:txBody>
                  <a:tcPr marL="9525" marR="9525" marT="9525" marB="0" anchor="b">
                    <a:lnL>
                      <a:noFill/>
                    </a:lnL>
                    <a:lnR>
                      <a:noFill/>
                    </a:lnR>
                    <a:lnT>
                      <a:noFill/>
                    </a:lnT>
                    <a:lnB>
                      <a:noFill/>
                    </a:lnB>
                  </a:tcPr>
                </a:tc>
              </a:tr>
              <a:tr h="232080">
                <a:tc>
                  <a:txBody>
                    <a:bodyPr/>
                    <a:lstStyle/>
                    <a:p>
                      <a:pPr algn="l" fontAlgn="b"/>
                      <a:r>
                        <a:rPr lang="en-GB" sz="1400" b="0" i="0" u="none" strike="noStrike">
                          <a:solidFill>
                            <a:srgbClr val="000000"/>
                          </a:solidFill>
                          <a:latin typeface="Calibri"/>
                        </a:rPr>
                        <a:t>Factor 2 - Deprivation</a:t>
                      </a:r>
                    </a:p>
                  </a:txBody>
                  <a:tcPr marL="9525" marR="9525" marT="9525" marB="0" anchor="b">
                    <a:lnL>
                      <a:noFill/>
                    </a:lnL>
                    <a:lnR>
                      <a:noFill/>
                    </a:lnR>
                    <a:lnT>
                      <a:noFill/>
                    </a:lnT>
                    <a:lnB>
                      <a:noFill/>
                    </a:lnB>
                  </a:tcPr>
                </a:tc>
                <a:tc>
                  <a:txBody>
                    <a:bodyPr/>
                    <a:lstStyle/>
                    <a:p>
                      <a:pPr algn="l" fontAlgn="b"/>
                      <a:r>
                        <a:rPr lang="en-GB" sz="1400" b="0" i="0" u="none" strike="noStrike" dirty="0">
                          <a:solidFill>
                            <a:srgbClr val="000000"/>
                          </a:solidFill>
                          <a:latin typeface="Calibri"/>
                        </a:rPr>
                        <a:t>IDACI - Band 6</a:t>
                      </a:r>
                    </a:p>
                  </a:txBody>
                  <a:tcPr marL="9525" marR="9525" marT="9525" marB="0" anchor="b">
                    <a:lnL>
                      <a:noFill/>
                    </a:lnL>
                    <a:lnR>
                      <a:noFill/>
                    </a:lnR>
                    <a:lnT>
                      <a:noFill/>
                    </a:lnT>
                    <a:lnB>
                      <a:noFill/>
                    </a:lnB>
                  </a:tcPr>
                </a:tc>
                <a:tc>
                  <a:txBody>
                    <a:bodyPr/>
                    <a:lstStyle/>
                    <a:p>
                      <a:pPr algn="r" fontAlgn="b"/>
                      <a:r>
                        <a:rPr lang="en-GB" sz="1400" b="0" i="0" u="none" strike="noStrike" dirty="0">
                          <a:solidFill>
                            <a:srgbClr val="000000"/>
                          </a:solidFill>
                          <a:latin typeface="Calibri"/>
                        </a:rPr>
                        <a:t>£708</a:t>
                      </a:r>
                    </a:p>
                  </a:txBody>
                  <a:tcPr marL="9525" marR="9525" marT="9525" marB="0" anchor="b">
                    <a:lnL>
                      <a:noFill/>
                    </a:lnL>
                    <a:lnR>
                      <a:noFill/>
                    </a:lnR>
                    <a:lnT>
                      <a:noFill/>
                    </a:lnT>
                    <a:lnB>
                      <a:noFill/>
                    </a:lnB>
                  </a:tcPr>
                </a:tc>
                <a:tc>
                  <a:txBody>
                    <a:bodyPr/>
                    <a:lstStyle/>
                    <a:p>
                      <a:pPr algn="r" fontAlgn="b"/>
                      <a:r>
                        <a:rPr lang="en-GB" sz="1400" b="0" i="0" u="none" strike="noStrike" dirty="0">
                          <a:solidFill>
                            <a:srgbClr val="000000"/>
                          </a:solidFill>
                          <a:latin typeface="Calibri"/>
                        </a:rPr>
                        <a:t>£763</a:t>
                      </a:r>
                    </a:p>
                  </a:txBody>
                  <a:tcPr marL="9525" marR="9525" marT="9525" marB="0" anchor="b">
                    <a:lnL>
                      <a:noFill/>
                    </a:lnL>
                    <a:lnR>
                      <a:noFill/>
                    </a:lnR>
                    <a:lnT>
                      <a:noFill/>
                    </a:lnT>
                    <a:lnB>
                      <a:noFill/>
                    </a:lnB>
                  </a:tcPr>
                </a:tc>
              </a:tr>
              <a:tr h="232080">
                <a:tc>
                  <a:txBody>
                    <a:bodyPr/>
                    <a:lstStyle/>
                    <a:p>
                      <a:pPr algn="l" fontAlgn="b"/>
                      <a:r>
                        <a:rPr lang="en-GB" sz="1400" b="0" i="0" u="none" strike="noStrike" dirty="0">
                          <a:solidFill>
                            <a:srgbClr val="000000"/>
                          </a:solidFill>
                          <a:latin typeface="Calibri"/>
                        </a:rPr>
                        <a:t>Factor 3 - Looked After Children</a:t>
                      </a:r>
                    </a:p>
                  </a:txBody>
                  <a:tcPr marL="9525" marR="9525" marT="9525" marB="0" anchor="b">
                    <a:lnL>
                      <a:noFill/>
                    </a:lnL>
                    <a:lnR>
                      <a:noFill/>
                    </a:lnR>
                    <a:lnT>
                      <a:noFill/>
                    </a:lnT>
                    <a:lnB>
                      <a:noFill/>
                    </a:lnB>
                  </a:tcPr>
                </a:tc>
                <a:tc>
                  <a:txBody>
                    <a:bodyPr/>
                    <a:lstStyle/>
                    <a:p>
                      <a:pPr algn="l" fontAlgn="b"/>
                      <a:endParaRPr lang="en-GB" sz="1400" b="0" i="0" u="none" strike="noStrike" dirty="0">
                        <a:solidFill>
                          <a:srgbClr val="000000"/>
                        </a:solidFill>
                        <a:latin typeface="Calibri"/>
                      </a:endParaRPr>
                    </a:p>
                  </a:txBody>
                  <a:tcPr marL="9525" marR="9525" marT="9525" marB="0" anchor="b">
                    <a:lnL>
                      <a:noFill/>
                    </a:lnL>
                    <a:lnR>
                      <a:noFill/>
                    </a:lnR>
                    <a:lnT>
                      <a:noFill/>
                    </a:lnT>
                    <a:lnB>
                      <a:noFill/>
                    </a:lnB>
                  </a:tcPr>
                </a:tc>
                <a:tc>
                  <a:txBody>
                    <a:bodyPr/>
                    <a:lstStyle/>
                    <a:p>
                      <a:pPr algn="r" fontAlgn="b"/>
                      <a:r>
                        <a:rPr lang="en-GB" sz="1400" b="0" i="0" u="none" strike="noStrike" dirty="0">
                          <a:solidFill>
                            <a:srgbClr val="000000"/>
                          </a:solidFill>
                          <a:latin typeface="Calibri"/>
                        </a:rPr>
                        <a:t>£525</a:t>
                      </a:r>
                    </a:p>
                  </a:txBody>
                  <a:tcPr marL="9525" marR="9525" marT="9525" marB="0" anchor="b">
                    <a:lnL>
                      <a:noFill/>
                    </a:lnL>
                    <a:lnR>
                      <a:noFill/>
                    </a:lnR>
                    <a:lnT>
                      <a:noFill/>
                    </a:lnT>
                    <a:lnB>
                      <a:noFill/>
                    </a:lnB>
                  </a:tcPr>
                </a:tc>
                <a:tc>
                  <a:txBody>
                    <a:bodyPr/>
                    <a:lstStyle/>
                    <a:p>
                      <a:pPr algn="r" fontAlgn="b"/>
                      <a:r>
                        <a:rPr lang="en-GB" sz="1400" b="0" i="0" u="none" strike="noStrike">
                          <a:solidFill>
                            <a:srgbClr val="000000"/>
                          </a:solidFill>
                          <a:latin typeface="Calibri"/>
                        </a:rPr>
                        <a:t>£525</a:t>
                      </a:r>
                    </a:p>
                  </a:txBody>
                  <a:tcPr marL="9525" marR="9525" marT="9525" marB="0" anchor="b">
                    <a:lnL>
                      <a:noFill/>
                    </a:lnL>
                    <a:lnR>
                      <a:noFill/>
                    </a:lnR>
                    <a:lnT>
                      <a:noFill/>
                    </a:lnT>
                    <a:lnB>
                      <a:noFill/>
                    </a:lnB>
                  </a:tcPr>
                </a:tc>
              </a:tr>
              <a:tr h="232080">
                <a:tc gridSpan="2">
                  <a:txBody>
                    <a:bodyPr/>
                    <a:lstStyle/>
                    <a:p>
                      <a:pPr algn="l" fontAlgn="b"/>
                      <a:r>
                        <a:rPr lang="en-GB" sz="1400" b="0" i="0" u="none" strike="noStrike" dirty="0">
                          <a:solidFill>
                            <a:srgbClr val="000000"/>
                          </a:solidFill>
                          <a:latin typeface="Calibri"/>
                        </a:rPr>
                        <a:t>Factor 4 - High Incidence low cost </a:t>
                      </a:r>
                      <a:r>
                        <a:rPr lang="en-GB" sz="1400" b="0" i="0" u="none" strike="noStrike" dirty="0" smtClean="0">
                          <a:solidFill>
                            <a:srgbClr val="000000"/>
                          </a:solidFill>
                          <a:latin typeface="Calibri"/>
                        </a:rPr>
                        <a:t>SEN </a:t>
                      </a:r>
                      <a:r>
                        <a:rPr lang="en-GB" sz="1400" b="0" i="0" u="none" strike="noStrike" dirty="0" smtClean="0">
                          <a:solidFill>
                            <a:schemeClr val="accent2">
                              <a:lumMod val="60000"/>
                              <a:lumOff val="40000"/>
                            </a:schemeClr>
                          </a:solidFill>
                          <a:latin typeface="Calibri"/>
                        </a:rPr>
                        <a:t>*rates changed from last year</a:t>
                      </a:r>
                      <a:endParaRPr lang="en-GB" sz="1400" b="0" i="0" u="none" strike="noStrike" dirty="0">
                        <a:solidFill>
                          <a:srgbClr val="000000"/>
                        </a:solidFill>
                        <a:latin typeface="Calibri"/>
                      </a:endParaRPr>
                    </a:p>
                  </a:txBody>
                  <a:tcPr marL="9525" marR="9525" marT="9525" marB="0" anchor="b">
                    <a:lnL>
                      <a:noFill/>
                    </a:lnL>
                    <a:lnR>
                      <a:noFill/>
                    </a:lnR>
                    <a:lnT>
                      <a:noFill/>
                    </a:lnT>
                    <a:lnB>
                      <a:noFill/>
                    </a:lnB>
                  </a:tcPr>
                </a:tc>
                <a:tc hMerge="1">
                  <a:txBody>
                    <a:bodyPr/>
                    <a:lstStyle/>
                    <a:p>
                      <a:pPr algn="l" fontAlgn="b"/>
                      <a:endParaRPr lang="en-GB" sz="1400" b="0" i="0" u="none" strike="noStrike" dirty="0">
                        <a:solidFill>
                          <a:srgbClr val="000000"/>
                        </a:solidFill>
                        <a:latin typeface="Calibri"/>
                      </a:endParaRPr>
                    </a:p>
                  </a:txBody>
                  <a:tcPr marL="9525" marR="9525" marT="9525" marB="0" anchor="b">
                    <a:lnL>
                      <a:noFill/>
                    </a:lnL>
                    <a:lnR>
                      <a:noFill/>
                    </a:lnR>
                    <a:lnT>
                      <a:noFill/>
                    </a:lnT>
                    <a:lnB>
                      <a:noFill/>
                    </a:lnB>
                  </a:tcPr>
                </a:tc>
                <a:tc>
                  <a:txBody>
                    <a:bodyPr/>
                    <a:lstStyle/>
                    <a:p>
                      <a:pPr algn="r" fontAlgn="b"/>
                      <a:r>
                        <a:rPr lang="en-GB" sz="1400" b="0" i="0" u="none" strike="noStrike" dirty="0" smtClean="0">
                          <a:solidFill>
                            <a:schemeClr val="accent2">
                              <a:lumMod val="60000"/>
                              <a:lumOff val="40000"/>
                            </a:schemeClr>
                          </a:solidFill>
                          <a:latin typeface="Calibri"/>
                        </a:rPr>
                        <a:t>£1,052</a:t>
                      </a:r>
                      <a:endParaRPr lang="en-GB" sz="1400" b="0" i="0" u="none" strike="noStrike" dirty="0">
                        <a:solidFill>
                          <a:schemeClr val="accent2">
                            <a:lumMod val="60000"/>
                            <a:lumOff val="40000"/>
                          </a:schemeClr>
                        </a:solidFill>
                        <a:latin typeface="Calibri"/>
                      </a:endParaRPr>
                    </a:p>
                  </a:txBody>
                  <a:tcPr marL="9525" marR="9525" marT="9525" marB="0" anchor="b">
                    <a:lnL>
                      <a:noFill/>
                    </a:lnL>
                    <a:lnR>
                      <a:noFill/>
                    </a:lnR>
                    <a:lnT>
                      <a:noFill/>
                    </a:lnT>
                    <a:lnB>
                      <a:noFill/>
                    </a:lnB>
                  </a:tcPr>
                </a:tc>
                <a:tc>
                  <a:txBody>
                    <a:bodyPr/>
                    <a:lstStyle/>
                    <a:p>
                      <a:pPr algn="r" fontAlgn="b"/>
                      <a:r>
                        <a:rPr lang="en-GB" sz="1400" b="0" i="0" u="none" strike="noStrike" dirty="0" smtClean="0">
                          <a:solidFill>
                            <a:schemeClr val="accent2">
                              <a:lumMod val="60000"/>
                              <a:lumOff val="40000"/>
                            </a:schemeClr>
                          </a:solidFill>
                          <a:latin typeface="Calibri"/>
                        </a:rPr>
                        <a:t>£1,106</a:t>
                      </a:r>
                      <a:endParaRPr lang="en-GB" sz="1400" b="0" i="0" u="none" strike="noStrike" dirty="0">
                        <a:solidFill>
                          <a:schemeClr val="accent2">
                            <a:lumMod val="60000"/>
                            <a:lumOff val="40000"/>
                          </a:schemeClr>
                        </a:solidFill>
                        <a:latin typeface="Calibri"/>
                      </a:endParaRPr>
                    </a:p>
                  </a:txBody>
                  <a:tcPr marL="9525" marR="9525" marT="9525" marB="0" anchor="b">
                    <a:lnL>
                      <a:noFill/>
                    </a:lnL>
                    <a:lnR>
                      <a:noFill/>
                    </a:lnR>
                    <a:lnT>
                      <a:noFill/>
                    </a:lnT>
                    <a:lnB>
                      <a:noFill/>
                    </a:lnB>
                  </a:tcPr>
                </a:tc>
              </a:tr>
              <a:tr h="232080">
                <a:tc>
                  <a:txBody>
                    <a:bodyPr/>
                    <a:lstStyle/>
                    <a:p>
                      <a:pPr algn="l" fontAlgn="b"/>
                      <a:r>
                        <a:rPr lang="en-GB" sz="1400" b="0" i="0" u="none" strike="noStrike">
                          <a:solidFill>
                            <a:srgbClr val="000000"/>
                          </a:solidFill>
                          <a:latin typeface="Calibri"/>
                        </a:rPr>
                        <a:t>Factor 5 - English as Additional Language</a:t>
                      </a:r>
                    </a:p>
                  </a:txBody>
                  <a:tcPr marL="9525" marR="9525" marT="9525" marB="0" anchor="b">
                    <a:lnL>
                      <a:noFill/>
                    </a:lnL>
                    <a:lnR>
                      <a:noFill/>
                    </a:lnR>
                    <a:lnT>
                      <a:noFill/>
                    </a:lnT>
                    <a:lnB>
                      <a:noFill/>
                    </a:lnB>
                  </a:tcPr>
                </a:tc>
                <a:tc>
                  <a:txBody>
                    <a:bodyPr/>
                    <a:lstStyle/>
                    <a:p>
                      <a:pPr algn="l" fontAlgn="b"/>
                      <a:endParaRPr lang="en-GB" sz="1400" b="0" i="0" u="none" strike="noStrike">
                        <a:solidFill>
                          <a:srgbClr val="000000"/>
                        </a:solidFill>
                        <a:latin typeface="Calibri"/>
                      </a:endParaRPr>
                    </a:p>
                  </a:txBody>
                  <a:tcPr marL="9525" marR="9525" marT="9525" marB="0" anchor="b">
                    <a:lnL>
                      <a:noFill/>
                    </a:lnL>
                    <a:lnR>
                      <a:noFill/>
                    </a:lnR>
                    <a:lnT>
                      <a:noFill/>
                    </a:lnT>
                    <a:lnB>
                      <a:noFill/>
                    </a:lnB>
                  </a:tcPr>
                </a:tc>
                <a:tc>
                  <a:txBody>
                    <a:bodyPr/>
                    <a:lstStyle/>
                    <a:p>
                      <a:pPr algn="r" fontAlgn="b"/>
                      <a:r>
                        <a:rPr lang="en-GB" sz="1400" b="0" i="0" u="none" strike="noStrike" dirty="0">
                          <a:solidFill>
                            <a:srgbClr val="000000"/>
                          </a:solidFill>
                          <a:latin typeface="Calibri"/>
                        </a:rPr>
                        <a:t>£885</a:t>
                      </a:r>
                    </a:p>
                  </a:txBody>
                  <a:tcPr marL="9525" marR="9525" marT="9525" marB="0" anchor="b">
                    <a:lnL>
                      <a:noFill/>
                    </a:lnL>
                    <a:lnR>
                      <a:noFill/>
                    </a:lnR>
                    <a:lnT>
                      <a:noFill/>
                    </a:lnT>
                    <a:lnB>
                      <a:noFill/>
                    </a:lnB>
                  </a:tcPr>
                </a:tc>
                <a:tc>
                  <a:txBody>
                    <a:bodyPr/>
                    <a:lstStyle/>
                    <a:p>
                      <a:pPr algn="r" fontAlgn="b"/>
                      <a:r>
                        <a:rPr lang="en-GB" sz="1400" b="0" i="0" u="none" strike="noStrike" dirty="0">
                          <a:solidFill>
                            <a:srgbClr val="000000"/>
                          </a:solidFill>
                          <a:latin typeface="Calibri"/>
                        </a:rPr>
                        <a:t>£3,344</a:t>
                      </a:r>
                    </a:p>
                  </a:txBody>
                  <a:tcPr marL="9525" marR="9525" marT="9525" marB="0" anchor="b">
                    <a:lnL>
                      <a:noFill/>
                    </a:lnL>
                    <a:lnR>
                      <a:noFill/>
                    </a:lnR>
                    <a:lnT>
                      <a:noFill/>
                    </a:lnT>
                    <a:lnB>
                      <a:noFill/>
                    </a:lnB>
                  </a:tcPr>
                </a:tc>
              </a:tr>
              <a:tr h="232080">
                <a:tc>
                  <a:txBody>
                    <a:bodyPr/>
                    <a:lstStyle/>
                    <a:p>
                      <a:pPr algn="l" fontAlgn="b"/>
                      <a:r>
                        <a:rPr lang="en-GB" sz="1400" b="0" i="0" u="none" strike="noStrike">
                          <a:solidFill>
                            <a:srgbClr val="000000"/>
                          </a:solidFill>
                          <a:latin typeface="Calibri"/>
                        </a:rPr>
                        <a:t>Factor 6 - Lump Sum</a:t>
                      </a:r>
                    </a:p>
                  </a:txBody>
                  <a:tcPr marL="9525" marR="9525" marT="9525" marB="0" anchor="b">
                    <a:lnL>
                      <a:noFill/>
                    </a:lnL>
                    <a:lnR>
                      <a:noFill/>
                    </a:lnR>
                    <a:lnT>
                      <a:noFill/>
                    </a:lnT>
                    <a:lnB>
                      <a:noFill/>
                    </a:lnB>
                  </a:tcPr>
                </a:tc>
                <a:tc>
                  <a:txBody>
                    <a:bodyPr/>
                    <a:lstStyle/>
                    <a:p>
                      <a:pPr algn="l" fontAlgn="b"/>
                      <a:endParaRPr lang="en-GB" sz="1400" b="0" i="0" u="none" strike="noStrike">
                        <a:solidFill>
                          <a:srgbClr val="000000"/>
                        </a:solidFill>
                        <a:latin typeface="Calibri"/>
                      </a:endParaRPr>
                    </a:p>
                  </a:txBody>
                  <a:tcPr marL="9525" marR="9525" marT="9525" marB="0" anchor="b">
                    <a:lnL>
                      <a:noFill/>
                    </a:lnL>
                    <a:lnR>
                      <a:noFill/>
                    </a:lnR>
                    <a:lnT>
                      <a:noFill/>
                    </a:lnT>
                    <a:lnB>
                      <a:noFill/>
                    </a:lnB>
                  </a:tcPr>
                </a:tc>
                <a:tc>
                  <a:txBody>
                    <a:bodyPr/>
                    <a:lstStyle/>
                    <a:p>
                      <a:pPr algn="r" fontAlgn="b"/>
                      <a:r>
                        <a:rPr lang="en-GB" sz="1400" b="0" i="0" u="none" strike="noStrike" dirty="0">
                          <a:solidFill>
                            <a:srgbClr val="000000"/>
                          </a:solidFill>
                          <a:latin typeface="Calibri"/>
                        </a:rPr>
                        <a:t>£120,000</a:t>
                      </a:r>
                    </a:p>
                  </a:txBody>
                  <a:tcPr marL="9525" marR="9525" marT="9525" marB="0" anchor="b">
                    <a:lnL>
                      <a:noFill/>
                    </a:lnL>
                    <a:lnR>
                      <a:noFill/>
                    </a:lnR>
                    <a:lnT>
                      <a:noFill/>
                    </a:lnT>
                    <a:lnB>
                      <a:noFill/>
                    </a:lnB>
                  </a:tcPr>
                </a:tc>
                <a:tc>
                  <a:txBody>
                    <a:bodyPr/>
                    <a:lstStyle/>
                    <a:p>
                      <a:pPr algn="r" fontAlgn="b"/>
                      <a:r>
                        <a:rPr lang="en-GB" sz="1400" b="0" i="0" u="none" strike="noStrike" dirty="0">
                          <a:solidFill>
                            <a:srgbClr val="000000"/>
                          </a:solidFill>
                          <a:latin typeface="Calibri"/>
                        </a:rPr>
                        <a:t>£120,000</a:t>
                      </a:r>
                    </a:p>
                  </a:txBody>
                  <a:tcPr marL="9525" marR="9525" marT="9525" marB="0" anchor="b">
                    <a:lnL>
                      <a:noFill/>
                    </a:lnL>
                    <a:lnR>
                      <a:noFill/>
                    </a:lnR>
                    <a:lnT>
                      <a:noFill/>
                    </a:lnT>
                    <a:lnB>
                      <a:noFill/>
                    </a:lnB>
                  </a:tcPr>
                </a:tc>
              </a:tr>
            </a:tbl>
          </a:graphicData>
        </a:graphic>
      </p:graphicFrame>
    </p:spTree>
    <p:extLst>
      <p:ext uri="{BB962C8B-B14F-4D97-AF65-F5344CB8AC3E}">
        <p14:creationId xmlns:p14="http://schemas.microsoft.com/office/powerpoint/2010/main" val="4358997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ext Box 1"/>
          <p:cNvSpPr txBox="1">
            <a:spLocks noChangeArrowheads="1"/>
          </p:cNvSpPr>
          <p:nvPr/>
        </p:nvSpPr>
        <p:spPr bwMode="auto">
          <a:xfrm>
            <a:off x="431800" y="153301"/>
            <a:ext cx="8135937" cy="952168"/>
          </a:xfrm>
          <a:prstGeom prst="rect">
            <a:avLst/>
          </a:prstGeom>
          <a:noFill/>
          <a:ln w="9525">
            <a:noFill/>
            <a:round/>
            <a:headEnd/>
            <a:tailEnd/>
          </a:ln>
        </p:spPr>
        <p:txBody>
          <a:bodyPr anchor="ctr"/>
          <a:lstStyle/>
          <a:p>
            <a:pPr>
              <a:buClr>
                <a:srgbClr val="376092"/>
              </a:buClr>
              <a:buSzPct val="100000"/>
              <a:buFont typeface="Calibri"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3600" b="1" dirty="0" smtClean="0">
                <a:solidFill>
                  <a:srgbClr val="4283C4"/>
                </a:solidFill>
                <a:latin typeface="Arial" charset="0"/>
                <a:cs typeface="Arial" charset="0"/>
              </a:rPr>
              <a:t>DSG Distribution</a:t>
            </a:r>
            <a:endParaRPr lang="en-GB" sz="3600" b="1" dirty="0">
              <a:solidFill>
                <a:srgbClr val="4283C4"/>
              </a:solidFill>
              <a:latin typeface="Arial" charset="0"/>
              <a:cs typeface="Arial" charset="0"/>
            </a:endParaRPr>
          </a:p>
        </p:txBody>
      </p:sp>
      <p:sp>
        <p:nvSpPr>
          <p:cNvPr id="17412" name="Content Placeholder 2"/>
          <p:cNvSpPr txBox="1">
            <a:spLocks/>
          </p:cNvSpPr>
          <p:nvPr/>
        </p:nvSpPr>
        <p:spPr bwMode="auto">
          <a:xfrm>
            <a:off x="395288" y="2276475"/>
            <a:ext cx="8208962" cy="3315433"/>
          </a:xfrm>
          <a:prstGeom prst="rect">
            <a:avLst/>
          </a:prstGeom>
          <a:noFill/>
          <a:ln w="9525">
            <a:noFill/>
            <a:miter lim="800000"/>
            <a:headEnd/>
            <a:tailEnd/>
          </a:ln>
        </p:spPr>
        <p:txBody>
          <a:bodyPr/>
          <a:lstStyle/>
          <a:p>
            <a:pPr marL="341313" indent="-341313" eaLnBrk="0" hangingPunct="0">
              <a:lnSpc>
                <a:spcPct val="110000"/>
              </a:lnSpc>
              <a:spcBef>
                <a:spcPts val="800"/>
              </a:spcBef>
              <a:buClr>
                <a:srgbClr val="4283C4"/>
              </a:buClr>
              <a:buSzPct val="100000"/>
              <a:buFont typeface="Calibri" pitchFamily="34" charset="0"/>
              <a:buNone/>
            </a:pPr>
            <a:endParaRPr lang="en-GB" sz="2700" b="1" dirty="0">
              <a:solidFill>
                <a:srgbClr val="000000"/>
              </a:solidFill>
              <a:latin typeface="Arial" charset="0"/>
              <a:cs typeface="Arial" charset="0"/>
            </a:endParaRPr>
          </a:p>
        </p:txBody>
      </p:sp>
      <p:cxnSp>
        <p:nvCxnSpPr>
          <p:cNvPr id="17413" name="Straight Connector 6"/>
          <p:cNvCxnSpPr>
            <a:cxnSpLocks noChangeShapeType="1"/>
          </p:cNvCxnSpPr>
          <p:nvPr/>
        </p:nvCxnSpPr>
        <p:spPr bwMode="auto">
          <a:xfrm>
            <a:off x="539750" y="5661025"/>
            <a:ext cx="8027988" cy="0"/>
          </a:xfrm>
          <a:prstGeom prst="line">
            <a:avLst/>
          </a:prstGeom>
          <a:noFill/>
          <a:ln w="12700">
            <a:solidFill>
              <a:schemeClr val="tx1"/>
            </a:solidFill>
            <a:round/>
            <a:headEnd/>
            <a:tailEnd/>
          </a:ln>
        </p:spPr>
      </p:cxnSp>
      <p:pic>
        <p:nvPicPr>
          <p:cNvPr id="17414" name="Picture 2" descr="C:\Documents and Settings\PlummO01\Desktop\KCC_Logo_New_2012_Framed.jpg"/>
          <p:cNvPicPr>
            <a:picLocks noChangeAspect="1" noChangeArrowheads="1"/>
          </p:cNvPicPr>
          <p:nvPr/>
        </p:nvPicPr>
        <p:blipFill>
          <a:blip r:embed="rId3" cstate="print"/>
          <a:srcRect/>
          <a:stretch>
            <a:fillRect/>
          </a:stretch>
        </p:blipFill>
        <p:spPr bwMode="auto">
          <a:xfrm>
            <a:off x="7743825" y="5805488"/>
            <a:ext cx="860425" cy="576262"/>
          </a:xfrm>
          <a:prstGeom prst="rect">
            <a:avLst/>
          </a:prstGeom>
          <a:noFill/>
          <a:ln w="9525">
            <a:noFill/>
            <a:miter lim="800000"/>
            <a:headEnd/>
            <a:tailEnd/>
          </a:ln>
        </p:spPr>
      </p:pic>
      <p:graphicFrame>
        <p:nvGraphicFramePr>
          <p:cNvPr id="3" name="Table 2"/>
          <p:cNvGraphicFramePr>
            <a:graphicFrameLocks noGrp="1"/>
          </p:cNvGraphicFramePr>
          <p:nvPr>
            <p:extLst>
              <p:ext uri="{D42A27DB-BD31-4B8C-83A1-F6EECF244321}">
                <p14:modId xmlns:p14="http://schemas.microsoft.com/office/powerpoint/2010/main" val="2280105860"/>
              </p:ext>
            </p:extLst>
          </p:nvPr>
        </p:nvGraphicFramePr>
        <p:xfrm>
          <a:off x="458788" y="928048"/>
          <a:ext cx="8228012" cy="4742123"/>
        </p:xfrm>
        <a:graphic>
          <a:graphicData uri="http://schemas.openxmlformats.org/drawingml/2006/table">
            <a:tbl>
              <a:tblPr>
                <a:effectLst/>
                <a:tableStyleId>{5C22544A-7EE6-4342-B048-85BDC9FD1C3A}</a:tableStyleId>
              </a:tblPr>
              <a:tblGrid>
                <a:gridCol w="2966800"/>
                <a:gridCol w="796749"/>
                <a:gridCol w="565799"/>
                <a:gridCol w="596763"/>
                <a:gridCol w="596763"/>
                <a:gridCol w="112597"/>
                <a:gridCol w="833216"/>
                <a:gridCol w="565799"/>
                <a:gridCol w="596763"/>
                <a:gridCol w="596763"/>
              </a:tblGrid>
              <a:tr h="280824">
                <a:tc>
                  <a:txBody>
                    <a:bodyPr/>
                    <a:lstStyle/>
                    <a:p>
                      <a:pPr algn="l" fontAlgn="b"/>
                      <a:endParaRPr lang="en-GB" sz="1100" b="0" i="0" u="none" strike="noStrike" dirty="0">
                        <a:solidFill>
                          <a:srgbClr val="000000"/>
                        </a:solidFill>
                        <a:effectLst/>
                        <a:latin typeface="Arial"/>
                      </a:endParaRPr>
                    </a:p>
                  </a:txBody>
                  <a:tcPr marL="8453" marR="8453" marT="8453" marB="0" anchor="b">
                    <a:noFill/>
                  </a:tcPr>
                </a:tc>
                <a:tc gridSpan="4">
                  <a:txBody>
                    <a:bodyPr/>
                    <a:lstStyle/>
                    <a:p>
                      <a:pPr algn="ctr" fontAlgn="b"/>
                      <a:r>
                        <a:rPr lang="en-GB" sz="1200" b="1" u="none" strike="noStrike" dirty="0">
                          <a:effectLst/>
                          <a:latin typeface="Arial" panose="020B0604020202020204" pitchFamily="34" charset="0"/>
                          <a:cs typeface="Arial" panose="020B0604020202020204" pitchFamily="34" charset="0"/>
                        </a:rPr>
                        <a:t>2013-14</a:t>
                      </a:r>
                      <a:endParaRPr lang="en-GB" sz="1200" b="1" i="0" u="none" strike="noStrike" dirty="0">
                        <a:solidFill>
                          <a:srgbClr val="000000"/>
                        </a:solidFill>
                        <a:effectLst/>
                        <a:latin typeface="Arial" panose="020B0604020202020204" pitchFamily="34" charset="0"/>
                        <a:cs typeface="Arial" panose="020B0604020202020204" pitchFamily="34" charset="0"/>
                      </a:endParaRPr>
                    </a:p>
                  </a:txBody>
                  <a:tcPr marL="8453" marR="8453" marT="8453" marB="0" anchor="b">
                    <a:solidFill>
                      <a:schemeClr val="bg1">
                        <a:lumMod val="85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l" fontAlgn="b"/>
                      <a:endParaRPr lang="en-GB" sz="1200" b="1" i="0" u="none" strike="noStrike" dirty="0">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gridSpan="4">
                  <a:txBody>
                    <a:bodyPr/>
                    <a:lstStyle/>
                    <a:p>
                      <a:pPr algn="ctr" fontAlgn="b"/>
                      <a:r>
                        <a:rPr lang="en-GB" sz="1200" b="1" u="none" strike="noStrike" dirty="0">
                          <a:effectLst/>
                          <a:latin typeface="Arial" panose="020B0604020202020204" pitchFamily="34" charset="0"/>
                          <a:cs typeface="Arial" panose="020B0604020202020204" pitchFamily="34" charset="0"/>
                        </a:rPr>
                        <a:t>2014-15</a:t>
                      </a:r>
                      <a:endParaRPr lang="en-GB" sz="1200" b="1" i="0" u="none" strike="noStrike" dirty="0">
                        <a:solidFill>
                          <a:srgbClr val="000000"/>
                        </a:solidFill>
                        <a:effectLst/>
                        <a:latin typeface="Arial" panose="020B0604020202020204" pitchFamily="34" charset="0"/>
                        <a:cs typeface="Arial" panose="020B0604020202020204" pitchFamily="34" charset="0"/>
                      </a:endParaRPr>
                    </a:p>
                  </a:txBody>
                  <a:tcPr marL="8453" marR="8453" marT="8453" marB="0" anchor="b">
                    <a:solidFill>
                      <a:schemeClr val="accent2">
                        <a:lumMod val="20000"/>
                        <a:lumOff val="80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tr>
              <a:tr h="617339">
                <a:tc>
                  <a:txBody>
                    <a:bodyPr/>
                    <a:lstStyle/>
                    <a:p>
                      <a:pPr algn="l" fontAlgn="b"/>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t"/>
                      <a:r>
                        <a:rPr lang="en-GB" sz="1200" u="none" strike="noStrike" dirty="0">
                          <a:effectLst/>
                          <a:latin typeface="Arial" panose="020B0604020202020204" pitchFamily="34" charset="0"/>
                          <a:cs typeface="Arial" panose="020B0604020202020204" pitchFamily="34" charset="0"/>
                        </a:rPr>
                        <a:t>Total Allocated</a:t>
                      </a:r>
                      <a:br>
                        <a:rPr lang="en-GB" sz="1200" u="none" strike="noStrike" dirty="0">
                          <a:effectLst/>
                          <a:latin typeface="Arial" panose="020B0604020202020204" pitchFamily="34" charset="0"/>
                          <a:cs typeface="Arial" panose="020B0604020202020204" pitchFamily="34" charset="0"/>
                        </a:rPr>
                      </a:br>
                      <a:r>
                        <a:rPr lang="en-GB" sz="1200" u="none" strike="noStrike" dirty="0">
                          <a:effectLst/>
                          <a:latin typeface="Arial" panose="020B0604020202020204" pitchFamily="34" charset="0"/>
                          <a:cs typeface="Arial" panose="020B0604020202020204" pitchFamily="34" charset="0"/>
                        </a:rPr>
                        <a:t>£'m</a:t>
                      </a:r>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8453" marR="8453" marT="8453" marB="0">
                    <a:solidFill>
                      <a:schemeClr val="bg1">
                        <a:lumMod val="85000"/>
                      </a:schemeClr>
                    </a:solidFill>
                  </a:tcPr>
                </a:tc>
                <a:tc>
                  <a:txBody>
                    <a:bodyPr/>
                    <a:lstStyle/>
                    <a:p>
                      <a:pPr algn="r" fontAlgn="t"/>
                      <a:r>
                        <a:rPr lang="en-GB" sz="1200" u="none" strike="noStrike" dirty="0">
                          <a:effectLst/>
                          <a:latin typeface="Arial" panose="020B0604020202020204" pitchFamily="34" charset="0"/>
                          <a:cs typeface="Arial" panose="020B0604020202020204" pitchFamily="34" charset="0"/>
                        </a:rPr>
                        <a:t>%</a:t>
                      </a:r>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8453" marR="8453" marT="8453" marB="0">
                    <a:solidFill>
                      <a:schemeClr val="bg1">
                        <a:lumMod val="85000"/>
                      </a:schemeClr>
                    </a:solidFill>
                  </a:tcPr>
                </a:tc>
                <a:tc>
                  <a:txBody>
                    <a:bodyPr/>
                    <a:lstStyle/>
                    <a:p>
                      <a:pPr algn="r" fontAlgn="t"/>
                      <a:r>
                        <a:rPr lang="en-GB" sz="1200" u="none" strike="noStrike" dirty="0">
                          <a:solidFill>
                            <a:schemeClr val="accent2">
                              <a:lumMod val="60000"/>
                              <a:lumOff val="40000"/>
                            </a:schemeClr>
                          </a:solidFill>
                          <a:effectLst/>
                          <a:latin typeface="Arial" panose="020B0604020202020204" pitchFamily="34" charset="0"/>
                          <a:cs typeface="Arial" panose="020B0604020202020204" pitchFamily="34" charset="0"/>
                        </a:rPr>
                        <a:t>Notional SEN </a:t>
                      </a:r>
                      <a:br>
                        <a:rPr lang="en-GB" sz="1200" u="none" strike="noStrike" dirty="0">
                          <a:solidFill>
                            <a:schemeClr val="accent2">
                              <a:lumMod val="60000"/>
                              <a:lumOff val="40000"/>
                            </a:schemeClr>
                          </a:solidFill>
                          <a:effectLst/>
                          <a:latin typeface="Arial" panose="020B0604020202020204" pitchFamily="34" charset="0"/>
                          <a:cs typeface="Arial" panose="020B0604020202020204" pitchFamily="34" charset="0"/>
                        </a:rPr>
                      </a:br>
                      <a:r>
                        <a:rPr lang="en-GB" sz="1200" u="none" strike="noStrike" dirty="0">
                          <a:solidFill>
                            <a:schemeClr val="accent2">
                              <a:lumMod val="60000"/>
                              <a:lumOff val="40000"/>
                            </a:schemeClr>
                          </a:solidFill>
                          <a:effectLst/>
                          <a:latin typeface="Arial" panose="020B0604020202020204" pitchFamily="34" charset="0"/>
                          <a:cs typeface="Arial" panose="020B0604020202020204" pitchFamily="34" charset="0"/>
                        </a:rPr>
                        <a:t>%</a:t>
                      </a:r>
                      <a:endParaRPr lang="en-GB" sz="1200" b="0" i="0" u="none" strike="noStrike" dirty="0">
                        <a:solidFill>
                          <a:schemeClr val="accent2">
                            <a:lumMod val="60000"/>
                            <a:lumOff val="40000"/>
                          </a:schemeClr>
                        </a:solidFill>
                        <a:effectLst/>
                        <a:latin typeface="Arial" panose="020B0604020202020204" pitchFamily="34" charset="0"/>
                        <a:cs typeface="Arial" panose="020B0604020202020204" pitchFamily="34" charset="0"/>
                      </a:endParaRPr>
                    </a:p>
                  </a:txBody>
                  <a:tcPr marL="8453" marR="8453" marT="8453" marB="0">
                    <a:solidFill>
                      <a:schemeClr val="bg1">
                        <a:lumMod val="85000"/>
                      </a:schemeClr>
                    </a:solidFill>
                  </a:tcPr>
                </a:tc>
                <a:tc>
                  <a:txBody>
                    <a:bodyPr/>
                    <a:lstStyle/>
                    <a:p>
                      <a:pPr algn="r" fontAlgn="t"/>
                      <a:r>
                        <a:rPr lang="en-GB" sz="1200" u="none" strike="noStrike" dirty="0">
                          <a:solidFill>
                            <a:schemeClr val="accent2">
                              <a:lumMod val="60000"/>
                              <a:lumOff val="40000"/>
                            </a:schemeClr>
                          </a:solidFill>
                          <a:effectLst/>
                          <a:latin typeface="Arial" panose="020B0604020202020204" pitchFamily="34" charset="0"/>
                          <a:cs typeface="Arial" panose="020B0604020202020204" pitchFamily="34" charset="0"/>
                        </a:rPr>
                        <a:t>Pupil Led</a:t>
                      </a:r>
                      <a:br>
                        <a:rPr lang="en-GB" sz="1200" u="none" strike="noStrike" dirty="0">
                          <a:solidFill>
                            <a:schemeClr val="accent2">
                              <a:lumMod val="60000"/>
                              <a:lumOff val="40000"/>
                            </a:schemeClr>
                          </a:solidFill>
                          <a:effectLst/>
                          <a:latin typeface="Arial" panose="020B0604020202020204" pitchFamily="34" charset="0"/>
                          <a:cs typeface="Arial" panose="020B0604020202020204" pitchFamily="34" charset="0"/>
                        </a:rPr>
                      </a:br>
                      <a:r>
                        <a:rPr lang="en-GB" sz="1200" u="none" strike="noStrike" dirty="0">
                          <a:solidFill>
                            <a:schemeClr val="accent2">
                              <a:lumMod val="60000"/>
                              <a:lumOff val="40000"/>
                            </a:schemeClr>
                          </a:solidFill>
                          <a:effectLst/>
                          <a:latin typeface="Arial" panose="020B0604020202020204" pitchFamily="34" charset="0"/>
                          <a:cs typeface="Arial" panose="020B0604020202020204" pitchFamily="34" charset="0"/>
                        </a:rPr>
                        <a:t>%</a:t>
                      </a:r>
                      <a:endParaRPr lang="en-GB" sz="1200" b="0" i="0" u="none" strike="noStrike" dirty="0">
                        <a:solidFill>
                          <a:schemeClr val="accent2">
                            <a:lumMod val="60000"/>
                            <a:lumOff val="40000"/>
                          </a:schemeClr>
                        </a:solidFill>
                        <a:effectLst/>
                        <a:latin typeface="Arial" panose="020B0604020202020204" pitchFamily="34" charset="0"/>
                        <a:cs typeface="Arial" panose="020B0604020202020204" pitchFamily="34" charset="0"/>
                      </a:endParaRPr>
                    </a:p>
                  </a:txBody>
                  <a:tcPr marL="8453" marR="8453" marT="8453" marB="0">
                    <a:solidFill>
                      <a:schemeClr val="bg1">
                        <a:lumMod val="85000"/>
                      </a:schemeClr>
                    </a:solidFill>
                  </a:tcPr>
                </a:tc>
                <a:tc>
                  <a:txBody>
                    <a:bodyPr/>
                    <a:lstStyle/>
                    <a:p>
                      <a:pPr algn="l" fontAlgn="b"/>
                      <a:endParaRPr lang="en-GB" sz="1200" b="0" i="0" u="none" strike="noStrike">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t"/>
                      <a:r>
                        <a:rPr lang="en-GB" sz="1200" u="none" strike="noStrike" dirty="0">
                          <a:effectLst/>
                          <a:latin typeface="Arial" panose="020B0604020202020204" pitchFamily="34" charset="0"/>
                          <a:cs typeface="Arial" panose="020B0604020202020204" pitchFamily="34" charset="0"/>
                        </a:rPr>
                        <a:t>Total Allocated</a:t>
                      </a:r>
                      <a:br>
                        <a:rPr lang="en-GB" sz="1200" u="none" strike="noStrike" dirty="0">
                          <a:effectLst/>
                          <a:latin typeface="Arial" panose="020B0604020202020204" pitchFamily="34" charset="0"/>
                          <a:cs typeface="Arial" panose="020B0604020202020204" pitchFamily="34" charset="0"/>
                        </a:rPr>
                      </a:br>
                      <a:r>
                        <a:rPr lang="en-GB" sz="1200" u="none" strike="noStrike" dirty="0">
                          <a:effectLst/>
                          <a:latin typeface="Arial" panose="020B0604020202020204" pitchFamily="34" charset="0"/>
                          <a:cs typeface="Arial" panose="020B0604020202020204" pitchFamily="34" charset="0"/>
                        </a:rPr>
                        <a:t>£'m</a:t>
                      </a:r>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8453" marR="8453" marT="8453" marB="0">
                    <a:solidFill>
                      <a:schemeClr val="accent2">
                        <a:lumMod val="20000"/>
                        <a:lumOff val="80000"/>
                      </a:schemeClr>
                    </a:solidFill>
                  </a:tcPr>
                </a:tc>
                <a:tc>
                  <a:txBody>
                    <a:bodyPr/>
                    <a:lstStyle/>
                    <a:p>
                      <a:pPr algn="r" fontAlgn="t"/>
                      <a:r>
                        <a:rPr lang="en-GB" sz="1200" u="none" strike="noStrike" dirty="0">
                          <a:effectLst/>
                          <a:latin typeface="Arial" panose="020B0604020202020204" pitchFamily="34" charset="0"/>
                          <a:cs typeface="Arial" panose="020B0604020202020204" pitchFamily="34" charset="0"/>
                        </a:rPr>
                        <a:t>%</a:t>
                      </a:r>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8453" marR="8453" marT="8453" marB="0">
                    <a:solidFill>
                      <a:schemeClr val="accent2">
                        <a:lumMod val="20000"/>
                        <a:lumOff val="80000"/>
                      </a:schemeClr>
                    </a:solidFill>
                  </a:tcPr>
                </a:tc>
                <a:tc>
                  <a:txBody>
                    <a:bodyPr/>
                    <a:lstStyle/>
                    <a:p>
                      <a:pPr algn="r" fontAlgn="t"/>
                      <a:r>
                        <a:rPr lang="en-GB" sz="1200" u="none" strike="noStrike" dirty="0">
                          <a:solidFill>
                            <a:schemeClr val="accent2">
                              <a:lumMod val="60000"/>
                              <a:lumOff val="40000"/>
                            </a:schemeClr>
                          </a:solidFill>
                          <a:effectLst/>
                          <a:latin typeface="Arial" panose="020B0604020202020204" pitchFamily="34" charset="0"/>
                          <a:cs typeface="Arial" panose="020B0604020202020204" pitchFamily="34" charset="0"/>
                        </a:rPr>
                        <a:t>Notional SEN </a:t>
                      </a:r>
                      <a:br>
                        <a:rPr lang="en-GB" sz="1200" u="none" strike="noStrike" dirty="0">
                          <a:solidFill>
                            <a:schemeClr val="accent2">
                              <a:lumMod val="60000"/>
                              <a:lumOff val="40000"/>
                            </a:schemeClr>
                          </a:solidFill>
                          <a:effectLst/>
                          <a:latin typeface="Arial" panose="020B0604020202020204" pitchFamily="34" charset="0"/>
                          <a:cs typeface="Arial" panose="020B0604020202020204" pitchFamily="34" charset="0"/>
                        </a:rPr>
                      </a:br>
                      <a:r>
                        <a:rPr lang="en-GB" sz="1200" u="none" strike="noStrike" dirty="0">
                          <a:solidFill>
                            <a:schemeClr val="accent2">
                              <a:lumMod val="60000"/>
                              <a:lumOff val="40000"/>
                            </a:schemeClr>
                          </a:solidFill>
                          <a:effectLst/>
                          <a:latin typeface="Arial" panose="020B0604020202020204" pitchFamily="34" charset="0"/>
                          <a:cs typeface="Arial" panose="020B0604020202020204" pitchFamily="34" charset="0"/>
                        </a:rPr>
                        <a:t>%</a:t>
                      </a:r>
                      <a:endParaRPr lang="en-GB" sz="1200" b="0" i="0" u="none" strike="noStrike" dirty="0">
                        <a:solidFill>
                          <a:schemeClr val="accent2">
                            <a:lumMod val="60000"/>
                            <a:lumOff val="40000"/>
                          </a:schemeClr>
                        </a:solidFill>
                        <a:effectLst/>
                        <a:latin typeface="Arial" panose="020B0604020202020204" pitchFamily="34" charset="0"/>
                        <a:cs typeface="Arial" panose="020B0604020202020204" pitchFamily="34" charset="0"/>
                      </a:endParaRPr>
                    </a:p>
                  </a:txBody>
                  <a:tcPr marL="8453" marR="8453" marT="8453" marB="0">
                    <a:solidFill>
                      <a:schemeClr val="accent2">
                        <a:lumMod val="20000"/>
                        <a:lumOff val="80000"/>
                      </a:schemeClr>
                    </a:solidFill>
                  </a:tcPr>
                </a:tc>
                <a:tc>
                  <a:txBody>
                    <a:bodyPr/>
                    <a:lstStyle/>
                    <a:p>
                      <a:pPr algn="r" fontAlgn="t"/>
                      <a:r>
                        <a:rPr lang="en-GB" sz="1200" u="none" strike="noStrike" dirty="0">
                          <a:solidFill>
                            <a:schemeClr val="accent2">
                              <a:lumMod val="60000"/>
                              <a:lumOff val="40000"/>
                            </a:schemeClr>
                          </a:solidFill>
                          <a:effectLst/>
                          <a:latin typeface="Arial" panose="020B0604020202020204" pitchFamily="34" charset="0"/>
                          <a:cs typeface="Arial" panose="020B0604020202020204" pitchFamily="34" charset="0"/>
                        </a:rPr>
                        <a:t>Pupil Led</a:t>
                      </a:r>
                      <a:br>
                        <a:rPr lang="en-GB" sz="1200" u="none" strike="noStrike" dirty="0">
                          <a:solidFill>
                            <a:schemeClr val="accent2">
                              <a:lumMod val="60000"/>
                              <a:lumOff val="40000"/>
                            </a:schemeClr>
                          </a:solidFill>
                          <a:effectLst/>
                          <a:latin typeface="Arial" panose="020B0604020202020204" pitchFamily="34" charset="0"/>
                          <a:cs typeface="Arial" panose="020B0604020202020204" pitchFamily="34" charset="0"/>
                        </a:rPr>
                      </a:br>
                      <a:r>
                        <a:rPr lang="en-GB" sz="1200" u="none" strike="noStrike" dirty="0">
                          <a:solidFill>
                            <a:schemeClr val="accent2">
                              <a:lumMod val="60000"/>
                              <a:lumOff val="40000"/>
                            </a:schemeClr>
                          </a:solidFill>
                          <a:effectLst/>
                          <a:latin typeface="Arial" panose="020B0604020202020204" pitchFamily="34" charset="0"/>
                          <a:cs typeface="Arial" panose="020B0604020202020204" pitchFamily="34" charset="0"/>
                        </a:rPr>
                        <a:t>%</a:t>
                      </a:r>
                      <a:endParaRPr lang="en-GB" sz="1200" b="0" i="0" u="none" strike="noStrike" dirty="0">
                        <a:solidFill>
                          <a:schemeClr val="accent2">
                            <a:lumMod val="60000"/>
                            <a:lumOff val="40000"/>
                          </a:schemeClr>
                        </a:solidFill>
                        <a:effectLst/>
                        <a:latin typeface="Arial" panose="020B0604020202020204" pitchFamily="34" charset="0"/>
                        <a:cs typeface="Arial" panose="020B0604020202020204" pitchFamily="34" charset="0"/>
                      </a:endParaRPr>
                    </a:p>
                  </a:txBody>
                  <a:tcPr marL="8453" marR="8453" marT="8453" marB="0">
                    <a:solidFill>
                      <a:schemeClr val="accent2">
                        <a:lumMod val="20000"/>
                        <a:lumOff val="80000"/>
                      </a:schemeClr>
                    </a:solidFill>
                  </a:tcPr>
                </a:tc>
              </a:tr>
              <a:tr h="295949">
                <a:tc>
                  <a:txBody>
                    <a:bodyPr/>
                    <a:lstStyle/>
                    <a:p>
                      <a:pPr algn="l" fontAlgn="t"/>
                      <a:r>
                        <a:rPr lang="en-GB" sz="1200" u="none" strike="noStrike" dirty="0">
                          <a:effectLst/>
                          <a:latin typeface="Arial" panose="020B0604020202020204" pitchFamily="34" charset="0"/>
                          <a:cs typeface="Arial" panose="020B0604020202020204" pitchFamily="34" charset="0"/>
                        </a:rPr>
                        <a:t>Basic Entitlement (AWPU)</a:t>
                      </a:r>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8453" marR="8453" marT="8453" marB="0">
                    <a:noFill/>
                  </a:tcPr>
                </a:tc>
                <a:tc>
                  <a:txBody>
                    <a:bodyPr/>
                    <a:lstStyle/>
                    <a:p>
                      <a:pPr algn="r" fontAlgn="b"/>
                      <a:r>
                        <a:rPr lang="en-GB" sz="1200" u="none" strike="noStrike" dirty="0" smtClean="0">
                          <a:effectLst/>
                          <a:latin typeface="Arial" panose="020B0604020202020204" pitchFamily="34" charset="0"/>
                          <a:cs typeface="Arial" panose="020B0604020202020204" pitchFamily="34" charset="0"/>
                        </a:rPr>
                        <a:t>589.8</a:t>
                      </a:r>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a:effectLst/>
                          <a:latin typeface="Arial" panose="020B0604020202020204" pitchFamily="34" charset="0"/>
                          <a:cs typeface="Arial" panose="020B0604020202020204" pitchFamily="34" charset="0"/>
                        </a:rPr>
                        <a:t>75.7%</a:t>
                      </a:r>
                      <a:endParaRPr lang="en-GB" sz="1200" b="0" i="0" u="none" strike="noStrike">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l" fontAlgn="b"/>
                      <a:endParaRPr lang="en-GB" sz="1200" b="0" i="0" u="none" strike="noStrike" dirty="0">
                        <a:solidFill>
                          <a:schemeClr val="accent2">
                            <a:lumMod val="60000"/>
                            <a:lumOff val="40000"/>
                          </a:schemeClr>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dirty="0">
                          <a:solidFill>
                            <a:schemeClr val="accent2">
                              <a:lumMod val="60000"/>
                              <a:lumOff val="40000"/>
                            </a:schemeClr>
                          </a:solidFill>
                          <a:effectLst/>
                          <a:latin typeface="Arial" panose="020B0604020202020204" pitchFamily="34" charset="0"/>
                          <a:cs typeface="Arial" panose="020B0604020202020204" pitchFamily="34" charset="0"/>
                        </a:rPr>
                        <a:t>75.7%</a:t>
                      </a:r>
                      <a:endParaRPr lang="en-GB" sz="1200" b="0" i="0" u="none" strike="noStrike" dirty="0">
                        <a:solidFill>
                          <a:schemeClr val="accent2">
                            <a:lumMod val="60000"/>
                            <a:lumOff val="40000"/>
                          </a:schemeClr>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l" fontAlgn="b"/>
                      <a:endParaRPr lang="en-GB" sz="1200" b="0" i="0" u="none" strike="noStrike">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a:effectLst/>
                          <a:latin typeface="Arial" panose="020B0604020202020204" pitchFamily="34" charset="0"/>
                          <a:cs typeface="Arial" panose="020B0604020202020204" pitchFamily="34" charset="0"/>
                        </a:rPr>
                        <a:t>597.7</a:t>
                      </a:r>
                      <a:endParaRPr lang="en-GB" sz="1200" b="0" i="0" u="none" strike="noStrike">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a:effectLst/>
                          <a:latin typeface="Arial" panose="020B0604020202020204" pitchFamily="34" charset="0"/>
                          <a:cs typeface="Arial" panose="020B0604020202020204" pitchFamily="34" charset="0"/>
                        </a:rPr>
                        <a:t>75.9%</a:t>
                      </a:r>
                      <a:endParaRPr lang="en-GB" sz="1200" b="0" i="0" u="none" strike="noStrike">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l" fontAlgn="b"/>
                      <a:endParaRPr lang="en-GB" sz="1200" b="0" i="0" u="none" strike="noStrike" dirty="0">
                        <a:solidFill>
                          <a:schemeClr val="accent2">
                            <a:lumMod val="60000"/>
                            <a:lumOff val="40000"/>
                          </a:schemeClr>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a:solidFill>
                            <a:schemeClr val="accent2">
                              <a:lumMod val="60000"/>
                              <a:lumOff val="40000"/>
                            </a:schemeClr>
                          </a:solidFill>
                          <a:effectLst/>
                          <a:latin typeface="Arial" panose="020B0604020202020204" pitchFamily="34" charset="0"/>
                          <a:cs typeface="Arial" panose="020B0604020202020204" pitchFamily="34" charset="0"/>
                        </a:rPr>
                        <a:t>75.9%</a:t>
                      </a:r>
                      <a:endParaRPr lang="en-GB" sz="1200" b="0" i="0" u="none" strike="noStrike">
                        <a:solidFill>
                          <a:schemeClr val="accent2">
                            <a:lumMod val="60000"/>
                            <a:lumOff val="40000"/>
                          </a:schemeClr>
                        </a:solidFill>
                        <a:effectLst/>
                        <a:latin typeface="Arial" panose="020B0604020202020204" pitchFamily="34" charset="0"/>
                        <a:cs typeface="Arial" panose="020B0604020202020204" pitchFamily="34" charset="0"/>
                      </a:endParaRPr>
                    </a:p>
                  </a:txBody>
                  <a:tcPr marL="8453" marR="8453" marT="8453" marB="0" anchor="b">
                    <a:noFill/>
                  </a:tcPr>
                </a:tc>
              </a:tr>
              <a:tr h="295949">
                <a:tc>
                  <a:txBody>
                    <a:bodyPr/>
                    <a:lstStyle/>
                    <a:p>
                      <a:pPr algn="l" fontAlgn="t"/>
                      <a:r>
                        <a:rPr lang="en-GB" sz="1200" u="none" strike="noStrike" dirty="0">
                          <a:effectLst/>
                          <a:latin typeface="Arial" panose="020B0604020202020204" pitchFamily="34" charset="0"/>
                          <a:cs typeface="Arial" panose="020B0604020202020204" pitchFamily="34" charset="0"/>
                        </a:rPr>
                        <a:t>Free School Meals</a:t>
                      </a:r>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8453" marR="8453" marT="8453" marB="0">
                    <a:noFill/>
                  </a:tcPr>
                </a:tc>
                <a:tc>
                  <a:txBody>
                    <a:bodyPr/>
                    <a:lstStyle/>
                    <a:p>
                      <a:pPr algn="r" fontAlgn="b"/>
                      <a:r>
                        <a:rPr lang="en-GB" sz="1200" u="none" strike="noStrike" dirty="0" smtClean="0">
                          <a:effectLst/>
                          <a:latin typeface="Arial" panose="020B0604020202020204" pitchFamily="34" charset="0"/>
                          <a:cs typeface="Arial" panose="020B0604020202020204" pitchFamily="34" charset="0"/>
                        </a:rPr>
                        <a:t>9.5</a:t>
                      </a:r>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dirty="0">
                          <a:effectLst/>
                          <a:latin typeface="Arial" panose="020B0604020202020204" pitchFamily="34" charset="0"/>
                          <a:cs typeface="Arial" panose="020B0604020202020204" pitchFamily="34" charset="0"/>
                        </a:rPr>
                        <a:t>1.2%</a:t>
                      </a:r>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l" fontAlgn="b"/>
                      <a:endParaRPr lang="en-GB" sz="1200" b="0" i="0" u="none" strike="noStrike" dirty="0">
                        <a:solidFill>
                          <a:schemeClr val="accent2">
                            <a:lumMod val="60000"/>
                            <a:lumOff val="40000"/>
                          </a:schemeClr>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dirty="0">
                          <a:solidFill>
                            <a:schemeClr val="accent2">
                              <a:lumMod val="60000"/>
                              <a:lumOff val="40000"/>
                            </a:schemeClr>
                          </a:solidFill>
                          <a:effectLst/>
                          <a:latin typeface="Arial" panose="020B0604020202020204" pitchFamily="34" charset="0"/>
                          <a:cs typeface="Arial" panose="020B0604020202020204" pitchFamily="34" charset="0"/>
                        </a:rPr>
                        <a:t>1.2%</a:t>
                      </a:r>
                      <a:endParaRPr lang="en-GB" sz="1200" b="0" i="0" u="none" strike="noStrike" dirty="0">
                        <a:solidFill>
                          <a:schemeClr val="accent2">
                            <a:lumMod val="60000"/>
                            <a:lumOff val="40000"/>
                          </a:schemeClr>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l" fontAlgn="b"/>
                      <a:endParaRPr lang="en-GB" sz="1200" b="0" i="0" u="none" strike="noStrike">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a:effectLst/>
                          <a:latin typeface="Arial" panose="020B0604020202020204" pitchFamily="34" charset="0"/>
                          <a:cs typeface="Arial" panose="020B0604020202020204" pitchFamily="34" charset="0"/>
                        </a:rPr>
                        <a:t>9.2</a:t>
                      </a:r>
                      <a:endParaRPr lang="en-GB" sz="1200" b="0" i="0" u="none" strike="noStrike">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a:effectLst/>
                          <a:latin typeface="Arial" panose="020B0604020202020204" pitchFamily="34" charset="0"/>
                          <a:cs typeface="Arial" panose="020B0604020202020204" pitchFamily="34" charset="0"/>
                        </a:rPr>
                        <a:t>1.2%</a:t>
                      </a:r>
                      <a:endParaRPr lang="en-GB" sz="1200" b="0" i="0" u="none" strike="noStrike">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l" fontAlgn="b"/>
                      <a:endParaRPr lang="en-GB" sz="1200" b="0" i="0" u="none" strike="noStrike" dirty="0">
                        <a:solidFill>
                          <a:schemeClr val="accent2">
                            <a:lumMod val="60000"/>
                            <a:lumOff val="40000"/>
                          </a:schemeClr>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dirty="0">
                          <a:solidFill>
                            <a:schemeClr val="accent2">
                              <a:lumMod val="60000"/>
                              <a:lumOff val="40000"/>
                            </a:schemeClr>
                          </a:solidFill>
                          <a:effectLst/>
                          <a:latin typeface="Arial" panose="020B0604020202020204" pitchFamily="34" charset="0"/>
                          <a:cs typeface="Arial" panose="020B0604020202020204" pitchFamily="34" charset="0"/>
                        </a:rPr>
                        <a:t>1.2%</a:t>
                      </a:r>
                      <a:endParaRPr lang="en-GB" sz="1200" b="0" i="0" u="none" strike="noStrike" dirty="0">
                        <a:solidFill>
                          <a:schemeClr val="accent2">
                            <a:lumMod val="60000"/>
                            <a:lumOff val="40000"/>
                          </a:schemeClr>
                        </a:solidFill>
                        <a:effectLst/>
                        <a:latin typeface="Arial" panose="020B0604020202020204" pitchFamily="34" charset="0"/>
                        <a:cs typeface="Arial" panose="020B0604020202020204" pitchFamily="34" charset="0"/>
                      </a:endParaRPr>
                    </a:p>
                  </a:txBody>
                  <a:tcPr marL="8453" marR="8453" marT="8453" marB="0" anchor="b">
                    <a:noFill/>
                  </a:tcPr>
                </a:tc>
              </a:tr>
              <a:tr h="295949">
                <a:tc>
                  <a:txBody>
                    <a:bodyPr/>
                    <a:lstStyle/>
                    <a:p>
                      <a:pPr algn="l" fontAlgn="t"/>
                      <a:r>
                        <a:rPr lang="en-GB" sz="1200" u="none" strike="noStrike" dirty="0">
                          <a:effectLst/>
                          <a:latin typeface="Arial" panose="020B0604020202020204" pitchFamily="34" charset="0"/>
                          <a:cs typeface="Arial" panose="020B0604020202020204" pitchFamily="34" charset="0"/>
                        </a:rPr>
                        <a:t>Deprivation (IDACI)</a:t>
                      </a:r>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8453" marR="8453" marT="8453" marB="0">
                    <a:noFill/>
                  </a:tcPr>
                </a:tc>
                <a:tc>
                  <a:txBody>
                    <a:bodyPr/>
                    <a:lstStyle/>
                    <a:p>
                      <a:pPr algn="r" fontAlgn="b"/>
                      <a:r>
                        <a:rPr lang="en-GB" sz="1200" u="none" strike="noStrike" dirty="0" smtClean="0">
                          <a:effectLst/>
                          <a:latin typeface="Arial" panose="020B0604020202020204" pitchFamily="34" charset="0"/>
                          <a:cs typeface="Arial" panose="020B0604020202020204" pitchFamily="34" charset="0"/>
                        </a:rPr>
                        <a:t>30.3</a:t>
                      </a:r>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a:effectLst/>
                          <a:latin typeface="Arial" panose="020B0604020202020204" pitchFamily="34" charset="0"/>
                          <a:cs typeface="Arial" panose="020B0604020202020204" pitchFamily="34" charset="0"/>
                        </a:rPr>
                        <a:t>3.9%</a:t>
                      </a:r>
                      <a:endParaRPr lang="en-GB" sz="1200" b="0" i="0" u="none" strike="noStrike">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dirty="0">
                          <a:solidFill>
                            <a:schemeClr val="accent2">
                              <a:lumMod val="60000"/>
                              <a:lumOff val="40000"/>
                            </a:schemeClr>
                          </a:solidFill>
                          <a:effectLst/>
                          <a:latin typeface="Arial" panose="020B0604020202020204" pitchFamily="34" charset="0"/>
                          <a:cs typeface="Arial" panose="020B0604020202020204" pitchFamily="34" charset="0"/>
                        </a:rPr>
                        <a:t>3.9%</a:t>
                      </a:r>
                      <a:endParaRPr lang="en-GB" sz="1200" b="0" i="0" u="none" strike="noStrike" dirty="0">
                        <a:solidFill>
                          <a:schemeClr val="accent2">
                            <a:lumMod val="60000"/>
                            <a:lumOff val="40000"/>
                          </a:schemeClr>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dirty="0">
                          <a:solidFill>
                            <a:schemeClr val="accent2">
                              <a:lumMod val="60000"/>
                              <a:lumOff val="40000"/>
                            </a:schemeClr>
                          </a:solidFill>
                          <a:effectLst/>
                          <a:latin typeface="Arial" panose="020B0604020202020204" pitchFamily="34" charset="0"/>
                          <a:cs typeface="Arial" panose="020B0604020202020204" pitchFamily="34" charset="0"/>
                        </a:rPr>
                        <a:t>3.9%</a:t>
                      </a:r>
                      <a:endParaRPr lang="en-GB" sz="1200" b="0" i="0" u="none" strike="noStrike" dirty="0">
                        <a:solidFill>
                          <a:schemeClr val="accent2">
                            <a:lumMod val="60000"/>
                            <a:lumOff val="40000"/>
                          </a:schemeClr>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l" fontAlgn="b"/>
                      <a:endParaRPr lang="en-GB" sz="1200" b="0" i="0" u="none" strike="noStrike">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a:effectLst/>
                          <a:latin typeface="Arial" panose="020B0604020202020204" pitchFamily="34" charset="0"/>
                          <a:cs typeface="Arial" panose="020B0604020202020204" pitchFamily="34" charset="0"/>
                        </a:rPr>
                        <a:t>31.3</a:t>
                      </a:r>
                      <a:endParaRPr lang="en-GB" sz="1200" b="0" i="0" u="none" strike="noStrike">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a:effectLst/>
                          <a:latin typeface="Arial" panose="020B0604020202020204" pitchFamily="34" charset="0"/>
                          <a:cs typeface="Arial" panose="020B0604020202020204" pitchFamily="34" charset="0"/>
                        </a:rPr>
                        <a:t>4.0%</a:t>
                      </a:r>
                      <a:endParaRPr lang="en-GB" sz="1200" b="0" i="0" u="none" strike="noStrike">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a:solidFill>
                            <a:schemeClr val="accent2">
                              <a:lumMod val="60000"/>
                              <a:lumOff val="40000"/>
                            </a:schemeClr>
                          </a:solidFill>
                          <a:effectLst/>
                          <a:latin typeface="Arial" panose="020B0604020202020204" pitchFamily="34" charset="0"/>
                          <a:cs typeface="Arial" panose="020B0604020202020204" pitchFamily="34" charset="0"/>
                        </a:rPr>
                        <a:t>4.0%</a:t>
                      </a:r>
                      <a:endParaRPr lang="en-GB" sz="1200" b="0" i="0" u="none" strike="noStrike">
                        <a:solidFill>
                          <a:schemeClr val="accent2">
                            <a:lumMod val="60000"/>
                            <a:lumOff val="40000"/>
                          </a:schemeClr>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dirty="0">
                          <a:solidFill>
                            <a:schemeClr val="accent2">
                              <a:lumMod val="60000"/>
                              <a:lumOff val="40000"/>
                            </a:schemeClr>
                          </a:solidFill>
                          <a:effectLst/>
                          <a:latin typeface="Arial" panose="020B0604020202020204" pitchFamily="34" charset="0"/>
                          <a:cs typeface="Arial" panose="020B0604020202020204" pitchFamily="34" charset="0"/>
                        </a:rPr>
                        <a:t>4.0%</a:t>
                      </a:r>
                      <a:endParaRPr lang="en-GB" sz="1200" b="0" i="0" u="none" strike="noStrike" dirty="0">
                        <a:solidFill>
                          <a:schemeClr val="accent2">
                            <a:lumMod val="60000"/>
                            <a:lumOff val="40000"/>
                          </a:schemeClr>
                        </a:solidFill>
                        <a:effectLst/>
                        <a:latin typeface="Arial" panose="020B0604020202020204" pitchFamily="34" charset="0"/>
                        <a:cs typeface="Arial" panose="020B0604020202020204" pitchFamily="34" charset="0"/>
                      </a:endParaRPr>
                    </a:p>
                  </a:txBody>
                  <a:tcPr marL="8453" marR="8453" marT="8453" marB="0" anchor="b">
                    <a:noFill/>
                  </a:tcPr>
                </a:tc>
              </a:tr>
              <a:tr h="295949">
                <a:tc>
                  <a:txBody>
                    <a:bodyPr/>
                    <a:lstStyle/>
                    <a:p>
                      <a:pPr algn="l" fontAlgn="t"/>
                      <a:r>
                        <a:rPr lang="en-GB" sz="1200" u="none" strike="noStrike">
                          <a:effectLst/>
                          <a:latin typeface="Arial" panose="020B0604020202020204" pitchFamily="34" charset="0"/>
                          <a:cs typeface="Arial" panose="020B0604020202020204" pitchFamily="34" charset="0"/>
                        </a:rPr>
                        <a:t>Looked After Children (LAC)</a:t>
                      </a:r>
                      <a:endParaRPr lang="en-GB" sz="1200" b="0" i="0" u="none" strike="noStrike">
                        <a:solidFill>
                          <a:srgbClr val="000000"/>
                        </a:solidFill>
                        <a:effectLst/>
                        <a:latin typeface="Arial" panose="020B0604020202020204" pitchFamily="34" charset="0"/>
                        <a:cs typeface="Arial" panose="020B0604020202020204" pitchFamily="34" charset="0"/>
                      </a:endParaRPr>
                    </a:p>
                  </a:txBody>
                  <a:tcPr marL="8453" marR="8453" marT="8453" marB="0">
                    <a:noFill/>
                  </a:tcPr>
                </a:tc>
                <a:tc>
                  <a:txBody>
                    <a:bodyPr/>
                    <a:lstStyle/>
                    <a:p>
                      <a:pPr algn="r" fontAlgn="b"/>
                      <a:r>
                        <a:rPr lang="en-GB" sz="1200" u="none" strike="noStrike" dirty="0" smtClean="0">
                          <a:effectLst/>
                          <a:latin typeface="Arial" panose="020B0604020202020204" pitchFamily="34" charset="0"/>
                          <a:cs typeface="Arial" panose="020B0604020202020204" pitchFamily="34" charset="0"/>
                        </a:rPr>
                        <a:t>0.5</a:t>
                      </a:r>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a:effectLst/>
                          <a:latin typeface="Arial" panose="020B0604020202020204" pitchFamily="34" charset="0"/>
                          <a:cs typeface="Arial" panose="020B0604020202020204" pitchFamily="34" charset="0"/>
                        </a:rPr>
                        <a:t>0.1%</a:t>
                      </a:r>
                      <a:endParaRPr lang="en-GB" sz="1200" b="0" i="0" u="none" strike="noStrike">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a:solidFill>
                            <a:schemeClr val="accent2">
                              <a:lumMod val="60000"/>
                              <a:lumOff val="40000"/>
                            </a:schemeClr>
                          </a:solidFill>
                          <a:effectLst/>
                          <a:latin typeface="Arial" panose="020B0604020202020204" pitchFamily="34" charset="0"/>
                          <a:cs typeface="Arial" panose="020B0604020202020204" pitchFamily="34" charset="0"/>
                        </a:rPr>
                        <a:t>0.1%</a:t>
                      </a:r>
                      <a:endParaRPr lang="en-GB" sz="1200" b="0" i="0" u="none" strike="noStrike">
                        <a:solidFill>
                          <a:schemeClr val="accent2">
                            <a:lumMod val="60000"/>
                            <a:lumOff val="40000"/>
                          </a:schemeClr>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dirty="0">
                          <a:solidFill>
                            <a:schemeClr val="accent2">
                              <a:lumMod val="60000"/>
                              <a:lumOff val="40000"/>
                            </a:schemeClr>
                          </a:solidFill>
                          <a:effectLst/>
                          <a:latin typeface="Arial" panose="020B0604020202020204" pitchFamily="34" charset="0"/>
                          <a:cs typeface="Arial" panose="020B0604020202020204" pitchFamily="34" charset="0"/>
                        </a:rPr>
                        <a:t>0.1%</a:t>
                      </a:r>
                      <a:endParaRPr lang="en-GB" sz="1200" b="0" i="0" u="none" strike="noStrike" dirty="0">
                        <a:solidFill>
                          <a:schemeClr val="accent2">
                            <a:lumMod val="60000"/>
                            <a:lumOff val="40000"/>
                          </a:schemeClr>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l" fontAlgn="b"/>
                      <a:endParaRPr lang="en-GB" sz="1200" b="0" i="0" u="none" strike="noStrike">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a:effectLst/>
                          <a:latin typeface="Arial" panose="020B0604020202020204" pitchFamily="34" charset="0"/>
                          <a:cs typeface="Arial" panose="020B0604020202020204" pitchFamily="34" charset="0"/>
                        </a:rPr>
                        <a:t>0.6</a:t>
                      </a:r>
                      <a:endParaRPr lang="en-GB" sz="1200" b="0" i="0" u="none" strike="noStrike">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a:effectLst/>
                          <a:latin typeface="Arial" panose="020B0604020202020204" pitchFamily="34" charset="0"/>
                          <a:cs typeface="Arial" panose="020B0604020202020204" pitchFamily="34" charset="0"/>
                        </a:rPr>
                        <a:t>0.1%</a:t>
                      </a:r>
                      <a:endParaRPr lang="en-GB" sz="1200" b="0" i="0" u="none" strike="noStrike">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a:solidFill>
                            <a:schemeClr val="accent2">
                              <a:lumMod val="60000"/>
                              <a:lumOff val="40000"/>
                            </a:schemeClr>
                          </a:solidFill>
                          <a:effectLst/>
                          <a:latin typeface="Arial" panose="020B0604020202020204" pitchFamily="34" charset="0"/>
                          <a:cs typeface="Arial" panose="020B0604020202020204" pitchFamily="34" charset="0"/>
                        </a:rPr>
                        <a:t>0.1%</a:t>
                      </a:r>
                      <a:endParaRPr lang="en-GB" sz="1200" b="0" i="0" u="none" strike="noStrike">
                        <a:solidFill>
                          <a:schemeClr val="accent2">
                            <a:lumMod val="60000"/>
                            <a:lumOff val="40000"/>
                          </a:schemeClr>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dirty="0">
                          <a:solidFill>
                            <a:schemeClr val="accent2">
                              <a:lumMod val="60000"/>
                              <a:lumOff val="40000"/>
                            </a:schemeClr>
                          </a:solidFill>
                          <a:effectLst/>
                          <a:latin typeface="Arial" panose="020B0604020202020204" pitchFamily="34" charset="0"/>
                          <a:cs typeface="Arial" panose="020B0604020202020204" pitchFamily="34" charset="0"/>
                        </a:rPr>
                        <a:t>0.1%</a:t>
                      </a:r>
                      <a:endParaRPr lang="en-GB" sz="1200" b="0" i="0" u="none" strike="noStrike" dirty="0">
                        <a:solidFill>
                          <a:schemeClr val="accent2">
                            <a:lumMod val="60000"/>
                            <a:lumOff val="40000"/>
                          </a:schemeClr>
                        </a:solidFill>
                        <a:effectLst/>
                        <a:latin typeface="Arial" panose="020B0604020202020204" pitchFamily="34" charset="0"/>
                        <a:cs typeface="Arial" panose="020B0604020202020204" pitchFamily="34" charset="0"/>
                      </a:endParaRPr>
                    </a:p>
                  </a:txBody>
                  <a:tcPr marL="8453" marR="8453" marT="8453" marB="0" anchor="b">
                    <a:noFill/>
                  </a:tcPr>
                </a:tc>
              </a:tr>
              <a:tr h="295949">
                <a:tc>
                  <a:txBody>
                    <a:bodyPr/>
                    <a:lstStyle/>
                    <a:p>
                      <a:pPr algn="l" fontAlgn="t"/>
                      <a:r>
                        <a:rPr lang="en-GB" sz="1200" u="none" strike="noStrike">
                          <a:effectLst/>
                          <a:latin typeface="Arial" panose="020B0604020202020204" pitchFamily="34" charset="0"/>
                          <a:cs typeface="Arial" panose="020B0604020202020204" pitchFamily="34" charset="0"/>
                        </a:rPr>
                        <a:t>English as Additional Language (EAL)</a:t>
                      </a:r>
                      <a:endParaRPr lang="en-GB" sz="1200" b="0" i="0" u="none" strike="noStrike">
                        <a:solidFill>
                          <a:srgbClr val="000000"/>
                        </a:solidFill>
                        <a:effectLst/>
                        <a:latin typeface="Arial" panose="020B0604020202020204" pitchFamily="34" charset="0"/>
                        <a:cs typeface="Arial" panose="020B0604020202020204" pitchFamily="34" charset="0"/>
                      </a:endParaRPr>
                    </a:p>
                  </a:txBody>
                  <a:tcPr marL="8453" marR="8453" marT="8453" marB="0">
                    <a:noFill/>
                  </a:tcPr>
                </a:tc>
                <a:tc>
                  <a:txBody>
                    <a:bodyPr/>
                    <a:lstStyle/>
                    <a:p>
                      <a:pPr algn="r" fontAlgn="b"/>
                      <a:r>
                        <a:rPr lang="en-GB" sz="1200" u="none" strike="noStrike" dirty="0" smtClean="0">
                          <a:effectLst/>
                          <a:latin typeface="Arial" panose="020B0604020202020204" pitchFamily="34" charset="0"/>
                          <a:cs typeface="Arial" panose="020B0604020202020204" pitchFamily="34" charset="0"/>
                        </a:rPr>
                        <a:t>9.5</a:t>
                      </a:r>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dirty="0">
                          <a:effectLst/>
                          <a:latin typeface="Arial" panose="020B0604020202020204" pitchFamily="34" charset="0"/>
                          <a:cs typeface="Arial" panose="020B0604020202020204" pitchFamily="34" charset="0"/>
                        </a:rPr>
                        <a:t>1.2%</a:t>
                      </a:r>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dirty="0">
                          <a:solidFill>
                            <a:schemeClr val="accent2">
                              <a:lumMod val="60000"/>
                              <a:lumOff val="40000"/>
                            </a:schemeClr>
                          </a:solidFill>
                          <a:effectLst/>
                          <a:latin typeface="Arial" panose="020B0604020202020204" pitchFamily="34" charset="0"/>
                          <a:cs typeface="Arial" panose="020B0604020202020204" pitchFamily="34" charset="0"/>
                        </a:rPr>
                        <a:t>1.2%</a:t>
                      </a:r>
                      <a:endParaRPr lang="en-GB" sz="1200" b="0" i="0" u="none" strike="noStrike" dirty="0">
                        <a:solidFill>
                          <a:schemeClr val="accent2">
                            <a:lumMod val="60000"/>
                            <a:lumOff val="40000"/>
                          </a:schemeClr>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dirty="0">
                          <a:solidFill>
                            <a:schemeClr val="accent2">
                              <a:lumMod val="60000"/>
                              <a:lumOff val="40000"/>
                            </a:schemeClr>
                          </a:solidFill>
                          <a:effectLst/>
                          <a:latin typeface="Arial" panose="020B0604020202020204" pitchFamily="34" charset="0"/>
                          <a:cs typeface="Arial" panose="020B0604020202020204" pitchFamily="34" charset="0"/>
                        </a:rPr>
                        <a:t>1.2%</a:t>
                      </a:r>
                      <a:endParaRPr lang="en-GB" sz="1200" b="0" i="0" u="none" strike="noStrike" dirty="0">
                        <a:solidFill>
                          <a:schemeClr val="accent2">
                            <a:lumMod val="60000"/>
                            <a:lumOff val="40000"/>
                          </a:schemeClr>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l" fontAlgn="b"/>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a:effectLst/>
                          <a:latin typeface="Arial" panose="020B0604020202020204" pitchFamily="34" charset="0"/>
                          <a:cs typeface="Arial" panose="020B0604020202020204" pitchFamily="34" charset="0"/>
                        </a:rPr>
                        <a:t>10.6</a:t>
                      </a:r>
                      <a:endParaRPr lang="en-GB" sz="1200" b="0" i="0" u="none" strike="noStrike">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a:effectLst/>
                          <a:latin typeface="Arial" panose="020B0604020202020204" pitchFamily="34" charset="0"/>
                          <a:cs typeface="Arial" panose="020B0604020202020204" pitchFamily="34" charset="0"/>
                        </a:rPr>
                        <a:t>1.3%</a:t>
                      </a:r>
                      <a:endParaRPr lang="en-GB" sz="1200" b="0" i="0" u="none" strike="noStrike">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a:solidFill>
                            <a:schemeClr val="accent2">
                              <a:lumMod val="60000"/>
                              <a:lumOff val="40000"/>
                            </a:schemeClr>
                          </a:solidFill>
                          <a:effectLst/>
                          <a:latin typeface="Arial" panose="020B0604020202020204" pitchFamily="34" charset="0"/>
                          <a:cs typeface="Arial" panose="020B0604020202020204" pitchFamily="34" charset="0"/>
                        </a:rPr>
                        <a:t>1.3%</a:t>
                      </a:r>
                      <a:endParaRPr lang="en-GB" sz="1200" b="0" i="0" u="none" strike="noStrike">
                        <a:solidFill>
                          <a:schemeClr val="accent2">
                            <a:lumMod val="60000"/>
                            <a:lumOff val="40000"/>
                          </a:schemeClr>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dirty="0">
                          <a:solidFill>
                            <a:schemeClr val="accent2">
                              <a:lumMod val="60000"/>
                              <a:lumOff val="40000"/>
                            </a:schemeClr>
                          </a:solidFill>
                          <a:effectLst/>
                          <a:latin typeface="Arial" panose="020B0604020202020204" pitchFamily="34" charset="0"/>
                          <a:cs typeface="Arial" panose="020B0604020202020204" pitchFamily="34" charset="0"/>
                        </a:rPr>
                        <a:t>1.3%</a:t>
                      </a:r>
                      <a:endParaRPr lang="en-GB" sz="1200" b="0" i="0" u="none" strike="noStrike" dirty="0">
                        <a:solidFill>
                          <a:schemeClr val="accent2">
                            <a:lumMod val="60000"/>
                            <a:lumOff val="40000"/>
                          </a:schemeClr>
                        </a:solidFill>
                        <a:effectLst/>
                        <a:latin typeface="Arial" panose="020B0604020202020204" pitchFamily="34" charset="0"/>
                        <a:cs typeface="Arial" panose="020B0604020202020204" pitchFamily="34" charset="0"/>
                      </a:endParaRPr>
                    </a:p>
                  </a:txBody>
                  <a:tcPr marL="8453" marR="8453" marT="8453" marB="0" anchor="b">
                    <a:noFill/>
                  </a:tcPr>
                </a:tc>
              </a:tr>
              <a:tr h="295949">
                <a:tc>
                  <a:txBody>
                    <a:bodyPr/>
                    <a:lstStyle/>
                    <a:p>
                      <a:pPr algn="l" fontAlgn="t"/>
                      <a:r>
                        <a:rPr lang="en-GB" sz="1200" u="none" strike="noStrike">
                          <a:effectLst/>
                          <a:latin typeface="Arial" panose="020B0604020202020204" pitchFamily="34" charset="0"/>
                          <a:cs typeface="Arial" panose="020B0604020202020204" pitchFamily="34" charset="0"/>
                        </a:rPr>
                        <a:t>Low Cost High Incidence SEN (Prior Attainment)</a:t>
                      </a:r>
                      <a:endParaRPr lang="en-GB" sz="1200" b="0" i="0" u="none" strike="noStrike">
                        <a:solidFill>
                          <a:srgbClr val="000000"/>
                        </a:solidFill>
                        <a:effectLst/>
                        <a:latin typeface="Arial" panose="020B0604020202020204" pitchFamily="34" charset="0"/>
                        <a:cs typeface="Arial" panose="020B0604020202020204" pitchFamily="34" charset="0"/>
                      </a:endParaRPr>
                    </a:p>
                  </a:txBody>
                  <a:tcPr marL="8453" marR="8453" marT="8453" marB="0">
                    <a:noFill/>
                  </a:tcPr>
                </a:tc>
                <a:tc>
                  <a:txBody>
                    <a:bodyPr/>
                    <a:lstStyle/>
                    <a:p>
                      <a:pPr algn="r" fontAlgn="b"/>
                      <a:r>
                        <a:rPr lang="en-GB" sz="1200" u="none" strike="noStrike" dirty="0" smtClean="0">
                          <a:effectLst/>
                          <a:latin typeface="Arial" panose="020B0604020202020204" pitchFamily="34" charset="0"/>
                          <a:cs typeface="Arial" panose="020B0604020202020204" pitchFamily="34" charset="0"/>
                        </a:rPr>
                        <a:t>44.1</a:t>
                      </a:r>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a:effectLst/>
                          <a:latin typeface="Arial" panose="020B0604020202020204" pitchFamily="34" charset="0"/>
                          <a:cs typeface="Arial" panose="020B0604020202020204" pitchFamily="34" charset="0"/>
                        </a:rPr>
                        <a:t>5.7%</a:t>
                      </a:r>
                      <a:endParaRPr lang="en-GB" sz="1200" b="0" i="0" u="none" strike="noStrike">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a:solidFill>
                            <a:schemeClr val="accent2">
                              <a:lumMod val="60000"/>
                              <a:lumOff val="40000"/>
                            </a:schemeClr>
                          </a:solidFill>
                          <a:effectLst/>
                          <a:latin typeface="Arial" panose="020B0604020202020204" pitchFamily="34" charset="0"/>
                          <a:cs typeface="Arial" panose="020B0604020202020204" pitchFamily="34" charset="0"/>
                        </a:rPr>
                        <a:t>5.7%</a:t>
                      </a:r>
                      <a:endParaRPr lang="en-GB" sz="1200" b="0" i="0" u="none" strike="noStrike">
                        <a:solidFill>
                          <a:schemeClr val="accent2">
                            <a:lumMod val="60000"/>
                            <a:lumOff val="40000"/>
                          </a:schemeClr>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dirty="0">
                          <a:solidFill>
                            <a:schemeClr val="accent2">
                              <a:lumMod val="60000"/>
                              <a:lumOff val="40000"/>
                            </a:schemeClr>
                          </a:solidFill>
                          <a:effectLst/>
                          <a:latin typeface="Arial" panose="020B0604020202020204" pitchFamily="34" charset="0"/>
                          <a:cs typeface="Arial" panose="020B0604020202020204" pitchFamily="34" charset="0"/>
                        </a:rPr>
                        <a:t>5.7%</a:t>
                      </a:r>
                      <a:endParaRPr lang="en-GB" sz="1200" b="0" i="0" u="none" strike="noStrike" dirty="0">
                        <a:solidFill>
                          <a:schemeClr val="accent2">
                            <a:lumMod val="60000"/>
                            <a:lumOff val="40000"/>
                          </a:schemeClr>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l" fontAlgn="b"/>
                      <a:endParaRPr lang="en-GB" sz="1200" b="0" i="0" u="none" strike="noStrike">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dirty="0">
                          <a:effectLst/>
                          <a:latin typeface="Arial" panose="020B0604020202020204" pitchFamily="34" charset="0"/>
                          <a:cs typeface="Arial" panose="020B0604020202020204" pitchFamily="34" charset="0"/>
                        </a:rPr>
                        <a:t>43.5</a:t>
                      </a:r>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a:effectLst/>
                          <a:latin typeface="Arial" panose="020B0604020202020204" pitchFamily="34" charset="0"/>
                          <a:cs typeface="Arial" panose="020B0604020202020204" pitchFamily="34" charset="0"/>
                        </a:rPr>
                        <a:t>5.5%</a:t>
                      </a:r>
                      <a:endParaRPr lang="en-GB" sz="1200" b="0" i="0" u="none" strike="noStrike">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a:solidFill>
                            <a:schemeClr val="accent2">
                              <a:lumMod val="60000"/>
                              <a:lumOff val="40000"/>
                            </a:schemeClr>
                          </a:solidFill>
                          <a:effectLst/>
                          <a:latin typeface="Arial" panose="020B0604020202020204" pitchFamily="34" charset="0"/>
                          <a:cs typeface="Arial" panose="020B0604020202020204" pitchFamily="34" charset="0"/>
                        </a:rPr>
                        <a:t>5.5%</a:t>
                      </a:r>
                      <a:endParaRPr lang="en-GB" sz="1200" b="0" i="0" u="none" strike="noStrike">
                        <a:solidFill>
                          <a:schemeClr val="accent2">
                            <a:lumMod val="60000"/>
                            <a:lumOff val="40000"/>
                          </a:schemeClr>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dirty="0">
                          <a:solidFill>
                            <a:schemeClr val="accent2">
                              <a:lumMod val="60000"/>
                              <a:lumOff val="40000"/>
                            </a:schemeClr>
                          </a:solidFill>
                          <a:effectLst/>
                          <a:latin typeface="Arial" panose="020B0604020202020204" pitchFamily="34" charset="0"/>
                          <a:cs typeface="Arial" panose="020B0604020202020204" pitchFamily="34" charset="0"/>
                        </a:rPr>
                        <a:t>5.5%</a:t>
                      </a:r>
                      <a:endParaRPr lang="en-GB" sz="1200" b="0" i="0" u="none" strike="noStrike" dirty="0">
                        <a:solidFill>
                          <a:schemeClr val="accent2">
                            <a:lumMod val="60000"/>
                            <a:lumOff val="40000"/>
                          </a:schemeClr>
                        </a:solidFill>
                        <a:effectLst/>
                        <a:latin typeface="Arial" panose="020B0604020202020204" pitchFamily="34" charset="0"/>
                        <a:cs typeface="Arial" panose="020B0604020202020204" pitchFamily="34" charset="0"/>
                      </a:endParaRPr>
                    </a:p>
                  </a:txBody>
                  <a:tcPr marL="8453" marR="8453" marT="8453" marB="0" anchor="b">
                    <a:noFill/>
                  </a:tcPr>
                </a:tc>
              </a:tr>
              <a:tr h="295949">
                <a:tc>
                  <a:txBody>
                    <a:bodyPr/>
                    <a:lstStyle/>
                    <a:p>
                      <a:pPr algn="l" fontAlgn="t"/>
                      <a:r>
                        <a:rPr lang="en-GB" sz="1200" u="none" strike="noStrike">
                          <a:effectLst/>
                          <a:latin typeface="Arial" panose="020B0604020202020204" pitchFamily="34" charset="0"/>
                          <a:cs typeface="Arial" panose="020B0604020202020204" pitchFamily="34" charset="0"/>
                        </a:rPr>
                        <a:t>Lump Sum </a:t>
                      </a:r>
                      <a:endParaRPr lang="en-GB" sz="1200" b="0" i="0" u="none" strike="noStrike">
                        <a:solidFill>
                          <a:srgbClr val="000000"/>
                        </a:solidFill>
                        <a:effectLst/>
                        <a:latin typeface="Arial" panose="020B0604020202020204" pitchFamily="34" charset="0"/>
                        <a:cs typeface="Arial" panose="020B0604020202020204" pitchFamily="34" charset="0"/>
                      </a:endParaRPr>
                    </a:p>
                  </a:txBody>
                  <a:tcPr marL="8453" marR="8453" marT="8453" marB="0">
                    <a:noFill/>
                  </a:tcPr>
                </a:tc>
                <a:tc>
                  <a:txBody>
                    <a:bodyPr/>
                    <a:lstStyle/>
                    <a:p>
                      <a:pPr algn="r" fontAlgn="b"/>
                      <a:r>
                        <a:rPr lang="en-GB" sz="1200" u="none" strike="noStrike" dirty="0" smtClean="0">
                          <a:effectLst/>
                          <a:latin typeface="Arial" panose="020B0604020202020204" pitchFamily="34" charset="0"/>
                          <a:cs typeface="Arial" panose="020B0604020202020204" pitchFamily="34" charset="0"/>
                        </a:rPr>
                        <a:t>64.7</a:t>
                      </a:r>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a:effectLst/>
                          <a:latin typeface="Arial" panose="020B0604020202020204" pitchFamily="34" charset="0"/>
                          <a:cs typeface="Arial" panose="020B0604020202020204" pitchFamily="34" charset="0"/>
                        </a:rPr>
                        <a:t>8.3%</a:t>
                      </a:r>
                      <a:endParaRPr lang="en-GB" sz="1200" b="0" i="0" u="none" strike="noStrike">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a:solidFill>
                            <a:schemeClr val="accent2">
                              <a:lumMod val="60000"/>
                              <a:lumOff val="40000"/>
                            </a:schemeClr>
                          </a:solidFill>
                          <a:effectLst/>
                          <a:latin typeface="Arial" panose="020B0604020202020204" pitchFamily="34" charset="0"/>
                          <a:cs typeface="Arial" panose="020B0604020202020204" pitchFamily="34" charset="0"/>
                        </a:rPr>
                        <a:t>0.4%</a:t>
                      </a:r>
                      <a:endParaRPr lang="en-GB" sz="1200" b="0" i="0" u="none" strike="noStrike">
                        <a:solidFill>
                          <a:schemeClr val="accent2">
                            <a:lumMod val="60000"/>
                            <a:lumOff val="40000"/>
                          </a:schemeClr>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l" fontAlgn="b"/>
                      <a:endParaRPr lang="en-GB" sz="1200" b="0" i="0" u="none" strike="noStrike" dirty="0">
                        <a:solidFill>
                          <a:schemeClr val="accent2">
                            <a:lumMod val="60000"/>
                            <a:lumOff val="40000"/>
                          </a:schemeClr>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l" fontAlgn="b"/>
                      <a:endParaRPr lang="en-GB" sz="1200" b="0" i="0" u="none" strike="noStrike">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dirty="0">
                          <a:effectLst/>
                          <a:latin typeface="Arial" panose="020B0604020202020204" pitchFamily="34" charset="0"/>
                          <a:cs typeface="Arial" panose="020B0604020202020204" pitchFamily="34" charset="0"/>
                        </a:rPr>
                        <a:t>64.6</a:t>
                      </a:r>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a:effectLst/>
                          <a:latin typeface="Arial" panose="020B0604020202020204" pitchFamily="34" charset="0"/>
                          <a:cs typeface="Arial" panose="020B0604020202020204" pitchFamily="34" charset="0"/>
                        </a:rPr>
                        <a:t>8.2%</a:t>
                      </a:r>
                      <a:endParaRPr lang="en-GB" sz="1200" b="0" i="0" u="none" strike="noStrike">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a:solidFill>
                            <a:schemeClr val="accent2">
                              <a:lumMod val="60000"/>
                              <a:lumOff val="40000"/>
                            </a:schemeClr>
                          </a:solidFill>
                          <a:effectLst/>
                          <a:latin typeface="Arial" panose="020B0604020202020204" pitchFamily="34" charset="0"/>
                          <a:cs typeface="Arial" panose="020B0604020202020204" pitchFamily="34" charset="0"/>
                        </a:rPr>
                        <a:t>0.4%</a:t>
                      </a:r>
                      <a:endParaRPr lang="en-GB" sz="1200" b="0" i="0" u="none" strike="noStrike">
                        <a:solidFill>
                          <a:schemeClr val="accent2">
                            <a:lumMod val="60000"/>
                            <a:lumOff val="40000"/>
                          </a:schemeClr>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l" fontAlgn="b"/>
                      <a:endParaRPr lang="en-GB" sz="1200" b="0" i="0" u="none" strike="noStrike" dirty="0">
                        <a:solidFill>
                          <a:schemeClr val="accent2">
                            <a:lumMod val="60000"/>
                            <a:lumOff val="40000"/>
                          </a:schemeClr>
                        </a:solidFill>
                        <a:effectLst/>
                        <a:latin typeface="Arial" panose="020B0604020202020204" pitchFamily="34" charset="0"/>
                        <a:cs typeface="Arial" panose="020B0604020202020204" pitchFamily="34" charset="0"/>
                      </a:endParaRPr>
                    </a:p>
                  </a:txBody>
                  <a:tcPr marL="8453" marR="8453" marT="8453" marB="0" anchor="b">
                    <a:noFill/>
                  </a:tcPr>
                </a:tc>
              </a:tr>
              <a:tr h="295949">
                <a:tc>
                  <a:txBody>
                    <a:bodyPr/>
                    <a:lstStyle/>
                    <a:p>
                      <a:pPr algn="l" fontAlgn="t"/>
                      <a:r>
                        <a:rPr lang="en-GB" sz="1200" u="none" strike="noStrike">
                          <a:effectLst/>
                          <a:latin typeface="Arial" panose="020B0604020202020204" pitchFamily="34" charset="0"/>
                          <a:cs typeface="Arial" panose="020B0604020202020204" pitchFamily="34" charset="0"/>
                        </a:rPr>
                        <a:t>London Fringe</a:t>
                      </a:r>
                      <a:endParaRPr lang="en-GB" sz="1200" b="0" i="0" u="none" strike="noStrike">
                        <a:solidFill>
                          <a:srgbClr val="000000"/>
                        </a:solidFill>
                        <a:effectLst/>
                        <a:latin typeface="Arial" panose="020B0604020202020204" pitchFamily="34" charset="0"/>
                        <a:cs typeface="Arial" panose="020B0604020202020204" pitchFamily="34" charset="0"/>
                      </a:endParaRPr>
                    </a:p>
                  </a:txBody>
                  <a:tcPr marL="8453" marR="8453" marT="8453" marB="0">
                    <a:noFill/>
                  </a:tcPr>
                </a:tc>
                <a:tc>
                  <a:txBody>
                    <a:bodyPr/>
                    <a:lstStyle/>
                    <a:p>
                      <a:pPr algn="r" fontAlgn="b"/>
                      <a:r>
                        <a:rPr lang="en-GB" sz="1200" u="none" strike="noStrike" dirty="0" smtClean="0">
                          <a:effectLst/>
                          <a:latin typeface="Arial" panose="020B0604020202020204" pitchFamily="34" charset="0"/>
                          <a:cs typeface="Arial" panose="020B0604020202020204" pitchFamily="34" charset="0"/>
                        </a:rPr>
                        <a:t>1.6</a:t>
                      </a:r>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a:effectLst/>
                          <a:latin typeface="Arial" panose="020B0604020202020204" pitchFamily="34" charset="0"/>
                          <a:cs typeface="Arial" panose="020B0604020202020204" pitchFamily="34" charset="0"/>
                        </a:rPr>
                        <a:t>0.2%</a:t>
                      </a:r>
                      <a:endParaRPr lang="en-GB" sz="1200" b="0" i="0" u="none" strike="noStrike">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l" fontAlgn="b"/>
                      <a:endParaRPr lang="en-GB" sz="1200" b="0" i="0" u="none" strike="noStrike">
                        <a:solidFill>
                          <a:schemeClr val="accent2">
                            <a:lumMod val="60000"/>
                            <a:lumOff val="40000"/>
                          </a:schemeClr>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dirty="0">
                          <a:solidFill>
                            <a:schemeClr val="accent2">
                              <a:lumMod val="60000"/>
                              <a:lumOff val="40000"/>
                            </a:schemeClr>
                          </a:solidFill>
                          <a:effectLst/>
                          <a:latin typeface="Arial" panose="020B0604020202020204" pitchFamily="34" charset="0"/>
                          <a:cs typeface="Arial" panose="020B0604020202020204" pitchFamily="34" charset="0"/>
                        </a:rPr>
                        <a:t>0.2%</a:t>
                      </a:r>
                      <a:endParaRPr lang="en-GB" sz="1200" b="0" i="0" u="none" strike="noStrike" dirty="0">
                        <a:solidFill>
                          <a:schemeClr val="accent2">
                            <a:lumMod val="60000"/>
                            <a:lumOff val="40000"/>
                          </a:schemeClr>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l" fontAlgn="b"/>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dirty="0">
                          <a:effectLst/>
                          <a:latin typeface="Arial" panose="020B0604020202020204" pitchFamily="34" charset="0"/>
                          <a:cs typeface="Arial" panose="020B0604020202020204" pitchFamily="34" charset="0"/>
                        </a:rPr>
                        <a:t>1.6</a:t>
                      </a:r>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a:effectLst/>
                          <a:latin typeface="Arial" panose="020B0604020202020204" pitchFamily="34" charset="0"/>
                          <a:cs typeface="Arial" panose="020B0604020202020204" pitchFamily="34" charset="0"/>
                        </a:rPr>
                        <a:t>0.2%</a:t>
                      </a:r>
                      <a:endParaRPr lang="en-GB" sz="1200" b="0" i="0" u="none" strike="noStrike">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l" fontAlgn="b"/>
                      <a:endParaRPr lang="en-GB" sz="1200" b="0" i="0" u="none" strike="noStrike">
                        <a:solidFill>
                          <a:schemeClr val="accent2">
                            <a:lumMod val="60000"/>
                            <a:lumOff val="40000"/>
                          </a:schemeClr>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dirty="0">
                          <a:solidFill>
                            <a:schemeClr val="accent2">
                              <a:lumMod val="60000"/>
                              <a:lumOff val="40000"/>
                            </a:schemeClr>
                          </a:solidFill>
                          <a:effectLst/>
                          <a:latin typeface="Arial" panose="020B0604020202020204" pitchFamily="34" charset="0"/>
                          <a:cs typeface="Arial" panose="020B0604020202020204" pitchFamily="34" charset="0"/>
                        </a:rPr>
                        <a:t>0.2%</a:t>
                      </a:r>
                      <a:endParaRPr lang="en-GB" sz="1200" b="0" i="0" u="none" strike="noStrike" dirty="0">
                        <a:solidFill>
                          <a:schemeClr val="accent2">
                            <a:lumMod val="60000"/>
                            <a:lumOff val="40000"/>
                          </a:schemeClr>
                        </a:solidFill>
                        <a:effectLst/>
                        <a:latin typeface="Arial" panose="020B0604020202020204" pitchFamily="34" charset="0"/>
                        <a:cs typeface="Arial" panose="020B0604020202020204" pitchFamily="34" charset="0"/>
                      </a:endParaRPr>
                    </a:p>
                  </a:txBody>
                  <a:tcPr marL="8453" marR="8453" marT="8453" marB="0" anchor="b">
                    <a:noFill/>
                  </a:tcPr>
                </a:tc>
              </a:tr>
              <a:tr h="295949">
                <a:tc>
                  <a:txBody>
                    <a:bodyPr/>
                    <a:lstStyle/>
                    <a:p>
                      <a:pPr algn="l" fontAlgn="t"/>
                      <a:r>
                        <a:rPr lang="en-GB" sz="1200" u="none" strike="noStrike">
                          <a:effectLst/>
                          <a:latin typeface="Arial" panose="020B0604020202020204" pitchFamily="34" charset="0"/>
                          <a:cs typeface="Arial" panose="020B0604020202020204" pitchFamily="34" charset="0"/>
                        </a:rPr>
                        <a:t>Business Rates</a:t>
                      </a:r>
                      <a:endParaRPr lang="en-GB" sz="1200" b="0" i="0" u="none" strike="noStrike">
                        <a:solidFill>
                          <a:srgbClr val="000000"/>
                        </a:solidFill>
                        <a:effectLst/>
                        <a:latin typeface="Arial" panose="020B0604020202020204" pitchFamily="34" charset="0"/>
                        <a:cs typeface="Arial" panose="020B0604020202020204" pitchFamily="34" charset="0"/>
                      </a:endParaRPr>
                    </a:p>
                  </a:txBody>
                  <a:tcPr marL="8453" marR="8453" marT="8453" marB="0">
                    <a:noFill/>
                  </a:tcPr>
                </a:tc>
                <a:tc>
                  <a:txBody>
                    <a:bodyPr/>
                    <a:lstStyle/>
                    <a:p>
                      <a:pPr algn="r" fontAlgn="b"/>
                      <a:r>
                        <a:rPr lang="en-GB" sz="1200" u="none" strike="noStrike" dirty="0" smtClean="0">
                          <a:effectLst/>
                          <a:latin typeface="Arial" panose="020B0604020202020204" pitchFamily="34" charset="0"/>
                          <a:cs typeface="Arial" panose="020B0604020202020204" pitchFamily="34" charset="0"/>
                        </a:rPr>
                        <a:t>11.1</a:t>
                      </a:r>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dirty="0">
                          <a:effectLst/>
                          <a:latin typeface="Arial" panose="020B0604020202020204" pitchFamily="34" charset="0"/>
                          <a:cs typeface="Arial" panose="020B0604020202020204" pitchFamily="34" charset="0"/>
                        </a:rPr>
                        <a:t>1.4%</a:t>
                      </a:r>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l" fontAlgn="b"/>
                      <a:endParaRPr lang="en-GB" sz="1200" b="0" i="0" u="none" strike="noStrike" dirty="0">
                        <a:solidFill>
                          <a:schemeClr val="accent2">
                            <a:lumMod val="60000"/>
                            <a:lumOff val="40000"/>
                          </a:schemeClr>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l" fontAlgn="b"/>
                      <a:endParaRPr lang="en-GB" sz="1200" b="0" i="0" u="none" strike="noStrike" dirty="0">
                        <a:solidFill>
                          <a:schemeClr val="accent2">
                            <a:lumMod val="60000"/>
                            <a:lumOff val="40000"/>
                          </a:schemeClr>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dirty="0">
                          <a:effectLst/>
                          <a:latin typeface="Arial" panose="020B0604020202020204" pitchFamily="34" charset="0"/>
                          <a:cs typeface="Arial" panose="020B0604020202020204" pitchFamily="34" charset="0"/>
                        </a:rPr>
                        <a:t>10.2</a:t>
                      </a:r>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dirty="0">
                          <a:effectLst/>
                          <a:latin typeface="Arial" panose="020B0604020202020204" pitchFamily="34" charset="0"/>
                          <a:cs typeface="Arial" panose="020B0604020202020204" pitchFamily="34" charset="0"/>
                        </a:rPr>
                        <a:t>1.3%</a:t>
                      </a:r>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l" fontAlgn="b"/>
                      <a:endParaRPr lang="en-GB" sz="1200" b="0" i="0" u="none" strike="noStrike" dirty="0">
                        <a:solidFill>
                          <a:schemeClr val="accent2">
                            <a:lumMod val="60000"/>
                            <a:lumOff val="40000"/>
                          </a:schemeClr>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l" fontAlgn="b"/>
                      <a:endParaRPr lang="en-GB" sz="1200" b="0" i="0" u="none" strike="noStrike" dirty="0">
                        <a:solidFill>
                          <a:schemeClr val="accent2">
                            <a:lumMod val="60000"/>
                            <a:lumOff val="40000"/>
                          </a:schemeClr>
                        </a:solidFill>
                        <a:effectLst/>
                        <a:latin typeface="Arial" panose="020B0604020202020204" pitchFamily="34" charset="0"/>
                        <a:cs typeface="Arial" panose="020B0604020202020204" pitchFamily="34" charset="0"/>
                      </a:endParaRPr>
                    </a:p>
                  </a:txBody>
                  <a:tcPr marL="8453" marR="8453" marT="8453" marB="0" anchor="b">
                    <a:noFill/>
                  </a:tcPr>
                </a:tc>
              </a:tr>
              <a:tr h="295949">
                <a:tc>
                  <a:txBody>
                    <a:bodyPr/>
                    <a:lstStyle/>
                    <a:p>
                      <a:pPr algn="l" fontAlgn="t"/>
                      <a:r>
                        <a:rPr lang="en-GB" sz="1200" u="none" strike="noStrike">
                          <a:effectLst/>
                          <a:latin typeface="Arial" panose="020B0604020202020204" pitchFamily="34" charset="0"/>
                          <a:cs typeface="Arial" panose="020B0604020202020204" pitchFamily="34" charset="0"/>
                        </a:rPr>
                        <a:t>PFI</a:t>
                      </a:r>
                      <a:endParaRPr lang="en-GB" sz="1200" b="0" i="0" u="none" strike="noStrike">
                        <a:solidFill>
                          <a:srgbClr val="000000"/>
                        </a:solidFill>
                        <a:effectLst/>
                        <a:latin typeface="Arial" panose="020B0604020202020204" pitchFamily="34" charset="0"/>
                        <a:cs typeface="Arial" panose="020B0604020202020204" pitchFamily="34" charset="0"/>
                      </a:endParaRPr>
                    </a:p>
                  </a:txBody>
                  <a:tcPr marL="8453" marR="8453" marT="8453" marB="0">
                    <a:noFill/>
                  </a:tcPr>
                </a:tc>
                <a:tc>
                  <a:txBody>
                    <a:bodyPr/>
                    <a:lstStyle/>
                    <a:p>
                      <a:pPr algn="r" fontAlgn="b"/>
                      <a:r>
                        <a:rPr lang="en-GB" sz="1200" u="none" strike="noStrike" dirty="0" smtClean="0">
                          <a:effectLst/>
                          <a:latin typeface="Arial" panose="020B0604020202020204" pitchFamily="34" charset="0"/>
                          <a:cs typeface="Arial" panose="020B0604020202020204" pitchFamily="34" charset="0"/>
                        </a:rPr>
                        <a:t>7.5</a:t>
                      </a:r>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dirty="0">
                          <a:effectLst/>
                          <a:latin typeface="Arial" panose="020B0604020202020204" pitchFamily="34" charset="0"/>
                          <a:cs typeface="Arial" panose="020B0604020202020204" pitchFamily="34" charset="0"/>
                        </a:rPr>
                        <a:t>1.0%</a:t>
                      </a:r>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l" fontAlgn="b"/>
                      <a:endParaRPr lang="en-GB" sz="1200" b="0" i="0" u="none" strike="noStrike" dirty="0">
                        <a:solidFill>
                          <a:schemeClr val="accent2">
                            <a:lumMod val="60000"/>
                            <a:lumOff val="40000"/>
                          </a:schemeClr>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dirty="0">
                          <a:solidFill>
                            <a:schemeClr val="accent2">
                              <a:lumMod val="60000"/>
                              <a:lumOff val="40000"/>
                            </a:schemeClr>
                          </a:solidFill>
                          <a:effectLst/>
                          <a:latin typeface="Arial" panose="020B0604020202020204" pitchFamily="34" charset="0"/>
                          <a:cs typeface="Arial" panose="020B0604020202020204" pitchFamily="34" charset="0"/>
                        </a:rPr>
                        <a:t>1.0%</a:t>
                      </a:r>
                      <a:endParaRPr lang="en-GB" sz="1200" b="0" i="0" u="none" strike="noStrike" dirty="0">
                        <a:solidFill>
                          <a:schemeClr val="accent2">
                            <a:lumMod val="60000"/>
                            <a:lumOff val="40000"/>
                          </a:schemeClr>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l" fontAlgn="b"/>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dirty="0">
                          <a:effectLst/>
                          <a:latin typeface="Arial" panose="020B0604020202020204" pitchFamily="34" charset="0"/>
                          <a:cs typeface="Arial" panose="020B0604020202020204" pitchFamily="34" charset="0"/>
                        </a:rPr>
                        <a:t>7.8</a:t>
                      </a:r>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dirty="0">
                          <a:effectLst/>
                          <a:latin typeface="Arial" panose="020B0604020202020204" pitchFamily="34" charset="0"/>
                          <a:cs typeface="Arial" panose="020B0604020202020204" pitchFamily="34" charset="0"/>
                        </a:rPr>
                        <a:t>1.0%</a:t>
                      </a:r>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l" fontAlgn="b"/>
                      <a:endParaRPr lang="en-GB" sz="1200" b="0" i="0" u="none" strike="noStrike" dirty="0">
                        <a:solidFill>
                          <a:schemeClr val="accent2">
                            <a:lumMod val="60000"/>
                            <a:lumOff val="40000"/>
                          </a:schemeClr>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dirty="0">
                          <a:solidFill>
                            <a:schemeClr val="accent2">
                              <a:lumMod val="60000"/>
                              <a:lumOff val="40000"/>
                            </a:schemeClr>
                          </a:solidFill>
                          <a:effectLst/>
                          <a:latin typeface="Arial" panose="020B0604020202020204" pitchFamily="34" charset="0"/>
                          <a:cs typeface="Arial" panose="020B0604020202020204" pitchFamily="34" charset="0"/>
                        </a:rPr>
                        <a:t>1.0%</a:t>
                      </a:r>
                      <a:endParaRPr lang="en-GB" sz="1200" b="0" i="0" u="none" strike="noStrike" dirty="0">
                        <a:solidFill>
                          <a:schemeClr val="accent2">
                            <a:lumMod val="60000"/>
                            <a:lumOff val="40000"/>
                          </a:schemeClr>
                        </a:solidFill>
                        <a:effectLst/>
                        <a:latin typeface="Arial" panose="020B0604020202020204" pitchFamily="34" charset="0"/>
                        <a:cs typeface="Arial" panose="020B0604020202020204" pitchFamily="34" charset="0"/>
                      </a:endParaRPr>
                    </a:p>
                  </a:txBody>
                  <a:tcPr marL="8453" marR="8453" marT="8453" marB="0" anchor="b">
                    <a:noFill/>
                  </a:tcPr>
                </a:tc>
              </a:tr>
              <a:tr h="295949">
                <a:tc>
                  <a:txBody>
                    <a:bodyPr/>
                    <a:lstStyle/>
                    <a:p>
                      <a:pPr algn="l" fontAlgn="t"/>
                      <a:r>
                        <a:rPr lang="en-GB" sz="1200" u="none" strike="noStrike">
                          <a:effectLst/>
                          <a:latin typeface="Arial" panose="020B0604020202020204" pitchFamily="34" charset="0"/>
                          <a:cs typeface="Arial" panose="020B0604020202020204" pitchFamily="34" charset="0"/>
                        </a:rPr>
                        <a:t>MFG</a:t>
                      </a:r>
                      <a:endParaRPr lang="en-GB" sz="1200" b="0" i="0" u="none" strike="noStrike">
                        <a:solidFill>
                          <a:srgbClr val="000000"/>
                        </a:solidFill>
                        <a:effectLst/>
                        <a:latin typeface="Arial" panose="020B0604020202020204" pitchFamily="34" charset="0"/>
                        <a:cs typeface="Arial" panose="020B0604020202020204" pitchFamily="34" charset="0"/>
                      </a:endParaRPr>
                    </a:p>
                  </a:txBody>
                  <a:tcPr marL="8453" marR="8453" marT="8453" marB="0">
                    <a:noFill/>
                  </a:tcPr>
                </a:tc>
                <a:tc>
                  <a:txBody>
                    <a:bodyPr/>
                    <a:lstStyle/>
                    <a:p>
                      <a:pPr algn="r" fontAlgn="b"/>
                      <a:r>
                        <a:rPr lang="en-GB" sz="1200" u="none" strike="noStrike" dirty="0" smtClean="0">
                          <a:effectLst/>
                          <a:latin typeface="Arial" panose="020B0604020202020204" pitchFamily="34" charset="0"/>
                          <a:cs typeface="Arial" panose="020B0604020202020204" pitchFamily="34" charset="0"/>
                        </a:rPr>
                        <a:t>12.5</a:t>
                      </a:r>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a:effectLst/>
                          <a:latin typeface="Arial" panose="020B0604020202020204" pitchFamily="34" charset="0"/>
                          <a:cs typeface="Arial" panose="020B0604020202020204" pitchFamily="34" charset="0"/>
                        </a:rPr>
                        <a:t>1.6%</a:t>
                      </a:r>
                      <a:endParaRPr lang="en-GB" sz="1200" b="0" i="0" u="none" strike="noStrike">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l" fontAlgn="b"/>
                      <a:endParaRPr lang="en-GB" sz="1200" b="0" i="0" u="none" strike="noStrike">
                        <a:solidFill>
                          <a:schemeClr val="accent2">
                            <a:lumMod val="60000"/>
                            <a:lumOff val="40000"/>
                          </a:schemeClr>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dirty="0">
                          <a:solidFill>
                            <a:schemeClr val="accent2">
                              <a:lumMod val="60000"/>
                              <a:lumOff val="40000"/>
                            </a:schemeClr>
                          </a:solidFill>
                          <a:effectLst/>
                          <a:latin typeface="Arial" panose="020B0604020202020204" pitchFamily="34" charset="0"/>
                          <a:cs typeface="Arial" panose="020B0604020202020204" pitchFamily="34" charset="0"/>
                        </a:rPr>
                        <a:t>1.6%</a:t>
                      </a:r>
                      <a:endParaRPr lang="en-GB" sz="1200" b="0" i="0" u="none" strike="noStrike" dirty="0">
                        <a:solidFill>
                          <a:schemeClr val="accent2">
                            <a:lumMod val="60000"/>
                            <a:lumOff val="40000"/>
                          </a:schemeClr>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l" fontAlgn="b"/>
                      <a:endParaRPr lang="en-GB" sz="1200" b="0" i="0" u="none" strike="noStrike">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dirty="0">
                          <a:effectLst/>
                          <a:latin typeface="Arial" panose="020B0604020202020204" pitchFamily="34" charset="0"/>
                          <a:cs typeface="Arial" panose="020B0604020202020204" pitchFamily="34" charset="0"/>
                        </a:rPr>
                        <a:t>9.9</a:t>
                      </a:r>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dirty="0">
                          <a:effectLst/>
                          <a:latin typeface="Arial" panose="020B0604020202020204" pitchFamily="34" charset="0"/>
                          <a:cs typeface="Arial" panose="020B0604020202020204" pitchFamily="34" charset="0"/>
                        </a:rPr>
                        <a:t>1.3%</a:t>
                      </a:r>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l" fontAlgn="b"/>
                      <a:endParaRPr lang="en-GB" sz="1200" b="0" i="0" u="none" strike="noStrike" dirty="0">
                        <a:solidFill>
                          <a:schemeClr val="accent2">
                            <a:lumMod val="60000"/>
                            <a:lumOff val="40000"/>
                          </a:schemeClr>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dirty="0">
                          <a:solidFill>
                            <a:schemeClr val="accent2">
                              <a:lumMod val="60000"/>
                              <a:lumOff val="40000"/>
                            </a:schemeClr>
                          </a:solidFill>
                          <a:effectLst/>
                          <a:latin typeface="Arial" panose="020B0604020202020204" pitchFamily="34" charset="0"/>
                          <a:cs typeface="Arial" panose="020B0604020202020204" pitchFamily="34" charset="0"/>
                        </a:rPr>
                        <a:t>1.3%</a:t>
                      </a:r>
                      <a:endParaRPr lang="en-GB" sz="1200" b="0" i="0" u="none" strike="noStrike" dirty="0">
                        <a:solidFill>
                          <a:schemeClr val="accent2">
                            <a:lumMod val="60000"/>
                            <a:lumOff val="40000"/>
                          </a:schemeClr>
                        </a:solidFill>
                        <a:effectLst/>
                        <a:latin typeface="Arial" panose="020B0604020202020204" pitchFamily="34" charset="0"/>
                        <a:cs typeface="Arial" panose="020B0604020202020204" pitchFamily="34" charset="0"/>
                      </a:endParaRPr>
                    </a:p>
                  </a:txBody>
                  <a:tcPr marL="8453" marR="8453" marT="8453" marB="0" anchor="b">
                    <a:noFill/>
                  </a:tcPr>
                </a:tc>
              </a:tr>
              <a:tr h="295949">
                <a:tc>
                  <a:txBody>
                    <a:bodyPr/>
                    <a:lstStyle/>
                    <a:p>
                      <a:pPr algn="l" fontAlgn="t"/>
                      <a:r>
                        <a:rPr lang="en-GB" sz="1200" u="none" strike="noStrike">
                          <a:effectLst/>
                          <a:latin typeface="Arial" panose="020B0604020202020204" pitchFamily="34" charset="0"/>
                          <a:cs typeface="Arial" panose="020B0604020202020204" pitchFamily="34" charset="0"/>
                        </a:rPr>
                        <a:t>CAP</a:t>
                      </a:r>
                      <a:endParaRPr lang="en-GB" sz="1200" b="0" i="0" u="none" strike="noStrike">
                        <a:solidFill>
                          <a:srgbClr val="000000"/>
                        </a:solidFill>
                        <a:effectLst/>
                        <a:latin typeface="Arial" panose="020B0604020202020204" pitchFamily="34" charset="0"/>
                        <a:cs typeface="Arial" panose="020B0604020202020204" pitchFamily="34" charset="0"/>
                      </a:endParaRPr>
                    </a:p>
                  </a:txBody>
                  <a:tcPr marL="8453" marR="8453" marT="8453" marB="0">
                    <a:noFill/>
                  </a:tcPr>
                </a:tc>
                <a:tc>
                  <a:txBody>
                    <a:bodyPr/>
                    <a:lstStyle/>
                    <a:p>
                      <a:pPr algn="r" fontAlgn="b"/>
                      <a:r>
                        <a:rPr lang="en-GB" sz="1200" u="none" strike="noStrike" dirty="0">
                          <a:effectLst/>
                          <a:latin typeface="Arial" panose="020B0604020202020204" pitchFamily="34" charset="0"/>
                          <a:cs typeface="Arial" panose="020B0604020202020204" pitchFamily="34" charset="0"/>
                        </a:rPr>
                        <a:t>(</a:t>
                      </a:r>
                      <a:r>
                        <a:rPr lang="en-GB" sz="1200" u="none" strike="noStrike" dirty="0" smtClean="0">
                          <a:effectLst/>
                          <a:latin typeface="Arial" panose="020B0604020202020204" pitchFamily="34" charset="0"/>
                          <a:cs typeface="Arial" panose="020B0604020202020204" pitchFamily="34" charset="0"/>
                        </a:rPr>
                        <a:t>2.4)</a:t>
                      </a:r>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a:effectLst/>
                          <a:latin typeface="Arial" panose="020B0604020202020204" pitchFamily="34" charset="0"/>
                          <a:cs typeface="Arial" panose="020B0604020202020204" pitchFamily="34" charset="0"/>
                        </a:rPr>
                        <a:t>-0.3%</a:t>
                      </a:r>
                      <a:endParaRPr lang="en-GB" sz="1200" b="0" i="0" u="none" strike="noStrike">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l" fontAlgn="b"/>
                      <a:endParaRPr lang="en-GB" sz="1200" b="0" i="0" u="none" strike="noStrike">
                        <a:solidFill>
                          <a:schemeClr val="accent2">
                            <a:lumMod val="60000"/>
                            <a:lumOff val="40000"/>
                          </a:schemeClr>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dirty="0">
                          <a:solidFill>
                            <a:schemeClr val="accent2">
                              <a:lumMod val="60000"/>
                              <a:lumOff val="40000"/>
                            </a:schemeClr>
                          </a:solidFill>
                          <a:effectLst/>
                          <a:latin typeface="Arial" panose="020B0604020202020204" pitchFamily="34" charset="0"/>
                          <a:cs typeface="Arial" panose="020B0604020202020204" pitchFamily="34" charset="0"/>
                        </a:rPr>
                        <a:t>-0.3%</a:t>
                      </a:r>
                      <a:endParaRPr lang="en-GB" sz="1200" b="0" i="0" u="none" strike="noStrike" dirty="0">
                        <a:solidFill>
                          <a:schemeClr val="accent2">
                            <a:lumMod val="60000"/>
                            <a:lumOff val="40000"/>
                          </a:schemeClr>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l" fontAlgn="b"/>
                      <a:endParaRPr lang="en-GB" sz="1200" b="0" i="0" u="none" strike="noStrike">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a:effectLst/>
                          <a:latin typeface="Arial" panose="020B0604020202020204" pitchFamily="34" charset="0"/>
                          <a:cs typeface="Arial" panose="020B0604020202020204" pitchFamily="34" charset="0"/>
                        </a:rPr>
                        <a:t>0.0</a:t>
                      </a:r>
                      <a:endParaRPr lang="en-GB" sz="1200" b="0" i="0" u="none" strike="noStrike">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dirty="0">
                          <a:effectLst/>
                          <a:latin typeface="Arial" panose="020B0604020202020204" pitchFamily="34" charset="0"/>
                          <a:cs typeface="Arial" panose="020B0604020202020204" pitchFamily="34" charset="0"/>
                        </a:rPr>
                        <a:t>0.0%</a:t>
                      </a:r>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l" fontAlgn="b"/>
                      <a:endParaRPr lang="en-GB" sz="1200" b="0" i="0" u="none" strike="noStrike" dirty="0">
                        <a:solidFill>
                          <a:schemeClr val="accent2">
                            <a:lumMod val="60000"/>
                            <a:lumOff val="40000"/>
                          </a:schemeClr>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u="none" strike="noStrike" dirty="0">
                          <a:solidFill>
                            <a:schemeClr val="accent2">
                              <a:lumMod val="60000"/>
                              <a:lumOff val="40000"/>
                            </a:schemeClr>
                          </a:solidFill>
                          <a:effectLst/>
                          <a:latin typeface="Arial" panose="020B0604020202020204" pitchFamily="34" charset="0"/>
                          <a:cs typeface="Arial" panose="020B0604020202020204" pitchFamily="34" charset="0"/>
                        </a:rPr>
                        <a:t>0.0%</a:t>
                      </a:r>
                      <a:endParaRPr lang="en-GB" sz="1200" b="0" i="0" u="none" strike="noStrike" dirty="0">
                        <a:solidFill>
                          <a:schemeClr val="accent2">
                            <a:lumMod val="60000"/>
                            <a:lumOff val="40000"/>
                          </a:schemeClr>
                        </a:solidFill>
                        <a:effectLst/>
                        <a:latin typeface="Arial" panose="020B0604020202020204" pitchFamily="34" charset="0"/>
                        <a:cs typeface="Arial" panose="020B0604020202020204" pitchFamily="34" charset="0"/>
                      </a:endParaRPr>
                    </a:p>
                  </a:txBody>
                  <a:tcPr marL="8453" marR="8453" marT="8453" marB="0" anchor="b">
                    <a:noFill/>
                  </a:tcPr>
                </a:tc>
              </a:tr>
              <a:tr h="214308">
                <a:tc>
                  <a:txBody>
                    <a:bodyPr/>
                    <a:lstStyle/>
                    <a:p>
                      <a:pPr algn="l" fontAlgn="t"/>
                      <a:r>
                        <a:rPr lang="en-GB" sz="1200" b="1" u="none" strike="noStrike" dirty="0">
                          <a:effectLst/>
                          <a:latin typeface="Arial" panose="020B0604020202020204" pitchFamily="34" charset="0"/>
                          <a:cs typeface="Arial" panose="020B0604020202020204" pitchFamily="34" charset="0"/>
                        </a:rPr>
                        <a:t>Total </a:t>
                      </a:r>
                      <a:endParaRPr lang="en-GB" sz="1200" b="1" i="0" u="none" strike="noStrike" dirty="0">
                        <a:solidFill>
                          <a:srgbClr val="000000"/>
                        </a:solidFill>
                        <a:effectLst/>
                        <a:latin typeface="Arial" panose="020B0604020202020204" pitchFamily="34" charset="0"/>
                        <a:cs typeface="Arial" panose="020B0604020202020204" pitchFamily="34" charset="0"/>
                      </a:endParaRPr>
                    </a:p>
                  </a:txBody>
                  <a:tcPr marL="8453" marR="8453" marT="8453" marB="0">
                    <a:noFill/>
                  </a:tcPr>
                </a:tc>
                <a:tc>
                  <a:txBody>
                    <a:bodyPr/>
                    <a:lstStyle/>
                    <a:p>
                      <a:pPr algn="r" fontAlgn="b"/>
                      <a:r>
                        <a:rPr lang="en-GB" sz="1200" b="1" u="none" strike="noStrike" dirty="0">
                          <a:effectLst/>
                          <a:latin typeface="Arial" panose="020B0604020202020204" pitchFamily="34" charset="0"/>
                          <a:cs typeface="Arial" panose="020B0604020202020204" pitchFamily="34" charset="0"/>
                        </a:rPr>
                        <a:t>778.7</a:t>
                      </a:r>
                      <a:endParaRPr lang="en-GB" sz="1200" b="1" i="0" u="none" strike="noStrike" dirty="0">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b="0" u="none" strike="noStrike" dirty="0">
                          <a:effectLst/>
                          <a:latin typeface="Arial" panose="020B0604020202020204" pitchFamily="34" charset="0"/>
                          <a:cs typeface="Arial" panose="020B0604020202020204" pitchFamily="34" charset="0"/>
                        </a:rPr>
                        <a:t>100.0%</a:t>
                      </a:r>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b="0" u="none" strike="noStrike" dirty="0">
                          <a:solidFill>
                            <a:schemeClr val="accent2">
                              <a:lumMod val="60000"/>
                              <a:lumOff val="40000"/>
                            </a:schemeClr>
                          </a:solidFill>
                          <a:effectLst/>
                          <a:latin typeface="Arial" panose="020B0604020202020204" pitchFamily="34" charset="0"/>
                          <a:cs typeface="Arial" panose="020B0604020202020204" pitchFamily="34" charset="0"/>
                        </a:rPr>
                        <a:t>11.3%</a:t>
                      </a:r>
                      <a:endParaRPr lang="en-GB" sz="1200" b="0" i="0" u="none" strike="noStrike" dirty="0">
                        <a:solidFill>
                          <a:schemeClr val="accent2">
                            <a:lumMod val="60000"/>
                            <a:lumOff val="40000"/>
                          </a:schemeClr>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b="0" u="none" strike="noStrike" dirty="0">
                          <a:solidFill>
                            <a:schemeClr val="accent2">
                              <a:lumMod val="60000"/>
                              <a:lumOff val="40000"/>
                            </a:schemeClr>
                          </a:solidFill>
                          <a:effectLst/>
                          <a:latin typeface="Arial" panose="020B0604020202020204" pitchFamily="34" charset="0"/>
                          <a:cs typeface="Arial" panose="020B0604020202020204" pitchFamily="34" charset="0"/>
                        </a:rPr>
                        <a:t>90.3%</a:t>
                      </a:r>
                      <a:endParaRPr lang="en-GB" sz="1200" b="0" i="0" u="none" strike="noStrike" dirty="0">
                        <a:solidFill>
                          <a:schemeClr val="accent2">
                            <a:lumMod val="60000"/>
                            <a:lumOff val="40000"/>
                          </a:schemeClr>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l" fontAlgn="b"/>
                      <a:endParaRPr lang="en-GB" sz="1200" b="1" i="0" u="none" strike="noStrike" dirty="0">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b="1" u="none" strike="noStrike" dirty="0">
                          <a:effectLst/>
                          <a:latin typeface="Arial" panose="020B0604020202020204" pitchFamily="34" charset="0"/>
                          <a:cs typeface="Arial" panose="020B0604020202020204" pitchFamily="34" charset="0"/>
                        </a:rPr>
                        <a:t>787.0</a:t>
                      </a:r>
                      <a:endParaRPr lang="en-GB" sz="1200" b="1" i="0" u="none" strike="noStrike" dirty="0">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b="0" u="none" strike="noStrike" dirty="0">
                          <a:effectLst/>
                          <a:latin typeface="Arial" panose="020B0604020202020204" pitchFamily="34" charset="0"/>
                          <a:cs typeface="Arial" panose="020B0604020202020204" pitchFamily="34" charset="0"/>
                        </a:rPr>
                        <a:t>100.0%</a:t>
                      </a:r>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b="0" u="none" strike="noStrike" dirty="0">
                          <a:solidFill>
                            <a:schemeClr val="accent2">
                              <a:lumMod val="60000"/>
                              <a:lumOff val="40000"/>
                            </a:schemeClr>
                          </a:solidFill>
                          <a:effectLst/>
                          <a:latin typeface="Arial" panose="020B0604020202020204" pitchFamily="34" charset="0"/>
                          <a:cs typeface="Arial" panose="020B0604020202020204" pitchFamily="34" charset="0"/>
                        </a:rPr>
                        <a:t>11.3%</a:t>
                      </a:r>
                      <a:endParaRPr lang="en-GB" sz="1200" b="0" i="0" u="none" strike="noStrike" dirty="0">
                        <a:solidFill>
                          <a:schemeClr val="accent2">
                            <a:lumMod val="60000"/>
                            <a:lumOff val="40000"/>
                          </a:schemeClr>
                        </a:solidFill>
                        <a:effectLst/>
                        <a:latin typeface="Arial" panose="020B0604020202020204" pitchFamily="34" charset="0"/>
                        <a:cs typeface="Arial" panose="020B0604020202020204" pitchFamily="34" charset="0"/>
                      </a:endParaRPr>
                    </a:p>
                  </a:txBody>
                  <a:tcPr marL="8453" marR="8453" marT="8453" marB="0" anchor="b">
                    <a:noFill/>
                  </a:tcPr>
                </a:tc>
                <a:tc>
                  <a:txBody>
                    <a:bodyPr/>
                    <a:lstStyle/>
                    <a:p>
                      <a:pPr algn="r" fontAlgn="b"/>
                      <a:r>
                        <a:rPr lang="en-GB" sz="1200" b="0" u="none" strike="noStrike" dirty="0">
                          <a:solidFill>
                            <a:schemeClr val="accent2">
                              <a:lumMod val="60000"/>
                              <a:lumOff val="40000"/>
                            </a:schemeClr>
                          </a:solidFill>
                          <a:effectLst/>
                          <a:latin typeface="Arial" panose="020B0604020202020204" pitchFamily="34" charset="0"/>
                          <a:cs typeface="Arial" panose="020B0604020202020204" pitchFamily="34" charset="0"/>
                        </a:rPr>
                        <a:t>90.5%</a:t>
                      </a:r>
                      <a:endParaRPr lang="en-GB" sz="1200" b="0" i="0" u="none" strike="noStrike" dirty="0">
                        <a:solidFill>
                          <a:schemeClr val="accent2">
                            <a:lumMod val="60000"/>
                            <a:lumOff val="40000"/>
                          </a:schemeClr>
                        </a:solidFill>
                        <a:effectLst/>
                        <a:latin typeface="Arial" panose="020B0604020202020204" pitchFamily="34" charset="0"/>
                        <a:cs typeface="Arial" panose="020B0604020202020204" pitchFamily="34" charset="0"/>
                      </a:endParaRPr>
                    </a:p>
                  </a:txBody>
                  <a:tcPr marL="8453" marR="8453" marT="8453" marB="0" anchor="b">
                    <a:noFill/>
                  </a:tcPr>
                </a:tc>
              </a:tr>
            </a:tbl>
          </a:graphicData>
        </a:graphic>
      </p:graphicFrame>
    </p:spTree>
    <p:extLst>
      <p:ext uri="{BB962C8B-B14F-4D97-AF65-F5344CB8AC3E}">
        <p14:creationId xmlns:p14="http://schemas.microsoft.com/office/powerpoint/2010/main" val="27598658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ext Box 1"/>
          <p:cNvSpPr txBox="1">
            <a:spLocks noChangeArrowheads="1"/>
          </p:cNvSpPr>
          <p:nvPr/>
        </p:nvSpPr>
        <p:spPr bwMode="auto">
          <a:xfrm>
            <a:off x="431800" y="153300"/>
            <a:ext cx="8135937" cy="1237349"/>
          </a:xfrm>
          <a:prstGeom prst="rect">
            <a:avLst/>
          </a:prstGeom>
          <a:noFill/>
          <a:ln w="9525">
            <a:noFill/>
            <a:round/>
            <a:headEnd/>
            <a:tailEnd/>
          </a:ln>
        </p:spPr>
        <p:txBody>
          <a:bodyPr anchor="ctr"/>
          <a:lstStyle/>
          <a:p>
            <a:pPr lvl="1">
              <a:buClr>
                <a:srgbClr val="376092"/>
              </a:buClr>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3600" b="1" dirty="0" smtClean="0">
                <a:solidFill>
                  <a:srgbClr val="4283C4"/>
                </a:solidFill>
                <a:latin typeface="Arial" charset="0"/>
                <a:cs typeface="Arial" charset="0"/>
              </a:rPr>
              <a:t>Low </a:t>
            </a:r>
            <a:r>
              <a:rPr lang="en-GB" sz="3600" b="1" dirty="0">
                <a:solidFill>
                  <a:srgbClr val="4283C4"/>
                </a:solidFill>
                <a:latin typeface="Arial" charset="0"/>
                <a:cs typeface="Arial" charset="0"/>
              </a:rPr>
              <a:t>cost high incidence SEN funding (Prior Attainment)</a:t>
            </a:r>
          </a:p>
          <a:p>
            <a:pPr lvl="1"/>
            <a:endParaRPr lang="en-GB" dirty="0">
              <a:solidFill>
                <a:schemeClr val="tx1"/>
              </a:solidFill>
            </a:endParaRPr>
          </a:p>
        </p:txBody>
      </p:sp>
      <p:sp>
        <p:nvSpPr>
          <p:cNvPr id="17412" name="Content Placeholder 2"/>
          <p:cNvSpPr txBox="1">
            <a:spLocks/>
          </p:cNvSpPr>
          <p:nvPr/>
        </p:nvSpPr>
        <p:spPr bwMode="auto">
          <a:xfrm>
            <a:off x="395288" y="2276475"/>
            <a:ext cx="8208962" cy="3315433"/>
          </a:xfrm>
          <a:prstGeom prst="rect">
            <a:avLst/>
          </a:prstGeom>
          <a:noFill/>
          <a:ln w="9525">
            <a:noFill/>
            <a:miter lim="800000"/>
            <a:headEnd/>
            <a:tailEnd/>
          </a:ln>
        </p:spPr>
        <p:txBody>
          <a:bodyPr/>
          <a:lstStyle/>
          <a:p>
            <a:pPr marL="341313" indent="-341313" eaLnBrk="0" hangingPunct="0">
              <a:lnSpc>
                <a:spcPct val="110000"/>
              </a:lnSpc>
              <a:spcBef>
                <a:spcPts val="800"/>
              </a:spcBef>
              <a:buClr>
                <a:srgbClr val="4283C4"/>
              </a:buClr>
              <a:buSzPct val="100000"/>
              <a:buFont typeface="Calibri" pitchFamily="34" charset="0"/>
              <a:buNone/>
            </a:pPr>
            <a:endParaRPr lang="en-GB" sz="2700" b="1" dirty="0">
              <a:solidFill>
                <a:srgbClr val="000000"/>
              </a:solidFill>
              <a:latin typeface="Arial" charset="0"/>
              <a:cs typeface="Arial" charset="0"/>
            </a:endParaRPr>
          </a:p>
        </p:txBody>
      </p:sp>
      <p:cxnSp>
        <p:nvCxnSpPr>
          <p:cNvPr id="17413" name="Straight Connector 6"/>
          <p:cNvCxnSpPr>
            <a:cxnSpLocks noChangeShapeType="1"/>
          </p:cNvCxnSpPr>
          <p:nvPr/>
        </p:nvCxnSpPr>
        <p:spPr bwMode="auto">
          <a:xfrm>
            <a:off x="539750" y="5661025"/>
            <a:ext cx="8027988" cy="0"/>
          </a:xfrm>
          <a:prstGeom prst="line">
            <a:avLst/>
          </a:prstGeom>
          <a:noFill/>
          <a:ln w="12700">
            <a:solidFill>
              <a:schemeClr val="tx1"/>
            </a:solidFill>
            <a:round/>
            <a:headEnd/>
            <a:tailEnd/>
          </a:ln>
        </p:spPr>
      </p:cxnSp>
      <p:pic>
        <p:nvPicPr>
          <p:cNvPr id="17414" name="Picture 2" descr="C:\Documents and Settings\PlummO01\Desktop\KCC_Logo_New_2012_Framed.jpg"/>
          <p:cNvPicPr>
            <a:picLocks noChangeAspect="1" noChangeArrowheads="1"/>
          </p:cNvPicPr>
          <p:nvPr/>
        </p:nvPicPr>
        <p:blipFill>
          <a:blip r:embed="rId3" cstate="print"/>
          <a:srcRect/>
          <a:stretch>
            <a:fillRect/>
          </a:stretch>
        </p:blipFill>
        <p:spPr bwMode="auto">
          <a:xfrm>
            <a:off x="7743825" y="5805488"/>
            <a:ext cx="860425" cy="576262"/>
          </a:xfrm>
          <a:prstGeom prst="rect">
            <a:avLst/>
          </a:prstGeom>
          <a:noFill/>
          <a:ln w="9525">
            <a:noFill/>
            <a:miter lim="800000"/>
            <a:headEnd/>
            <a:tailEnd/>
          </a:ln>
        </p:spPr>
      </p:pic>
      <p:sp>
        <p:nvSpPr>
          <p:cNvPr id="2" name="Rectangle 1"/>
          <p:cNvSpPr/>
          <p:nvPr/>
        </p:nvSpPr>
        <p:spPr>
          <a:xfrm>
            <a:off x="539749" y="1486693"/>
            <a:ext cx="8027988" cy="3416320"/>
          </a:xfrm>
          <a:prstGeom prst="rect">
            <a:avLst/>
          </a:prstGeom>
        </p:spPr>
        <p:txBody>
          <a:bodyPr wrap="square">
            <a:spAutoFit/>
          </a:bodyPr>
          <a:lstStyle/>
          <a:p>
            <a:pPr lvl="1"/>
            <a:r>
              <a:rPr lang="en-GB" b="1" dirty="0" smtClean="0">
                <a:solidFill>
                  <a:schemeClr val="tx1"/>
                </a:solidFill>
              </a:rPr>
              <a:t>Primary </a:t>
            </a:r>
            <a:r>
              <a:rPr lang="en-GB" b="1" dirty="0">
                <a:solidFill>
                  <a:schemeClr val="tx1"/>
                </a:solidFill>
              </a:rPr>
              <a:t>Phase – </a:t>
            </a:r>
            <a:r>
              <a:rPr lang="en-GB" dirty="0">
                <a:solidFill>
                  <a:schemeClr val="tx1"/>
                </a:solidFill>
              </a:rPr>
              <a:t>Foundation Stage profile score replaced with a judgement – </a:t>
            </a:r>
            <a:r>
              <a:rPr lang="en-GB" b="1" dirty="0">
                <a:solidFill>
                  <a:schemeClr val="tx1"/>
                </a:solidFill>
              </a:rPr>
              <a:t>“Failed to achieve a good level of development</a:t>
            </a:r>
            <a:r>
              <a:rPr lang="en-GB" dirty="0">
                <a:solidFill>
                  <a:schemeClr val="tx1"/>
                </a:solidFill>
              </a:rPr>
              <a:t>” (FAGLD)</a:t>
            </a:r>
          </a:p>
          <a:p>
            <a:pPr lvl="1"/>
            <a:endParaRPr lang="en-GB" dirty="0">
              <a:solidFill>
                <a:schemeClr val="tx1"/>
              </a:solidFill>
            </a:endParaRPr>
          </a:p>
          <a:p>
            <a:pPr lvl="1"/>
            <a:r>
              <a:rPr lang="en-GB" dirty="0">
                <a:solidFill>
                  <a:schemeClr val="tx1"/>
                </a:solidFill>
              </a:rPr>
              <a:t>Early Years Foundation Stage % = Year 1 - FAGLD  plus Years 2 to 5 - Below a score of 78</a:t>
            </a:r>
          </a:p>
          <a:p>
            <a:pPr lvl="1"/>
            <a:endParaRPr lang="en-GB" dirty="0">
              <a:solidFill>
                <a:schemeClr val="tx1"/>
              </a:solidFill>
            </a:endParaRPr>
          </a:p>
          <a:p>
            <a:pPr lvl="1"/>
            <a:r>
              <a:rPr lang="en-GB" dirty="0">
                <a:solidFill>
                  <a:schemeClr val="tx1"/>
                </a:solidFill>
              </a:rPr>
              <a:t>2013-14  rate = £1,308</a:t>
            </a:r>
          </a:p>
          <a:p>
            <a:pPr lvl="1"/>
            <a:r>
              <a:rPr lang="en-GB" dirty="0">
                <a:solidFill>
                  <a:schemeClr val="tx1"/>
                </a:solidFill>
              </a:rPr>
              <a:t>2014-15  rate = £1,052</a:t>
            </a:r>
          </a:p>
          <a:p>
            <a:pPr lvl="1"/>
            <a:endParaRPr lang="en-GB" dirty="0">
              <a:solidFill>
                <a:schemeClr val="tx1"/>
              </a:solidFill>
            </a:endParaRPr>
          </a:p>
          <a:p>
            <a:pPr lvl="1"/>
            <a:r>
              <a:rPr lang="en-GB" dirty="0">
                <a:solidFill>
                  <a:schemeClr val="tx1"/>
                </a:solidFill>
              </a:rPr>
              <a:t>2013-14 paid to 16% of pupils</a:t>
            </a:r>
          </a:p>
          <a:p>
            <a:pPr lvl="1"/>
            <a:endParaRPr lang="en-GB" dirty="0">
              <a:solidFill>
                <a:schemeClr val="tx1"/>
              </a:solidFill>
            </a:endParaRPr>
          </a:p>
          <a:p>
            <a:pPr lvl="1"/>
            <a:r>
              <a:rPr lang="en-GB" dirty="0">
                <a:solidFill>
                  <a:schemeClr val="tx1"/>
                </a:solidFill>
              </a:rPr>
              <a:t>2014-15 paid to 20% of </a:t>
            </a:r>
            <a:r>
              <a:rPr lang="en-GB" dirty="0" smtClean="0">
                <a:solidFill>
                  <a:schemeClr val="tx1"/>
                </a:solidFill>
              </a:rPr>
              <a:t>pupils</a:t>
            </a:r>
            <a:endParaRPr lang="en-GB" dirty="0">
              <a:solidFill>
                <a:schemeClr val="tx1"/>
              </a:solidFill>
            </a:endParaRPr>
          </a:p>
        </p:txBody>
      </p:sp>
    </p:spTree>
    <p:extLst>
      <p:ext uri="{BB962C8B-B14F-4D97-AF65-F5344CB8AC3E}">
        <p14:creationId xmlns:p14="http://schemas.microsoft.com/office/powerpoint/2010/main" val="32786274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ext Box 1"/>
          <p:cNvSpPr txBox="1">
            <a:spLocks noChangeArrowheads="1"/>
          </p:cNvSpPr>
          <p:nvPr/>
        </p:nvSpPr>
        <p:spPr bwMode="auto">
          <a:xfrm>
            <a:off x="466725" y="286651"/>
            <a:ext cx="8135937" cy="952168"/>
          </a:xfrm>
          <a:prstGeom prst="rect">
            <a:avLst/>
          </a:prstGeom>
          <a:noFill/>
          <a:ln w="9525">
            <a:noFill/>
            <a:round/>
            <a:headEnd/>
            <a:tailEnd/>
          </a:ln>
        </p:spPr>
        <p:txBody>
          <a:bodyPr anchor="ctr"/>
          <a:lstStyle/>
          <a:p>
            <a:pPr lvl="1">
              <a:buClr>
                <a:srgbClr val="376092"/>
              </a:buClr>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3600" b="1" dirty="0">
                <a:solidFill>
                  <a:srgbClr val="4283C4"/>
                </a:solidFill>
                <a:latin typeface="Arial" charset="0"/>
                <a:cs typeface="Arial" charset="0"/>
              </a:rPr>
              <a:t>Low cost high incidence SEN funding (Prior Attainment)</a:t>
            </a:r>
          </a:p>
        </p:txBody>
      </p:sp>
      <p:sp>
        <p:nvSpPr>
          <p:cNvPr id="17412" name="Content Placeholder 2"/>
          <p:cNvSpPr txBox="1">
            <a:spLocks/>
          </p:cNvSpPr>
          <p:nvPr/>
        </p:nvSpPr>
        <p:spPr bwMode="auto">
          <a:xfrm>
            <a:off x="395288" y="2276475"/>
            <a:ext cx="8208962" cy="3315433"/>
          </a:xfrm>
          <a:prstGeom prst="rect">
            <a:avLst/>
          </a:prstGeom>
          <a:noFill/>
          <a:ln w="9525">
            <a:noFill/>
            <a:miter lim="800000"/>
            <a:headEnd/>
            <a:tailEnd/>
          </a:ln>
        </p:spPr>
        <p:txBody>
          <a:bodyPr/>
          <a:lstStyle/>
          <a:p>
            <a:pPr marL="341313" indent="-341313" eaLnBrk="0" hangingPunct="0">
              <a:lnSpc>
                <a:spcPct val="110000"/>
              </a:lnSpc>
              <a:spcBef>
                <a:spcPts val="800"/>
              </a:spcBef>
              <a:buClr>
                <a:srgbClr val="4283C4"/>
              </a:buClr>
              <a:buSzPct val="100000"/>
              <a:buFont typeface="Calibri" pitchFamily="34" charset="0"/>
              <a:buNone/>
            </a:pPr>
            <a:endParaRPr lang="en-GB" sz="2700" b="1" dirty="0">
              <a:solidFill>
                <a:srgbClr val="000000"/>
              </a:solidFill>
              <a:latin typeface="Arial" charset="0"/>
              <a:cs typeface="Arial" charset="0"/>
            </a:endParaRPr>
          </a:p>
        </p:txBody>
      </p:sp>
      <p:cxnSp>
        <p:nvCxnSpPr>
          <p:cNvPr id="17413" name="Straight Connector 6"/>
          <p:cNvCxnSpPr>
            <a:cxnSpLocks noChangeShapeType="1"/>
          </p:cNvCxnSpPr>
          <p:nvPr/>
        </p:nvCxnSpPr>
        <p:spPr bwMode="auto">
          <a:xfrm>
            <a:off x="539750" y="5661025"/>
            <a:ext cx="8027988" cy="0"/>
          </a:xfrm>
          <a:prstGeom prst="line">
            <a:avLst/>
          </a:prstGeom>
          <a:noFill/>
          <a:ln w="12700">
            <a:solidFill>
              <a:schemeClr val="tx1"/>
            </a:solidFill>
            <a:round/>
            <a:headEnd/>
            <a:tailEnd/>
          </a:ln>
        </p:spPr>
      </p:cxnSp>
      <p:pic>
        <p:nvPicPr>
          <p:cNvPr id="17414" name="Picture 2" descr="C:\Documents and Settings\PlummO01\Desktop\KCC_Logo_New_2012_Framed.jpg"/>
          <p:cNvPicPr>
            <a:picLocks noChangeAspect="1" noChangeArrowheads="1"/>
          </p:cNvPicPr>
          <p:nvPr/>
        </p:nvPicPr>
        <p:blipFill>
          <a:blip r:embed="rId3" cstate="print"/>
          <a:srcRect/>
          <a:stretch>
            <a:fillRect/>
          </a:stretch>
        </p:blipFill>
        <p:spPr bwMode="auto">
          <a:xfrm>
            <a:off x="7743825" y="5805488"/>
            <a:ext cx="860425" cy="576262"/>
          </a:xfrm>
          <a:prstGeom prst="rect">
            <a:avLst/>
          </a:prstGeom>
          <a:noFill/>
          <a:ln w="9525">
            <a:noFill/>
            <a:miter lim="800000"/>
            <a:headEnd/>
            <a:tailEnd/>
          </a:ln>
        </p:spPr>
      </p:pic>
      <p:sp>
        <p:nvSpPr>
          <p:cNvPr id="2" name="Rectangle 1"/>
          <p:cNvSpPr/>
          <p:nvPr/>
        </p:nvSpPr>
        <p:spPr>
          <a:xfrm>
            <a:off x="576262" y="1696243"/>
            <a:ext cx="8027988" cy="3785652"/>
          </a:xfrm>
          <a:prstGeom prst="rect">
            <a:avLst/>
          </a:prstGeom>
        </p:spPr>
        <p:txBody>
          <a:bodyPr wrap="square">
            <a:spAutoFit/>
          </a:bodyPr>
          <a:lstStyle/>
          <a:p>
            <a:pPr marL="0" indent="0">
              <a:buNone/>
            </a:pPr>
            <a:r>
              <a:rPr lang="en-GB" sz="2000" b="1" dirty="0">
                <a:solidFill>
                  <a:schemeClr val="tx1"/>
                </a:solidFill>
              </a:rPr>
              <a:t>Secondary Phase </a:t>
            </a:r>
            <a:r>
              <a:rPr lang="en-GB" sz="2000" dirty="0">
                <a:solidFill>
                  <a:schemeClr val="tx1"/>
                </a:solidFill>
              </a:rPr>
              <a:t>– </a:t>
            </a:r>
          </a:p>
          <a:p>
            <a:pPr marL="0" indent="0">
              <a:buNone/>
            </a:pPr>
            <a:endParaRPr lang="en-GB" sz="2000" dirty="0">
              <a:solidFill>
                <a:schemeClr val="tx1"/>
              </a:solidFill>
            </a:endParaRPr>
          </a:p>
          <a:p>
            <a:pPr marL="0" indent="0">
              <a:buNone/>
            </a:pPr>
            <a:r>
              <a:rPr lang="en-GB" sz="2000" dirty="0">
                <a:solidFill>
                  <a:schemeClr val="tx1"/>
                </a:solidFill>
              </a:rPr>
              <a:t>2013-14  KS2  level 3 or below in Maths &amp; English</a:t>
            </a:r>
          </a:p>
          <a:p>
            <a:pPr marL="0" indent="0">
              <a:buNone/>
            </a:pPr>
            <a:endParaRPr lang="en-GB" sz="2000" dirty="0">
              <a:solidFill>
                <a:schemeClr val="tx1"/>
              </a:solidFill>
            </a:endParaRPr>
          </a:p>
          <a:p>
            <a:pPr marL="0" indent="0">
              <a:buNone/>
            </a:pPr>
            <a:r>
              <a:rPr lang="en-GB" sz="2000" dirty="0">
                <a:solidFill>
                  <a:schemeClr val="tx1"/>
                </a:solidFill>
              </a:rPr>
              <a:t>2014-15  KS2  level 3 or below in Either Maths or English</a:t>
            </a:r>
          </a:p>
          <a:p>
            <a:pPr marL="0" indent="0">
              <a:buNone/>
            </a:pPr>
            <a:endParaRPr lang="en-GB" sz="2000" dirty="0">
              <a:solidFill>
                <a:schemeClr val="tx1"/>
              </a:solidFill>
            </a:endParaRPr>
          </a:p>
          <a:p>
            <a:pPr marL="0" indent="0">
              <a:buNone/>
            </a:pPr>
            <a:r>
              <a:rPr lang="en-GB" sz="2000" dirty="0">
                <a:solidFill>
                  <a:schemeClr val="tx1"/>
                </a:solidFill>
              </a:rPr>
              <a:t>2013-14 rate = £2,551</a:t>
            </a:r>
          </a:p>
          <a:p>
            <a:pPr marL="0" indent="0">
              <a:buNone/>
            </a:pPr>
            <a:r>
              <a:rPr lang="en-GB" sz="2000" dirty="0">
                <a:solidFill>
                  <a:schemeClr val="tx1"/>
                </a:solidFill>
              </a:rPr>
              <a:t>2014-15 rate = £1,106</a:t>
            </a:r>
          </a:p>
          <a:p>
            <a:pPr marL="0" indent="0">
              <a:buNone/>
            </a:pPr>
            <a:endParaRPr lang="en-GB" sz="2000" dirty="0">
              <a:solidFill>
                <a:schemeClr val="tx1"/>
              </a:solidFill>
            </a:endParaRPr>
          </a:p>
          <a:p>
            <a:pPr marL="0" indent="0">
              <a:buNone/>
            </a:pPr>
            <a:r>
              <a:rPr lang="en-GB" sz="2000" dirty="0">
                <a:solidFill>
                  <a:schemeClr val="tx1"/>
                </a:solidFill>
              </a:rPr>
              <a:t>2013-14  paid to 11% of pupils</a:t>
            </a:r>
          </a:p>
          <a:p>
            <a:pPr marL="0" indent="0">
              <a:buNone/>
            </a:pPr>
            <a:endParaRPr lang="en-GB" sz="2000" dirty="0">
              <a:solidFill>
                <a:schemeClr val="tx1"/>
              </a:solidFill>
            </a:endParaRPr>
          </a:p>
          <a:p>
            <a:pPr marL="0" indent="0">
              <a:buNone/>
            </a:pPr>
            <a:r>
              <a:rPr lang="en-GB" sz="2000" dirty="0">
                <a:solidFill>
                  <a:schemeClr val="tx1"/>
                </a:solidFill>
              </a:rPr>
              <a:t>2014-15  paid to 24% of pupils</a:t>
            </a:r>
          </a:p>
        </p:txBody>
      </p:sp>
    </p:spTree>
    <p:extLst>
      <p:ext uri="{BB962C8B-B14F-4D97-AF65-F5344CB8AC3E}">
        <p14:creationId xmlns:p14="http://schemas.microsoft.com/office/powerpoint/2010/main" val="16673767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ext Box 1"/>
          <p:cNvSpPr txBox="1">
            <a:spLocks noChangeArrowheads="1"/>
          </p:cNvSpPr>
          <p:nvPr/>
        </p:nvSpPr>
        <p:spPr bwMode="auto">
          <a:xfrm>
            <a:off x="485775" y="346075"/>
            <a:ext cx="8135937" cy="1143000"/>
          </a:xfrm>
          <a:prstGeom prst="rect">
            <a:avLst/>
          </a:prstGeom>
          <a:noFill/>
          <a:ln w="9525">
            <a:noFill/>
            <a:round/>
            <a:headEnd/>
            <a:tailEnd/>
          </a:ln>
        </p:spPr>
        <p:txBody>
          <a:bodyPr anchor="ctr"/>
          <a:lstStyle/>
          <a:p>
            <a:pPr>
              <a:buClr>
                <a:srgbClr val="376092"/>
              </a:buClr>
              <a:buSzPct val="100000"/>
              <a:buFont typeface="Calibri"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3600" b="1" dirty="0" smtClean="0">
                <a:solidFill>
                  <a:srgbClr val="4283C4"/>
                </a:solidFill>
                <a:latin typeface="Arial" charset="0"/>
                <a:cs typeface="Arial" charset="0"/>
              </a:rPr>
              <a:t>MFG</a:t>
            </a:r>
            <a:endParaRPr lang="en-GB" sz="3600" b="1" dirty="0">
              <a:solidFill>
                <a:srgbClr val="4283C4"/>
              </a:solidFill>
              <a:latin typeface="Arial" charset="0"/>
              <a:cs typeface="Arial" charset="0"/>
            </a:endParaRPr>
          </a:p>
        </p:txBody>
      </p:sp>
      <p:sp>
        <p:nvSpPr>
          <p:cNvPr id="17412" name="Content Placeholder 2"/>
          <p:cNvSpPr txBox="1">
            <a:spLocks/>
          </p:cNvSpPr>
          <p:nvPr/>
        </p:nvSpPr>
        <p:spPr bwMode="auto">
          <a:xfrm>
            <a:off x="395288" y="2276475"/>
            <a:ext cx="8208962" cy="3315433"/>
          </a:xfrm>
          <a:prstGeom prst="rect">
            <a:avLst/>
          </a:prstGeom>
          <a:noFill/>
          <a:ln w="9525">
            <a:noFill/>
            <a:miter lim="800000"/>
            <a:headEnd/>
            <a:tailEnd/>
          </a:ln>
        </p:spPr>
        <p:txBody>
          <a:bodyPr/>
          <a:lstStyle/>
          <a:p>
            <a:pPr marL="341313" indent="-341313" eaLnBrk="0" hangingPunct="0">
              <a:lnSpc>
                <a:spcPct val="110000"/>
              </a:lnSpc>
              <a:spcBef>
                <a:spcPts val="800"/>
              </a:spcBef>
              <a:buClr>
                <a:srgbClr val="4283C4"/>
              </a:buClr>
              <a:buSzPct val="100000"/>
              <a:buFont typeface="Calibri" pitchFamily="34" charset="0"/>
              <a:buNone/>
            </a:pPr>
            <a:endParaRPr lang="en-GB" sz="2700" b="1" dirty="0">
              <a:solidFill>
                <a:srgbClr val="000000"/>
              </a:solidFill>
              <a:latin typeface="Arial" charset="0"/>
              <a:cs typeface="Arial" charset="0"/>
            </a:endParaRPr>
          </a:p>
        </p:txBody>
      </p:sp>
      <p:cxnSp>
        <p:nvCxnSpPr>
          <p:cNvPr id="17413" name="Straight Connector 6"/>
          <p:cNvCxnSpPr>
            <a:cxnSpLocks noChangeShapeType="1"/>
          </p:cNvCxnSpPr>
          <p:nvPr/>
        </p:nvCxnSpPr>
        <p:spPr bwMode="auto">
          <a:xfrm>
            <a:off x="539750" y="5661025"/>
            <a:ext cx="8027988" cy="0"/>
          </a:xfrm>
          <a:prstGeom prst="line">
            <a:avLst/>
          </a:prstGeom>
          <a:noFill/>
          <a:ln w="12700">
            <a:solidFill>
              <a:schemeClr val="tx1"/>
            </a:solidFill>
            <a:round/>
            <a:headEnd/>
            <a:tailEnd/>
          </a:ln>
        </p:spPr>
      </p:cxnSp>
      <p:pic>
        <p:nvPicPr>
          <p:cNvPr id="17414" name="Picture 2" descr="C:\Documents and Settings\PlummO01\Desktop\KCC_Logo_New_2012_Framed.jpg"/>
          <p:cNvPicPr>
            <a:picLocks noChangeAspect="1" noChangeArrowheads="1"/>
          </p:cNvPicPr>
          <p:nvPr/>
        </p:nvPicPr>
        <p:blipFill>
          <a:blip r:embed="rId3" cstate="print"/>
          <a:srcRect/>
          <a:stretch>
            <a:fillRect/>
          </a:stretch>
        </p:blipFill>
        <p:spPr bwMode="auto">
          <a:xfrm>
            <a:off x="7743825" y="5805488"/>
            <a:ext cx="860425" cy="576262"/>
          </a:xfrm>
          <a:prstGeom prst="rect">
            <a:avLst/>
          </a:prstGeom>
          <a:noFill/>
          <a:ln w="9525">
            <a:noFill/>
            <a:miter lim="800000"/>
            <a:headEnd/>
            <a:tailEnd/>
          </a:ln>
        </p:spPr>
      </p:pic>
      <p:graphicFrame>
        <p:nvGraphicFramePr>
          <p:cNvPr id="9" name="Table 8"/>
          <p:cNvGraphicFramePr>
            <a:graphicFrameLocks noGrp="1"/>
          </p:cNvGraphicFramePr>
          <p:nvPr>
            <p:extLst>
              <p:ext uri="{D42A27DB-BD31-4B8C-83A1-F6EECF244321}">
                <p14:modId xmlns:p14="http://schemas.microsoft.com/office/powerpoint/2010/main" val="1454869134"/>
              </p:ext>
            </p:extLst>
          </p:nvPr>
        </p:nvGraphicFramePr>
        <p:xfrm>
          <a:off x="615460" y="917571"/>
          <a:ext cx="8006251" cy="4445736"/>
        </p:xfrm>
        <a:graphic>
          <a:graphicData uri="http://schemas.openxmlformats.org/drawingml/2006/table">
            <a:tbl>
              <a:tblPr>
                <a:effectLst>
                  <a:outerShdw blurRad="50800" dist="50800" dir="5400000" algn="ctr" rotWithShape="0">
                    <a:schemeClr val="bg1"/>
                  </a:outerShdw>
                </a:effectLst>
              </a:tblPr>
              <a:tblGrid>
                <a:gridCol w="3560427"/>
                <a:gridCol w="1111456"/>
                <a:gridCol w="1111456"/>
                <a:gridCol w="1111456"/>
                <a:gridCol w="1111456"/>
              </a:tblGrid>
              <a:tr h="370478">
                <a:tc>
                  <a:txBody>
                    <a:bodyPr/>
                    <a:lstStyle/>
                    <a:p>
                      <a:pPr algn="l" fontAlgn="b"/>
                      <a:endParaRPr lang="en-GB" sz="1400" b="0" i="0" u="none" strike="noStrike" dirty="0">
                        <a:solidFill>
                          <a:srgbClr val="000000"/>
                        </a:solidFill>
                        <a:latin typeface="Arial" panose="020B0604020202020204" pitchFamily="34" charset="0"/>
                        <a:cs typeface="Arial" panose="020B0604020202020204" pitchFamily="34" charset="0"/>
                      </a:endParaRPr>
                    </a:p>
                  </a:txBody>
                  <a:tcPr marL="8826" marR="8826" marT="8826" marB="0" anchor="b">
                    <a:lnL>
                      <a:noFill/>
                    </a:lnL>
                    <a:lnR>
                      <a:noFill/>
                    </a:lnR>
                    <a:lnT>
                      <a:noFill/>
                    </a:lnT>
                    <a:lnB>
                      <a:noFill/>
                    </a:lnB>
                  </a:tcPr>
                </a:tc>
                <a:tc>
                  <a:txBody>
                    <a:bodyPr/>
                    <a:lstStyle/>
                    <a:p>
                      <a:pPr algn="r" fontAlgn="b"/>
                      <a:r>
                        <a:rPr lang="en-GB" sz="1400" b="0" i="0" u="none" strike="noStrike" dirty="0">
                          <a:solidFill>
                            <a:srgbClr val="000000"/>
                          </a:solidFill>
                          <a:latin typeface="Arial" panose="020B0604020202020204" pitchFamily="34" charset="0"/>
                          <a:cs typeface="Arial" panose="020B0604020202020204" pitchFamily="34" charset="0"/>
                        </a:rPr>
                        <a:t>Primary</a:t>
                      </a:r>
                    </a:p>
                  </a:txBody>
                  <a:tcPr marL="8826" marR="8826" marT="8826" marB="0" anchor="b">
                    <a:lnL>
                      <a:noFill/>
                    </a:lnL>
                    <a:lnR>
                      <a:noFill/>
                    </a:lnR>
                    <a:lnT>
                      <a:noFill/>
                    </a:lnT>
                    <a:lnB>
                      <a:noFill/>
                    </a:lnB>
                  </a:tcPr>
                </a:tc>
                <a:tc>
                  <a:txBody>
                    <a:bodyPr/>
                    <a:lstStyle/>
                    <a:p>
                      <a:pPr algn="r" fontAlgn="b"/>
                      <a:r>
                        <a:rPr lang="en-GB" sz="1400" b="0" i="0" u="none" strike="noStrike">
                          <a:solidFill>
                            <a:srgbClr val="000000"/>
                          </a:solidFill>
                          <a:latin typeface="Arial" panose="020B0604020202020204" pitchFamily="34" charset="0"/>
                          <a:cs typeface="Arial" panose="020B0604020202020204" pitchFamily="34" charset="0"/>
                        </a:rPr>
                        <a:t>Secondary</a:t>
                      </a:r>
                    </a:p>
                  </a:txBody>
                  <a:tcPr marL="8826" marR="8826" marT="8826" marB="0" anchor="b">
                    <a:lnL>
                      <a:noFill/>
                    </a:lnL>
                    <a:lnR>
                      <a:noFill/>
                    </a:lnR>
                    <a:lnT>
                      <a:noFill/>
                    </a:lnT>
                    <a:lnB>
                      <a:noFill/>
                    </a:lnB>
                  </a:tcPr>
                </a:tc>
                <a:tc>
                  <a:txBody>
                    <a:bodyPr/>
                    <a:lstStyle/>
                    <a:p>
                      <a:pPr algn="r" fontAlgn="b"/>
                      <a:r>
                        <a:rPr lang="en-GB" sz="1400" b="0" i="0" u="none" strike="noStrike" dirty="0" smtClean="0">
                          <a:solidFill>
                            <a:srgbClr val="000000"/>
                          </a:solidFill>
                          <a:latin typeface="Arial" panose="020B0604020202020204" pitchFamily="34" charset="0"/>
                          <a:cs typeface="Arial" panose="020B0604020202020204" pitchFamily="34" charset="0"/>
                        </a:rPr>
                        <a:t>All Through</a:t>
                      </a:r>
                      <a:endParaRPr lang="en-GB" sz="1400" b="0" i="0" u="none" strike="noStrike" dirty="0">
                        <a:solidFill>
                          <a:srgbClr val="000000"/>
                        </a:solidFill>
                        <a:latin typeface="Arial" panose="020B0604020202020204" pitchFamily="34" charset="0"/>
                        <a:cs typeface="Arial" panose="020B0604020202020204" pitchFamily="34" charset="0"/>
                      </a:endParaRPr>
                    </a:p>
                  </a:txBody>
                  <a:tcPr marL="8826" marR="8826" marT="8826" marB="0" anchor="b">
                    <a:lnL>
                      <a:noFill/>
                    </a:lnL>
                    <a:lnR>
                      <a:noFill/>
                    </a:lnR>
                    <a:lnT>
                      <a:noFill/>
                    </a:lnT>
                    <a:lnB>
                      <a:noFill/>
                    </a:lnB>
                  </a:tcPr>
                </a:tc>
                <a:tc>
                  <a:txBody>
                    <a:bodyPr/>
                    <a:lstStyle/>
                    <a:p>
                      <a:pPr algn="r" fontAlgn="b"/>
                      <a:r>
                        <a:rPr lang="en-GB" sz="1400" b="0" i="0" u="none" strike="noStrike">
                          <a:solidFill>
                            <a:srgbClr val="000000"/>
                          </a:solidFill>
                          <a:latin typeface="Arial" panose="020B0604020202020204" pitchFamily="34" charset="0"/>
                          <a:cs typeface="Arial" panose="020B0604020202020204" pitchFamily="34" charset="0"/>
                        </a:rPr>
                        <a:t>Total</a:t>
                      </a:r>
                    </a:p>
                  </a:txBody>
                  <a:tcPr marL="8826" marR="8826" marT="8826" marB="0" anchor="b">
                    <a:lnL>
                      <a:noFill/>
                    </a:lnL>
                    <a:lnR>
                      <a:noFill/>
                    </a:lnR>
                    <a:lnT>
                      <a:noFill/>
                    </a:lnT>
                    <a:lnB>
                      <a:noFill/>
                    </a:lnB>
                  </a:tcPr>
                </a:tc>
              </a:tr>
              <a:tr h="370478">
                <a:tc>
                  <a:txBody>
                    <a:bodyPr/>
                    <a:lstStyle/>
                    <a:p>
                      <a:pPr algn="l" fontAlgn="b"/>
                      <a:endParaRPr lang="en-GB" sz="1400" b="0" i="0" u="none" strike="noStrike" dirty="0">
                        <a:solidFill>
                          <a:srgbClr val="000000"/>
                        </a:solidFill>
                        <a:latin typeface="Arial" panose="020B0604020202020204" pitchFamily="34" charset="0"/>
                        <a:cs typeface="Arial" panose="020B0604020202020204" pitchFamily="34" charset="0"/>
                      </a:endParaRPr>
                    </a:p>
                  </a:txBody>
                  <a:tcPr marL="8826" marR="8826" marT="8826" marB="0" anchor="b">
                    <a:lnL>
                      <a:noFill/>
                    </a:lnL>
                    <a:lnR>
                      <a:noFill/>
                    </a:lnR>
                    <a:lnT>
                      <a:noFill/>
                    </a:lnT>
                    <a:lnB>
                      <a:noFill/>
                    </a:lnB>
                  </a:tcPr>
                </a:tc>
                <a:tc>
                  <a:txBody>
                    <a:bodyPr/>
                    <a:lstStyle/>
                    <a:p>
                      <a:pPr algn="l" fontAlgn="b"/>
                      <a:endParaRPr lang="en-GB" sz="1400" b="0" i="0" u="none" strike="noStrike" dirty="0">
                        <a:solidFill>
                          <a:srgbClr val="000000"/>
                        </a:solidFill>
                        <a:latin typeface="Arial" panose="020B0604020202020204" pitchFamily="34" charset="0"/>
                        <a:cs typeface="Arial" panose="020B0604020202020204" pitchFamily="34" charset="0"/>
                      </a:endParaRPr>
                    </a:p>
                  </a:txBody>
                  <a:tcPr marL="8826" marR="8826" marT="8826" marB="0" anchor="b">
                    <a:lnL>
                      <a:noFill/>
                    </a:lnL>
                    <a:lnR>
                      <a:noFill/>
                    </a:lnR>
                    <a:lnT>
                      <a:noFill/>
                    </a:lnT>
                    <a:lnB>
                      <a:noFill/>
                    </a:lnB>
                  </a:tcPr>
                </a:tc>
                <a:tc>
                  <a:txBody>
                    <a:bodyPr/>
                    <a:lstStyle/>
                    <a:p>
                      <a:pPr algn="l" fontAlgn="b"/>
                      <a:endParaRPr lang="en-GB" sz="1400" b="0" i="0" u="none" strike="noStrike" dirty="0">
                        <a:solidFill>
                          <a:srgbClr val="000000"/>
                        </a:solidFill>
                        <a:latin typeface="Arial" panose="020B0604020202020204" pitchFamily="34" charset="0"/>
                        <a:cs typeface="Arial" panose="020B0604020202020204" pitchFamily="34" charset="0"/>
                      </a:endParaRPr>
                    </a:p>
                  </a:txBody>
                  <a:tcPr marL="8826" marR="8826" marT="8826" marB="0" anchor="b">
                    <a:lnL>
                      <a:noFill/>
                    </a:lnL>
                    <a:lnR>
                      <a:noFill/>
                    </a:lnR>
                    <a:lnT>
                      <a:noFill/>
                    </a:lnT>
                    <a:lnB>
                      <a:noFill/>
                    </a:lnB>
                  </a:tcPr>
                </a:tc>
                <a:tc>
                  <a:txBody>
                    <a:bodyPr/>
                    <a:lstStyle/>
                    <a:p>
                      <a:pPr algn="l" fontAlgn="b"/>
                      <a:endParaRPr lang="en-GB" sz="1400" b="0" i="0" u="none" strike="noStrike">
                        <a:solidFill>
                          <a:srgbClr val="000000"/>
                        </a:solidFill>
                        <a:latin typeface="Arial" panose="020B0604020202020204" pitchFamily="34" charset="0"/>
                        <a:cs typeface="Arial" panose="020B0604020202020204" pitchFamily="34" charset="0"/>
                      </a:endParaRPr>
                    </a:p>
                  </a:txBody>
                  <a:tcPr marL="8826" marR="8826" marT="8826" marB="0" anchor="b">
                    <a:lnL>
                      <a:noFill/>
                    </a:lnL>
                    <a:lnR>
                      <a:noFill/>
                    </a:lnR>
                    <a:lnT>
                      <a:noFill/>
                    </a:lnT>
                    <a:lnB>
                      <a:noFill/>
                    </a:lnB>
                  </a:tcPr>
                </a:tc>
                <a:tc>
                  <a:txBody>
                    <a:bodyPr/>
                    <a:lstStyle/>
                    <a:p>
                      <a:pPr algn="l" fontAlgn="b"/>
                      <a:endParaRPr lang="en-GB" sz="1400" b="0" i="0" u="none" strike="noStrike">
                        <a:solidFill>
                          <a:srgbClr val="000000"/>
                        </a:solidFill>
                        <a:latin typeface="Arial" panose="020B0604020202020204" pitchFamily="34" charset="0"/>
                        <a:cs typeface="Arial" panose="020B0604020202020204" pitchFamily="34" charset="0"/>
                      </a:endParaRPr>
                    </a:p>
                  </a:txBody>
                  <a:tcPr marL="8826" marR="8826" marT="8826" marB="0" anchor="b">
                    <a:lnL>
                      <a:noFill/>
                    </a:lnL>
                    <a:lnR>
                      <a:noFill/>
                    </a:lnR>
                    <a:lnT>
                      <a:noFill/>
                    </a:lnT>
                    <a:lnB>
                      <a:noFill/>
                    </a:lnB>
                  </a:tcPr>
                </a:tc>
              </a:tr>
              <a:tr h="370478">
                <a:tc>
                  <a:txBody>
                    <a:bodyPr/>
                    <a:lstStyle/>
                    <a:p>
                      <a:pPr algn="l" fontAlgn="b"/>
                      <a:r>
                        <a:rPr lang="en-GB" sz="1400" b="0" i="0" u="none" strike="noStrike" dirty="0" smtClean="0">
                          <a:solidFill>
                            <a:srgbClr val="000000"/>
                          </a:solidFill>
                          <a:latin typeface="Arial" panose="020B0604020202020204" pitchFamily="34" charset="0"/>
                          <a:cs typeface="Arial" panose="020B0604020202020204" pitchFamily="34" charset="0"/>
                        </a:rPr>
                        <a:t>2013-14 – Number of schools on the MFG</a:t>
                      </a:r>
                      <a:endParaRPr lang="en-GB" sz="1400" b="0" i="0" u="none" strike="noStrike" dirty="0">
                        <a:solidFill>
                          <a:srgbClr val="000000"/>
                        </a:solidFill>
                        <a:latin typeface="Arial" panose="020B0604020202020204" pitchFamily="34" charset="0"/>
                        <a:cs typeface="Arial" panose="020B0604020202020204" pitchFamily="34" charset="0"/>
                      </a:endParaRPr>
                    </a:p>
                  </a:txBody>
                  <a:tcPr marL="8826" marR="8826" marT="8826" marB="0" anchor="b">
                    <a:lnL>
                      <a:noFill/>
                    </a:lnL>
                    <a:lnR>
                      <a:noFill/>
                    </a:lnR>
                    <a:lnT>
                      <a:noFill/>
                    </a:lnT>
                    <a:lnB>
                      <a:noFill/>
                    </a:lnB>
                  </a:tcPr>
                </a:tc>
                <a:tc>
                  <a:txBody>
                    <a:bodyPr/>
                    <a:lstStyle/>
                    <a:p>
                      <a:pPr algn="r" fontAlgn="b"/>
                      <a:r>
                        <a:rPr lang="en-GB" sz="1400" b="0" i="0" u="none" strike="noStrike" dirty="0" smtClean="0">
                          <a:solidFill>
                            <a:srgbClr val="000000"/>
                          </a:solidFill>
                          <a:latin typeface="Arial" panose="020B0604020202020204" pitchFamily="34" charset="0"/>
                          <a:cs typeface="Arial" panose="020B0604020202020204" pitchFamily="34" charset="0"/>
                        </a:rPr>
                        <a:t>166</a:t>
                      </a:r>
                      <a:endParaRPr lang="en-GB" sz="1400" b="0" i="0" u="none" strike="noStrike" dirty="0">
                        <a:solidFill>
                          <a:srgbClr val="000000"/>
                        </a:solidFill>
                        <a:latin typeface="Arial" panose="020B0604020202020204" pitchFamily="34" charset="0"/>
                        <a:cs typeface="Arial" panose="020B0604020202020204" pitchFamily="34" charset="0"/>
                      </a:endParaRPr>
                    </a:p>
                  </a:txBody>
                  <a:tcPr marL="8826" marR="8826" marT="8826" marB="0" anchor="b">
                    <a:lnL>
                      <a:noFill/>
                    </a:lnL>
                    <a:lnR>
                      <a:noFill/>
                    </a:lnR>
                    <a:lnT>
                      <a:noFill/>
                    </a:lnT>
                    <a:lnB>
                      <a:noFill/>
                    </a:lnB>
                  </a:tcPr>
                </a:tc>
                <a:tc>
                  <a:txBody>
                    <a:bodyPr/>
                    <a:lstStyle/>
                    <a:p>
                      <a:pPr algn="r" fontAlgn="b"/>
                      <a:r>
                        <a:rPr lang="en-GB" sz="1400" b="0" i="0" u="none" strike="noStrike" dirty="0" smtClean="0">
                          <a:solidFill>
                            <a:srgbClr val="000000"/>
                          </a:solidFill>
                          <a:latin typeface="Arial" panose="020B0604020202020204" pitchFamily="34" charset="0"/>
                          <a:cs typeface="Arial" panose="020B0604020202020204" pitchFamily="34" charset="0"/>
                        </a:rPr>
                        <a:t>41</a:t>
                      </a:r>
                      <a:endParaRPr lang="en-GB" sz="1400" b="0" i="0" u="none" strike="noStrike" dirty="0">
                        <a:solidFill>
                          <a:srgbClr val="000000"/>
                        </a:solidFill>
                        <a:latin typeface="Arial" panose="020B0604020202020204" pitchFamily="34" charset="0"/>
                        <a:cs typeface="Arial" panose="020B0604020202020204" pitchFamily="34" charset="0"/>
                      </a:endParaRPr>
                    </a:p>
                  </a:txBody>
                  <a:tcPr marL="8826" marR="8826" marT="8826" marB="0" anchor="b">
                    <a:lnL>
                      <a:noFill/>
                    </a:lnL>
                    <a:lnR>
                      <a:noFill/>
                    </a:lnR>
                    <a:lnT>
                      <a:noFill/>
                    </a:lnT>
                    <a:lnB>
                      <a:noFill/>
                    </a:lnB>
                  </a:tcPr>
                </a:tc>
                <a:tc>
                  <a:txBody>
                    <a:bodyPr/>
                    <a:lstStyle/>
                    <a:p>
                      <a:pPr algn="r" fontAlgn="b"/>
                      <a:r>
                        <a:rPr lang="en-GB" sz="1400" b="0" i="0" u="none" strike="noStrike" dirty="0" smtClean="0">
                          <a:solidFill>
                            <a:srgbClr val="000000"/>
                          </a:solidFill>
                          <a:latin typeface="Arial" panose="020B0604020202020204" pitchFamily="34" charset="0"/>
                          <a:cs typeface="Arial" panose="020B0604020202020204" pitchFamily="34" charset="0"/>
                        </a:rPr>
                        <a:t>2</a:t>
                      </a:r>
                      <a:endParaRPr lang="en-GB" sz="1400" b="0" i="0" u="none" strike="noStrike" dirty="0">
                        <a:solidFill>
                          <a:srgbClr val="000000"/>
                        </a:solidFill>
                        <a:latin typeface="Arial" panose="020B0604020202020204" pitchFamily="34" charset="0"/>
                        <a:cs typeface="Arial" panose="020B0604020202020204" pitchFamily="34" charset="0"/>
                      </a:endParaRPr>
                    </a:p>
                  </a:txBody>
                  <a:tcPr marL="8826" marR="8826" marT="8826" marB="0" anchor="b">
                    <a:lnL>
                      <a:noFill/>
                    </a:lnL>
                    <a:lnR>
                      <a:noFill/>
                    </a:lnR>
                    <a:lnT>
                      <a:noFill/>
                    </a:lnT>
                    <a:lnB>
                      <a:noFill/>
                    </a:lnB>
                  </a:tcPr>
                </a:tc>
                <a:tc>
                  <a:txBody>
                    <a:bodyPr/>
                    <a:lstStyle/>
                    <a:p>
                      <a:pPr algn="r" fontAlgn="b"/>
                      <a:r>
                        <a:rPr lang="en-GB" sz="1400" b="0" i="0" u="none" strike="noStrike" dirty="0" smtClean="0">
                          <a:solidFill>
                            <a:srgbClr val="000000"/>
                          </a:solidFill>
                          <a:latin typeface="Arial" panose="020B0604020202020204" pitchFamily="34" charset="0"/>
                          <a:cs typeface="Arial" panose="020B0604020202020204" pitchFamily="34" charset="0"/>
                        </a:rPr>
                        <a:t>209</a:t>
                      </a:r>
                      <a:endParaRPr lang="en-GB" sz="1400" b="0" i="0" u="none" strike="noStrike" dirty="0">
                        <a:solidFill>
                          <a:srgbClr val="000000"/>
                        </a:solidFill>
                        <a:latin typeface="Arial" panose="020B0604020202020204" pitchFamily="34" charset="0"/>
                        <a:cs typeface="Arial" panose="020B0604020202020204" pitchFamily="34" charset="0"/>
                      </a:endParaRPr>
                    </a:p>
                  </a:txBody>
                  <a:tcPr marL="8826" marR="8826" marT="8826" marB="0" anchor="b">
                    <a:lnL>
                      <a:noFill/>
                    </a:lnL>
                    <a:lnR>
                      <a:noFill/>
                    </a:lnR>
                    <a:lnT>
                      <a:noFill/>
                    </a:lnT>
                    <a:lnB>
                      <a:noFill/>
                    </a:lnB>
                  </a:tcPr>
                </a:tc>
              </a:tr>
              <a:tr h="370478">
                <a:tc>
                  <a:txBody>
                    <a:bodyPr/>
                    <a:lstStyle/>
                    <a:p>
                      <a:pPr algn="l" fontAlgn="b"/>
                      <a:r>
                        <a:rPr lang="en-GB" sz="1400" b="0" i="0" u="sng" strike="noStrike" dirty="0" smtClean="0">
                          <a:solidFill>
                            <a:srgbClr val="000000"/>
                          </a:solidFill>
                          <a:latin typeface="Arial" panose="020B0604020202020204" pitchFamily="34" charset="0"/>
                          <a:cs typeface="Arial" panose="020B0604020202020204" pitchFamily="34" charset="0"/>
                        </a:rPr>
                        <a:t>Changes for 2014-15</a:t>
                      </a:r>
                      <a:endParaRPr lang="en-GB" sz="1400" b="0" i="0" u="sng" strike="noStrike" dirty="0">
                        <a:solidFill>
                          <a:srgbClr val="000000"/>
                        </a:solidFill>
                        <a:latin typeface="Arial" panose="020B0604020202020204" pitchFamily="34" charset="0"/>
                        <a:cs typeface="Arial" panose="020B0604020202020204" pitchFamily="34" charset="0"/>
                      </a:endParaRPr>
                    </a:p>
                  </a:txBody>
                  <a:tcPr marL="8826" marR="8826" marT="8826" marB="0" anchor="b">
                    <a:lnL>
                      <a:noFill/>
                    </a:lnL>
                    <a:lnR>
                      <a:noFill/>
                    </a:lnR>
                    <a:lnT>
                      <a:noFill/>
                    </a:lnT>
                    <a:lnB>
                      <a:noFill/>
                    </a:lnB>
                  </a:tcPr>
                </a:tc>
                <a:tc>
                  <a:txBody>
                    <a:bodyPr/>
                    <a:lstStyle/>
                    <a:p>
                      <a:pPr algn="r" fontAlgn="b"/>
                      <a:endParaRPr lang="en-GB" sz="1400" b="0" i="0" u="none" strike="noStrike">
                        <a:solidFill>
                          <a:srgbClr val="000000"/>
                        </a:solidFill>
                        <a:latin typeface="Arial" panose="020B0604020202020204" pitchFamily="34" charset="0"/>
                        <a:cs typeface="Arial" panose="020B0604020202020204" pitchFamily="34" charset="0"/>
                      </a:endParaRPr>
                    </a:p>
                  </a:txBody>
                  <a:tcPr marL="8826" marR="8826" marT="8826" marB="0" anchor="b">
                    <a:lnL>
                      <a:noFill/>
                    </a:lnL>
                    <a:lnR>
                      <a:noFill/>
                    </a:lnR>
                    <a:lnT>
                      <a:noFill/>
                    </a:lnT>
                    <a:lnB>
                      <a:noFill/>
                    </a:lnB>
                  </a:tcPr>
                </a:tc>
                <a:tc>
                  <a:txBody>
                    <a:bodyPr/>
                    <a:lstStyle/>
                    <a:p>
                      <a:pPr algn="r" fontAlgn="b"/>
                      <a:endParaRPr lang="en-GB" sz="1400" b="0" i="0" u="none" strike="noStrike" dirty="0">
                        <a:solidFill>
                          <a:srgbClr val="000000"/>
                        </a:solidFill>
                        <a:latin typeface="Arial" panose="020B0604020202020204" pitchFamily="34" charset="0"/>
                        <a:cs typeface="Arial" panose="020B0604020202020204" pitchFamily="34" charset="0"/>
                      </a:endParaRPr>
                    </a:p>
                  </a:txBody>
                  <a:tcPr marL="8826" marR="8826" marT="8826" marB="0" anchor="b">
                    <a:lnL>
                      <a:noFill/>
                    </a:lnL>
                    <a:lnR>
                      <a:noFill/>
                    </a:lnR>
                    <a:lnT>
                      <a:noFill/>
                    </a:lnT>
                    <a:lnB>
                      <a:noFill/>
                    </a:lnB>
                  </a:tcPr>
                </a:tc>
                <a:tc>
                  <a:txBody>
                    <a:bodyPr/>
                    <a:lstStyle/>
                    <a:p>
                      <a:pPr algn="r" fontAlgn="b"/>
                      <a:endParaRPr lang="en-GB" sz="1400" b="0" i="0" u="none" strike="noStrike">
                        <a:solidFill>
                          <a:srgbClr val="000000"/>
                        </a:solidFill>
                        <a:latin typeface="Arial" panose="020B0604020202020204" pitchFamily="34" charset="0"/>
                        <a:cs typeface="Arial" panose="020B0604020202020204" pitchFamily="34" charset="0"/>
                      </a:endParaRPr>
                    </a:p>
                  </a:txBody>
                  <a:tcPr marL="8826" marR="8826" marT="8826" marB="0" anchor="b">
                    <a:lnL>
                      <a:noFill/>
                    </a:lnL>
                    <a:lnR>
                      <a:noFill/>
                    </a:lnR>
                    <a:lnT>
                      <a:noFill/>
                    </a:lnT>
                    <a:lnB>
                      <a:noFill/>
                    </a:lnB>
                  </a:tcPr>
                </a:tc>
                <a:tc>
                  <a:txBody>
                    <a:bodyPr/>
                    <a:lstStyle/>
                    <a:p>
                      <a:pPr algn="r" fontAlgn="b"/>
                      <a:endParaRPr lang="en-GB" sz="1400" b="0" i="0" u="none" strike="noStrike">
                        <a:solidFill>
                          <a:srgbClr val="000000"/>
                        </a:solidFill>
                        <a:latin typeface="Arial" panose="020B0604020202020204" pitchFamily="34" charset="0"/>
                        <a:cs typeface="Arial" panose="020B0604020202020204" pitchFamily="34" charset="0"/>
                      </a:endParaRPr>
                    </a:p>
                  </a:txBody>
                  <a:tcPr marL="8826" marR="8826" marT="8826" marB="0" anchor="b">
                    <a:lnL>
                      <a:noFill/>
                    </a:lnL>
                    <a:lnR>
                      <a:noFill/>
                    </a:lnR>
                    <a:lnT>
                      <a:noFill/>
                    </a:lnT>
                    <a:lnB>
                      <a:noFill/>
                    </a:lnB>
                  </a:tcPr>
                </a:tc>
              </a:tr>
              <a:tr h="370478">
                <a:tc>
                  <a:txBody>
                    <a:bodyPr/>
                    <a:lstStyle/>
                    <a:p>
                      <a:pPr algn="l" fontAlgn="b"/>
                      <a:r>
                        <a:rPr lang="en-GB" sz="1400" b="0" i="0" u="none" strike="noStrike" dirty="0" smtClean="0">
                          <a:solidFill>
                            <a:srgbClr val="000000"/>
                          </a:solidFill>
                          <a:latin typeface="Arial" panose="020B0604020202020204" pitchFamily="34" charset="0"/>
                          <a:cs typeface="Arial" panose="020B0604020202020204" pitchFamily="34" charset="0"/>
                        </a:rPr>
                        <a:t>Number of schools</a:t>
                      </a:r>
                      <a:r>
                        <a:rPr lang="en-GB" sz="1400" b="0" i="0" u="none" strike="noStrike" baseline="0" dirty="0" smtClean="0">
                          <a:solidFill>
                            <a:srgbClr val="000000"/>
                          </a:solidFill>
                          <a:latin typeface="Arial" panose="020B0604020202020204" pitchFamily="34" charset="0"/>
                          <a:cs typeface="Arial" panose="020B0604020202020204" pitchFamily="34" charset="0"/>
                        </a:rPr>
                        <a:t> who came off the MFG</a:t>
                      </a:r>
                      <a:endParaRPr lang="en-GB" sz="1400" b="0" i="0" u="none" strike="noStrike" dirty="0">
                        <a:solidFill>
                          <a:srgbClr val="000000"/>
                        </a:solidFill>
                        <a:latin typeface="Arial" panose="020B0604020202020204" pitchFamily="34" charset="0"/>
                        <a:cs typeface="Arial" panose="020B0604020202020204" pitchFamily="34" charset="0"/>
                      </a:endParaRPr>
                    </a:p>
                  </a:txBody>
                  <a:tcPr marL="8826" marR="8826" marT="8826" marB="0" anchor="b">
                    <a:lnL>
                      <a:noFill/>
                    </a:lnL>
                    <a:lnR>
                      <a:noFill/>
                    </a:lnR>
                    <a:lnT>
                      <a:noFill/>
                    </a:lnT>
                    <a:lnB>
                      <a:noFill/>
                    </a:lnB>
                  </a:tcPr>
                </a:tc>
                <a:tc>
                  <a:txBody>
                    <a:bodyPr/>
                    <a:lstStyle/>
                    <a:p>
                      <a:pPr algn="r" fontAlgn="b"/>
                      <a:r>
                        <a:rPr lang="en-GB" sz="1400" b="0" i="0" u="none" strike="noStrike" dirty="0" smtClean="0">
                          <a:solidFill>
                            <a:srgbClr val="000000"/>
                          </a:solidFill>
                          <a:latin typeface="Arial" panose="020B0604020202020204" pitchFamily="34" charset="0"/>
                          <a:cs typeface="Arial" panose="020B0604020202020204" pitchFamily="34" charset="0"/>
                        </a:rPr>
                        <a:t>-58</a:t>
                      </a:r>
                      <a:endParaRPr lang="en-GB" sz="1400" b="0" i="0" u="none" strike="noStrike" dirty="0">
                        <a:solidFill>
                          <a:srgbClr val="000000"/>
                        </a:solidFill>
                        <a:latin typeface="Arial" panose="020B0604020202020204" pitchFamily="34" charset="0"/>
                        <a:cs typeface="Arial" panose="020B0604020202020204" pitchFamily="34" charset="0"/>
                      </a:endParaRPr>
                    </a:p>
                  </a:txBody>
                  <a:tcPr marL="8826" marR="8826" marT="8826" marB="0" anchor="b">
                    <a:lnL>
                      <a:noFill/>
                    </a:lnL>
                    <a:lnR>
                      <a:noFill/>
                    </a:lnR>
                    <a:lnT>
                      <a:noFill/>
                    </a:lnT>
                    <a:lnB>
                      <a:noFill/>
                    </a:lnB>
                  </a:tcPr>
                </a:tc>
                <a:tc>
                  <a:txBody>
                    <a:bodyPr/>
                    <a:lstStyle/>
                    <a:p>
                      <a:pPr algn="r" fontAlgn="b"/>
                      <a:r>
                        <a:rPr lang="en-GB" sz="1400" b="0" i="0" u="none" strike="noStrike" dirty="0" smtClean="0">
                          <a:solidFill>
                            <a:srgbClr val="000000"/>
                          </a:solidFill>
                          <a:latin typeface="Arial" panose="020B0604020202020204" pitchFamily="34" charset="0"/>
                          <a:cs typeface="Arial" panose="020B0604020202020204" pitchFamily="34" charset="0"/>
                        </a:rPr>
                        <a:t>-14</a:t>
                      </a:r>
                      <a:endParaRPr lang="en-GB" sz="1400" b="0" i="0" u="none" strike="noStrike" dirty="0">
                        <a:solidFill>
                          <a:srgbClr val="000000"/>
                        </a:solidFill>
                        <a:latin typeface="Arial" panose="020B0604020202020204" pitchFamily="34" charset="0"/>
                        <a:cs typeface="Arial" panose="020B0604020202020204" pitchFamily="34" charset="0"/>
                      </a:endParaRPr>
                    </a:p>
                  </a:txBody>
                  <a:tcPr marL="8826" marR="8826" marT="8826" marB="0" anchor="b">
                    <a:lnL>
                      <a:noFill/>
                    </a:lnL>
                    <a:lnR>
                      <a:noFill/>
                    </a:lnR>
                    <a:lnT>
                      <a:noFill/>
                    </a:lnT>
                    <a:lnB>
                      <a:noFill/>
                    </a:lnB>
                  </a:tcPr>
                </a:tc>
                <a:tc>
                  <a:txBody>
                    <a:bodyPr/>
                    <a:lstStyle/>
                    <a:p>
                      <a:pPr algn="r" fontAlgn="b"/>
                      <a:r>
                        <a:rPr lang="en-GB" sz="1400" b="0" i="0" u="none" strike="noStrike" dirty="0" smtClean="0">
                          <a:solidFill>
                            <a:srgbClr val="000000"/>
                          </a:solidFill>
                          <a:latin typeface="Arial" panose="020B0604020202020204" pitchFamily="34" charset="0"/>
                          <a:cs typeface="Arial" panose="020B0604020202020204" pitchFamily="34" charset="0"/>
                        </a:rPr>
                        <a:t>-1</a:t>
                      </a:r>
                      <a:endParaRPr lang="en-GB" sz="1400" b="0" i="0" u="none" strike="noStrike" dirty="0">
                        <a:solidFill>
                          <a:srgbClr val="000000"/>
                        </a:solidFill>
                        <a:latin typeface="Arial" panose="020B0604020202020204" pitchFamily="34" charset="0"/>
                        <a:cs typeface="Arial" panose="020B0604020202020204" pitchFamily="34" charset="0"/>
                      </a:endParaRPr>
                    </a:p>
                  </a:txBody>
                  <a:tcPr marL="8826" marR="8826" marT="8826" marB="0" anchor="b">
                    <a:lnL>
                      <a:noFill/>
                    </a:lnL>
                    <a:lnR>
                      <a:noFill/>
                    </a:lnR>
                    <a:lnT>
                      <a:noFill/>
                    </a:lnT>
                    <a:lnB>
                      <a:noFill/>
                    </a:lnB>
                  </a:tcPr>
                </a:tc>
                <a:tc>
                  <a:txBody>
                    <a:bodyPr/>
                    <a:lstStyle/>
                    <a:p>
                      <a:pPr algn="r" fontAlgn="b"/>
                      <a:r>
                        <a:rPr lang="en-GB" sz="1400" b="0" i="0" u="none" strike="noStrike" dirty="0" smtClean="0">
                          <a:solidFill>
                            <a:srgbClr val="000000"/>
                          </a:solidFill>
                          <a:latin typeface="Arial" panose="020B0604020202020204" pitchFamily="34" charset="0"/>
                          <a:cs typeface="Arial" panose="020B0604020202020204" pitchFamily="34" charset="0"/>
                        </a:rPr>
                        <a:t>-73</a:t>
                      </a:r>
                      <a:endParaRPr lang="en-GB" sz="1400" b="0" i="0" u="none" strike="noStrike" dirty="0">
                        <a:solidFill>
                          <a:srgbClr val="000000"/>
                        </a:solidFill>
                        <a:latin typeface="Arial" panose="020B0604020202020204" pitchFamily="34" charset="0"/>
                        <a:cs typeface="Arial" panose="020B0604020202020204" pitchFamily="34" charset="0"/>
                      </a:endParaRPr>
                    </a:p>
                  </a:txBody>
                  <a:tcPr marL="8826" marR="8826" marT="8826" marB="0" anchor="b">
                    <a:lnL>
                      <a:noFill/>
                    </a:lnL>
                    <a:lnR>
                      <a:noFill/>
                    </a:lnR>
                    <a:lnT>
                      <a:noFill/>
                    </a:lnT>
                    <a:lnB>
                      <a:noFill/>
                    </a:lnB>
                  </a:tcPr>
                </a:tc>
              </a:tr>
              <a:tr h="370478">
                <a:tc>
                  <a:txBody>
                    <a:bodyPr/>
                    <a:lstStyle/>
                    <a:p>
                      <a:pPr algn="l" fontAlgn="b"/>
                      <a:r>
                        <a:rPr lang="en-GB" sz="1400" b="0" i="0" u="none" strike="noStrike" dirty="0" smtClean="0">
                          <a:solidFill>
                            <a:srgbClr val="000000"/>
                          </a:solidFill>
                          <a:latin typeface="Arial" panose="020B0604020202020204" pitchFamily="34" charset="0"/>
                          <a:cs typeface="Arial" panose="020B0604020202020204" pitchFamily="34" charset="0"/>
                        </a:rPr>
                        <a:t>Number of schools</a:t>
                      </a:r>
                      <a:r>
                        <a:rPr lang="en-GB" sz="1400" b="0" i="0" u="none" strike="noStrike" baseline="0" dirty="0" smtClean="0">
                          <a:solidFill>
                            <a:srgbClr val="000000"/>
                          </a:solidFill>
                          <a:latin typeface="Arial" panose="020B0604020202020204" pitchFamily="34" charset="0"/>
                          <a:cs typeface="Arial" panose="020B0604020202020204" pitchFamily="34" charset="0"/>
                        </a:rPr>
                        <a:t> who came onto the MFG</a:t>
                      </a:r>
                      <a:endParaRPr lang="en-GB" sz="1400" b="0" i="0" u="none" strike="noStrike" dirty="0">
                        <a:solidFill>
                          <a:srgbClr val="000000"/>
                        </a:solidFill>
                        <a:latin typeface="Arial" panose="020B0604020202020204" pitchFamily="34" charset="0"/>
                        <a:cs typeface="Arial" panose="020B0604020202020204" pitchFamily="34" charset="0"/>
                      </a:endParaRPr>
                    </a:p>
                  </a:txBody>
                  <a:tcPr marL="8826" marR="8826" marT="8826" marB="0" anchor="b">
                    <a:lnL>
                      <a:noFill/>
                    </a:lnL>
                    <a:lnR>
                      <a:noFill/>
                    </a:lnR>
                    <a:lnT>
                      <a:noFill/>
                    </a:lnT>
                    <a:lnB>
                      <a:noFill/>
                    </a:lnB>
                  </a:tcPr>
                </a:tc>
                <a:tc>
                  <a:txBody>
                    <a:bodyPr/>
                    <a:lstStyle/>
                    <a:p>
                      <a:pPr algn="r" fontAlgn="b"/>
                      <a:r>
                        <a:rPr lang="en-GB" sz="1400" b="0" i="0" u="none" strike="noStrike" dirty="0" smtClean="0">
                          <a:solidFill>
                            <a:srgbClr val="000000"/>
                          </a:solidFill>
                          <a:latin typeface="Arial" panose="020B0604020202020204" pitchFamily="34" charset="0"/>
                          <a:cs typeface="Arial" panose="020B0604020202020204" pitchFamily="34" charset="0"/>
                        </a:rPr>
                        <a:t>+34</a:t>
                      </a:r>
                      <a:endParaRPr lang="en-GB" sz="1400" b="0" i="0" u="none" strike="noStrike" dirty="0">
                        <a:solidFill>
                          <a:srgbClr val="000000"/>
                        </a:solidFill>
                        <a:latin typeface="Arial" panose="020B0604020202020204" pitchFamily="34" charset="0"/>
                        <a:cs typeface="Arial" panose="020B0604020202020204" pitchFamily="34" charset="0"/>
                      </a:endParaRPr>
                    </a:p>
                  </a:txBody>
                  <a:tcPr marL="8826" marR="8826" marT="8826" marB="0" anchor="b">
                    <a:lnL>
                      <a:noFill/>
                    </a:lnL>
                    <a:lnR>
                      <a:noFill/>
                    </a:lnR>
                    <a:lnT>
                      <a:noFill/>
                    </a:lnT>
                    <a:lnB>
                      <a:noFill/>
                    </a:lnB>
                  </a:tcPr>
                </a:tc>
                <a:tc>
                  <a:txBody>
                    <a:bodyPr/>
                    <a:lstStyle/>
                    <a:p>
                      <a:pPr algn="r" fontAlgn="b"/>
                      <a:r>
                        <a:rPr lang="en-GB" sz="1400" b="0" i="0" u="none" strike="noStrike" dirty="0" smtClean="0">
                          <a:solidFill>
                            <a:srgbClr val="000000"/>
                          </a:solidFill>
                          <a:latin typeface="Arial" panose="020B0604020202020204" pitchFamily="34" charset="0"/>
                          <a:cs typeface="Arial" panose="020B0604020202020204" pitchFamily="34" charset="0"/>
                        </a:rPr>
                        <a:t>+5</a:t>
                      </a:r>
                      <a:endParaRPr lang="en-GB" sz="1400" b="0" i="0" u="none" strike="noStrike" dirty="0">
                        <a:solidFill>
                          <a:srgbClr val="000000"/>
                        </a:solidFill>
                        <a:latin typeface="Arial" panose="020B0604020202020204" pitchFamily="34" charset="0"/>
                        <a:cs typeface="Arial" panose="020B0604020202020204" pitchFamily="34" charset="0"/>
                      </a:endParaRPr>
                    </a:p>
                  </a:txBody>
                  <a:tcPr marL="8826" marR="8826" marT="8826" marB="0" anchor="b">
                    <a:lnL>
                      <a:noFill/>
                    </a:lnL>
                    <a:lnR>
                      <a:noFill/>
                    </a:lnR>
                    <a:lnT>
                      <a:noFill/>
                    </a:lnT>
                    <a:lnB>
                      <a:noFill/>
                    </a:lnB>
                  </a:tcPr>
                </a:tc>
                <a:tc>
                  <a:txBody>
                    <a:bodyPr/>
                    <a:lstStyle/>
                    <a:p>
                      <a:pPr algn="r" fontAlgn="b"/>
                      <a:endParaRPr lang="en-GB" sz="1400" b="0" i="0" u="none" strike="noStrike" dirty="0">
                        <a:solidFill>
                          <a:srgbClr val="000000"/>
                        </a:solidFill>
                        <a:latin typeface="Arial" panose="020B0604020202020204" pitchFamily="34" charset="0"/>
                        <a:cs typeface="Arial" panose="020B0604020202020204" pitchFamily="34" charset="0"/>
                      </a:endParaRPr>
                    </a:p>
                  </a:txBody>
                  <a:tcPr marL="8826" marR="8826" marT="8826" marB="0" anchor="b">
                    <a:lnL>
                      <a:noFill/>
                    </a:lnL>
                    <a:lnR>
                      <a:noFill/>
                    </a:lnR>
                    <a:lnT>
                      <a:noFill/>
                    </a:lnT>
                    <a:lnB>
                      <a:noFill/>
                    </a:lnB>
                  </a:tcPr>
                </a:tc>
                <a:tc>
                  <a:txBody>
                    <a:bodyPr/>
                    <a:lstStyle/>
                    <a:p>
                      <a:pPr algn="r" fontAlgn="b"/>
                      <a:r>
                        <a:rPr lang="en-GB" sz="1400" b="0" i="0" u="none" strike="noStrike" dirty="0" smtClean="0">
                          <a:solidFill>
                            <a:srgbClr val="000000"/>
                          </a:solidFill>
                          <a:latin typeface="Arial" panose="020B0604020202020204" pitchFamily="34" charset="0"/>
                          <a:cs typeface="Arial" panose="020B0604020202020204" pitchFamily="34" charset="0"/>
                        </a:rPr>
                        <a:t>+39</a:t>
                      </a:r>
                      <a:endParaRPr lang="en-GB" sz="1400" b="0" i="0" u="none" strike="noStrike" dirty="0">
                        <a:solidFill>
                          <a:srgbClr val="000000"/>
                        </a:solidFill>
                        <a:latin typeface="Arial" panose="020B0604020202020204" pitchFamily="34" charset="0"/>
                        <a:cs typeface="Arial" panose="020B0604020202020204" pitchFamily="34" charset="0"/>
                      </a:endParaRPr>
                    </a:p>
                  </a:txBody>
                  <a:tcPr marL="8826" marR="8826" marT="8826" marB="0" anchor="b">
                    <a:lnL>
                      <a:noFill/>
                    </a:lnL>
                    <a:lnR>
                      <a:noFill/>
                    </a:lnR>
                    <a:lnT>
                      <a:noFill/>
                    </a:lnT>
                    <a:lnB>
                      <a:noFill/>
                    </a:lnB>
                  </a:tcPr>
                </a:tc>
              </a:tr>
              <a:tr h="370478">
                <a:tc>
                  <a:txBody>
                    <a:bodyPr/>
                    <a:lstStyle/>
                    <a:p>
                      <a:pPr algn="l" fontAlgn="b"/>
                      <a:r>
                        <a:rPr lang="en-GB" sz="1400" b="1" i="0" u="none" strike="noStrike" dirty="0" smtClean="0">
                          <a:solidFill>
                            <a:srgbClr val="000000"/>
                          </a:solidFill>
                          <a:latin typeface="Arial" panose="020B0604020202020204" pitchFamily="34" charset="0"/>
                          <a:cs typeface="Arial" panose="020B0604020202020204" pitchFamily="34" charset="0"/>
                        </a:rPr>
                        <a:t>2014-15 – Number of schools on the MFG</a:t>
                      </a:r>
                      <a:endParaRPr lang="en-GB" sz="1400" b="1" i="0" u="none" strike="noStrike" dirty="0">
                        <a:solidFill>
                          <a:srgbClr val="000000"/>
                        </a:solidFill>
                        <a:latin typeface="Arial" panose="020B0604020202020204" pitchFamily="34" charset="0"/>
                        <a:cs typeface="Arial" panose="020B0604020202020204" pitchFamily="34" charset="0"/>
                      </a:endParaRPr>
                    </a:p>
                  </a:txBody>
                  <a:tcPr marL="8826" marR="8826" marT="8826" marB="0" anchor="b">
                    <a:lnL>
                      <a:noFill/>
                    </a:lnL>
                    <a:lnR>
                      <a:noFill/>
                    </a:lnR>
                    <a:lnT>
                      <a:noFill/>
                    </a:lnT>
                    <a:lnB>
                      <a:noFill/>
                    </a:lnB>
                    <a:noFill/>
                  </a:tcPr>
                </a:tc>
                <a:tc>
                  <a:txBody>
                    <a:bodyPr/>
                    <a:lstStyle/>
                    <a:p>
                      <a:pPr algn="r" fontAlgn="b"/>
                      <a:r>
                        <a:rPr lang="en-GB" sz="1400" b="1" i="0" u="none" strike="noStrike" dirty="0" smtClean="0">
                          <a:solidFill>
                            <a:srgbClr val="000000"/>
                          </a:solidFill>
                          <a:latin typeface="Arial" panose="020B0604020202020204" pitchFamily="34" charset="0"/>
                          <a:cs typeface="Arial" panose="020B0604020202020204" pitchFamily="34" charset="0"/>
                        </a:rPr>
                        <a:t>142</a:t>
                      </a:r>
                      <a:endParaRPr lang="en-GB" sz="1400" b="1" i="0" u="none" strike="noStrike" dirty="0">
                        <a:solidFill>
                          <a:srgbClr val="000000"/>
                        </a:solidFill>
                        <a:latin typeface="Arial" panose="020B0604020202020204" pitchFamily="34" charset="0"/>
                        <a:cs typeface="Arial" panose="020B0604020202020204" pitchFamily="34" charset="0"/>
                      </a:endParaRPr>
                    </a:p>
                  </a:txBody>
                  <a:tcPr marL="8826" marR="8826" marT="8826" marB="0" anchor="b">
                    <a:lnL>
                      <a:noFill/>
                    </a:lnL>
                    <a:lnR>
                      <a:noFill/>
                    </a:lnR>
                    <a:lnT>
                      <a:noFill/>
                    </a:lnT>
                    <a:lnB>
                      <a:noFill/>
                    </a:lnB>
                    <a:noFill/>
                  </a:tcPr>
                </a:tc>
                <a:tc>
                  <a:txBody>
                    <a:bodyPr/>
                    <a:lstStyle/>
                    <a:p>
                      <a:pPr algn="r" fontAlgn="b"/>
                      <a:r>
                        <a:rPr lang="en-GB" sz="1400" b="1" i="0" u="none" strike="noStrike" dirty="0" smtClean="0">
                          <a:solidFill>
                            <a:srgbClr val="000000"/>
                          </a:solidFill>
                          <a:latin typeface="Arial" panose="020B0604020202020204" pitchFamily="34" charset="0"/>
                          <a:cs typeface="Arial" panose="020B0604020202020204" pitchFamily="34" charset="0"/>
                        </a:rPr>
                        <a:t>32</a:t>
                      </a:r>
                      <a:endParaRPr lang="en-GB" sz="1400" b="1" i="0" u="none" strike="noStrike" dirty="0">
                        <a:solidFill>
                          <a:srgbClr val="000000"/>
                        </a:solidFill>
                        <a:latin typeface="Arial" panose="020B0604020202020204" pitchFamily="34" charset="0"/>
                        <a:cs typeface="Arial" panose="020B0604020202020204" pitchFamily="34" charset="0"/>
                      </a:endParaRPr>
                    </a:p>
                  </a:txBody>
                  <a:tcPr marL="8826" marR="8826" marT="8826" marB="0" anchor="b">
                    <a:lnL>
                      <a:noFill/>
                    </a:lnL>
                    <a:lnR>
                      <a:noFill/>
                    </a:lnR>
                    <a:lnT>
                      <a:noFill/>
                    </a:lnT>
                    <a:lnB>
                      <a:noFill/>
                    </a:lnB>
                    <a:noFill/>
                  </a:tcPr>
                </a:tc>
                <a:tc>
                  <a:txBody>
                    <a:bodyPr/>
                    <a:lstStyle/>
                    <a:p>
                      <a:pPr algn="r" fontAlgn="b"/>
                      <a:r>
                        <a:rPr lang="en-GB" sz="1400" b="1" i="0" u="none" strike="noStrike" dirty="0" smtClean="0">
                          <a:solidFill>
                            <a:srgbClr val="000000"/>
                          </a:solidFill>
                          <a:latin typeface="Arial" panose="020B0604020202020204" pitchFamily="34" charset="0"/>
                          <a:cs typeface="Arial" panose="020B0604020202020204" pitchFamily="34" charset="0"/>
                        </a:rPr>
                        <a:t>1</a:t>
                      </a:r>
                      <a:endParaRPr lang="en-GB" sz="1400" b="1" i="0" u="none" strike="noStrike" dirty="0">
                        <a:solidFill>
                          <a:srgbClr val="000000"/>
                        </a:solidFill>
                        <a:latin typeface="Arial" panose="020B0604020202020204" pitchFamily="34" charset="0"/>
                        <a:cs typeface="Arial" panose="020B0604020202020204" pitchFamily="34" charset="0"/>
                      </a:endParaRPr>
                    </a:p>
                  </a:txBody>
                  <a:tcPr marL="8826" marR="8826" marT="8826" marB="0" anchor="b">
                    <a:lnL>
                      <a:noFill/>
                    </a:lnL>
                    <a:lnR>
                      <a:noFill/>
                    </a:lnR>
                    <a:lnT>
                      <a:noFill/>
                    </a:lnT>
                    <a:lnB>
                      <a:noFill/>
                    </a:lnB>
                    <a:noFill/>
                  </a:tcPr>
                </a:tc>
                <a:tc>
                  <a:txBody>
                    <a:bodyPr/>
                    <a:lstStyle/>
                    <a:p>
                      <a:pPr algn="r" fontAlgn="b"/>
                      <a:r>
                        <a:rPr lang="en-GB" sz="1400" b="1" i="0" u="none" strike="noStrike" dirty="0" smtClean="0">
                          <a:solidFill>
                            <a:srgbClr val="000000"/>
                          </a:solidFill>
                          <a:latin typeface="Arial" panose="020B0604020202020204" pitchFamily="34" charset="0"/>
                          <a:cs typeface="Arial" panose="020B0604020202020204" pitchFamily="34" charset="0"/>
                        </a:rPr>
                        <a:t>175</a:t>
                      </a:r>
                      <a:endParaRPr lang="en-GB" sz="1400" b="1" i="0" u="none" strike="noStrike" dirty="0">
                        <a:solidFill>
                          <a:srgbClr val="000000"/>
                        </a:solidFill>
                        <a:latin typeface="Arial" panose="020B0604020202020204" pitchFamily="34" charset="0"/>
                        <a:cs typeface="Arial" panose="020B0604020202020204" pitchFamily="34" charset="0"/>
                      </a:endParaRPr>
                    </a:p>
                  </a:txBody>
                  <a:tcPr marL="8826" marR="8826" marT="8826" marB="0" anchor="b">
                    <a:lnL>
                      <a:noFill/>
                    </a:lnL>
                    <a:lnR>
                      <a:noFill/>
                    </a:lnR>
                    <a:lnT>
                      <a:noFill/>
                    </a:lnT>
                    <a:lnB>
                      <a:noFill/>
                    </a:lnB>
                    <a:noFill/>
                  </a:tcPr>
                </a:tc>
              </a:tr>
              <a:tr h="370478">
                <a:tc>
                  <a:txBody>
                    <a:bodyPr/>
                    <a:lstStyle/>
                    <a:p>
                      <a:pPr algn="l" fontAlgn="b"/>
                      <a:endParaRPr lang="en-GB" sz="1400" b="0" i="0" u="none" strike="noStrike" dirty="0">
                        <a:solidFill>
                          <a:srgbClr val="000000"/>
                        </a:solidFill>
                        <a:latin typeface="Arial" panose="020B0604020202020204" pitchFamily="34" charset="0"/>
                        <a:cs typeface="Arial" panose="020B0604020202020204" pitchFamily="34" charset="0"/>
                      </a:endParaRPr>
                    </a:p>
                  </a:txBody>
                  <a:tcPr marL="8826" marR="8826" marT="8826" marB="0" anchor="b">
                    <a:lnL>
                      <a:noFill/>
                    </a:lnL>
                    <a:lnR>
                      <a:noFill/>
                    </a:lnR>
                    <a:lnT>
                      <a:noFill/>
                    </a:lnT>
                    <a:lnB>
                      <a:noFill/>
                    </a:lnB>
                  </a:tcPr>
                </a:tc>
                <a:tc>
                  <a:txBody>
                    <a:bodyPr/>
                    <a:lstStyle/>
                    <a:p>
                      <a:pPr algn="r" fontAlgn="b"/>
                      <a:endParaRPr lang="en-GB" sz="1400" b="0" i="0" u="none" strike="noStrike">
                        <a:solidFill>
                          <a:srgbClr val="000000"/>
                        </a:solidFill>
                        <a:latin typeface="Arial" panose="020B0604020202020204" pitchFamily="34" charset="0"/>
                        <a:cs typeface="Arial" panose="020B0604020202020204" pitchFamily="34" charset="0"/>
                      </a:endParaRPr>
                    </a:p>
                  </a:txBody>
                  <a:tcPr marL="8826" marR="8826" marT="8826" marB="0" anchor="b">
                    <a:lnL>
                      <a:noFill/>
                    </a:lnL>
                    <a:lnR>
                      <a:noFill/>
                    </a:lnR>
                    <a:lnT>
                      <a:noFill/>
                    </a:lnT>
                    <a:lnB>
                      <a:noFill/>
                    </a:lnB>
                  </a:tcPr>
                </a:tc>
                <a:tc>
                  <a:txBody>
                    <a:bodyPr/>
                    <a:lstStyle/>
                    <a:p>
                      <a:pPr algn="r" fontAlgn="b"/>
                      <a:endParaRPr lang="en-GB" sz="1400" b="0" i="0" u="none" strike="noStrike">
                        <a:solidFill>
                          <a:srgbClr val="000000"/>
                        </a:solidFill>
                        <a:latin typeface="Arial" panose="020B0604020202020204" pitchFamily="34" charset="0"/>
                        <a:cs typeface="Arial" panose="020B0604020202020204" pitchFamily="34" charset="0"/>
                      </a:endParaRPr>
                    </a:p>
                  </a:txBody>
                  <a:tcPr marL="8826" marR="8826" marT="8826" marB="0" anchor="b">
                    <a:lnL>
                      <a:noFill/>
                    </a:lnL>
                    <a:lnR>
                      <a:noFill/>
                    </a:lnR>
                    <a:lnT>
                      <a:noFill/>
                    </a:lnT>
                    <a:lnB>
                      <a:noFill/>
                    </a:lnB>
                  </a:tcPr>
                </a:tc>
                <a:tc>
                  <a:txBody>
                    <a:bodyPr/>
                    <a:lstStyle/>
                    <a:p>
                      <a:pPr algn="r" fontAlgn="b"/>
                      <a:endParaRPr lang="en-GB" sz="1400" b="0" i="0" u="none" strike="noStrike" dirty="0">
                        <a:solidFill>
                          <a:srgbClr val="000000"/>
                        </a:solidFill>
                        <a:latin typeface="Arial" panose="020B0604020202020204" pitchFamily="34" charset="0"/>
                        <a:cs typeface="Arial" panose="020B0604020202020204" pitchFamily="34" charset="0"/>
                      </a:endParaRPr>
                    </a:p>
                  </a:txBody>
                  <a:tcPr marL="8826" marR="8826" marT="8826" marB="0" anchor="b">
                    <a:lnL>
                      <a:noFill/>
                    </a:lnL>
                    <a:lnR>
                      <a:noFill/>
                    </a:lnR>
                    <a:lnT>
                      <a:noFill/>
                    </a:lnT>
                    <a:lnB>
                      <a:noFill/>
                    </a:lnB>
                  </a:tcPr>
                </a:tc>
                <a:tc>
                  <a:txBody>
                    <a:bodyPr/>
                    <a:lstStyle/>
                    <a:p>
                      <a:pPr algn="r" fontAlgn="b"/>
                      <a:endParaRPr lang="en-GB" sz="1400" b="0" i="0" u="none" strike="noStrike" dirty="0">
                        <a:solidFill>
                          <a:srgbClr val="000000"/>
                        </a:solidFill>
                        <a:latin typeface="Arial" panose="020B0604020202020204" pitchFamily="34" charset="0"/>
                        <a:cs typeface="Arial" panose="020B0604020202020204" pitchFamily="34" charset="0"/>
                      </a:endParaRPr>
                    </a:p>
                  </a:txBody>
                  <a:tcPr marL="8826" marR="8826" marT="8826" marB="0" anchor="b">
                    <a:lnL>
                      <a:noFill/>
                    </a:lnL>
                    <a:lnR>
                      <a:noFill/>
                    </a:lnR>
                    <a:lnT>
                      <a:noFill/>
                    </a:lnT>
                    <a:lnB>
                      <a:noFill/>
                    </a:lnB>
                  </a:tcPr>
                </a:tc>
              </a:tr>
              <a:tr h="370478">
                <a:tc>
                  <a:txBody>
                    <a:bodyPr/>
                    <a:lstStyle/>
                    <a:p>
                      <a:pPr algn="l" fontAlgn="b"/>
                      <a:endParaRPr lang="en-GB" sz="1400" b="0" i="0" u="none" strike="noStrike" dirty="0">
                        <a:solidFill>
                          <a:srgbClr val="000000"/>
                        </a:solidFill>
                        <a:latin typeface="Arial" panose="020B0604020202020204" pitchFamily="34" charset="0"/>
                        <a:cs typeface="Arial" panose="020B0604020202020204" pitchFamily="34" charset="0"/>
                      </a:endParaRPr>
                    </a:p>
                  </a:txBody>
                  <a:tcPr marL="8826" marR="8826" marT="8826" marB="0" anchor="b">
                    <a:lnL>
                      <a:noFill/>
                    </a:lnL>
                    <a:lnR>
                      <a:noFill/>
                    </a:lnR>
                    <a:lnT>
                      <a:noFill/>
                    </a:lnT>
                    <a:lnB>
                      <a:noFill/>
                    </a:lnB>
                  </a:tcPr>
                </a:tc>
                <a:tc>
                  <a:txBody>
                    <a:bodyPr/>
                    <a:lstStyle/>
                    <a:p>
                      <a:pPr algn="r" fontAlgn="b"/>
                      <a:endParaRPr lang="en-GB" sz="1400" b="0" i="0" u="none" strike="noStrike" dirty="0">
                        <a:solidFill>
                          <a:srgbClr val="000000"/>
                        </a:solidFill>
                        <a:latin typeface="Arial" panose="020B0604020202020204" pitchFamily="34" charset="0"/>
                        <a:cs typeface="Arial" panose="020B0604020202020204" pitchFamily="34" charset="0"/>
                      </a:endParaRPr>
                    </a:p>
                  </a:txBody>
                  <a:tcPr marL="8826" marR="8826" marT="8826" marB="0" anchor="b">
                    <a:lnL>
                      <a:noFill/>
                    </a:lnL>
                    <a:lnR>
                      <a:noFill/>
                    </a:lnR>
                    <a:lnT>
                      <a:noFill/>
                    </a:lnT>
                    <a:lnB>
                      <a:noFill/>
                    </a:lnB>
                  </a:tcPr>
                </a:tc>
                <a:tc>
                  <a:txBody>
                    <a:bodyPr/>
                    <a:lstStyle/>
                    <a:p>
                      <a:pPr algn="r" fontAlgn="b"/>
                      <a:endParaRPr lang="en-GB" sz="1400" b="0" i="0" u="none" strike="noStrike">
                        <a:solidFill>
                          <a:srgbClr val="000000"/>
                        </a:solidFill>
                        <a:latin typeface="Arial" panose="020B0604020202020204" pitchFamily="34" charset="0"/>
                        <a:cs typeface="Arial" panose="020B0604020202020204" pitchFamily="34" charset="0"/>
                      </a:endParaRPr>
                    </a:p>
                  </a:txBody>
                  <a:tcPr marL="8826" marR="8826" marT="8826" marB="0" anchor="b">
                    <a:lnL>
                      <a:noFill/>
                    </a:lnL>
                    <a:lnR>
                      <a:noFill/>
                    </a:lnR>
                    <a:lnT>
                      <a:noFill/>
                    </a:lnT>
                    <a:lnB>
                      <a:noFill/>
                    </a:lnB>
                  </a:tcPr>
                </a:tc>
                <a:tc>
                  <a:txBody>
                    <a:bodyPr/>
                    <a:lstStyle/>
                    <a:p>
                      <a:pPr algn="r" fontAlgn="b"/>
                      <a:endParaRPr lang="en-GB" sz="1400" b="0" i="0" u="none" strike="noStrike" dirty="0">
                        <a:solidFill>
                          <a:srgbClr val="000000"/>
                        </a:solidFill>
                        <a:latin typeface="Arial" panose="020B0604020202020204" pitchFamily="34" charset="0"/>
                        <a:cs typeface="Arial" panose="020B0604020202020204" pitchFamily="34" charset="0"/>
                      </a:endParaRPr>
                    </a:p>
                  </a:txBody>
                  <a:tcPr marL="8826" marR="8826" marT="8826" marB="0" anchor="b">
                    <a:lnL>
                      <a:noFill/>
                    </a:lnL>
                    <a:lnR>
                      <a:noFill/>
                    </a:lnR>
                    <a:lnT>
                      <a:noFill/>
                    </a:lnT>
                    <a:lnB>
                      <a:noFill/>
                    </a:lnB>
                  </a:tcPr>
                </a:tc>
                <a:tc>
                  <a:txBody>
                    <a:bodyPr/>
                    <a:lstStyle/>
                    <a:p>
                      <a:pPr algn="r" fontAlgn="b"/>
                      <a:endParaRPr lang="en-GB" sz="1400" b="0" i="0" u="none" strike="noStrike" dirty="0">
                        <a:solidFill>
                          <a:srgbClr val="000000"/>
                        </a:solidFill>
                        <a:latin typeface="Arial" panose="020B0604020202020204" pitchFamily="34" charset="0"/>
                        <a:cs typeface="Arial" panose="020B0604020202020204" pitchFamily="34" charset="0"/>
                      </a:endParaRPr>
                    </a:p>
                  </a:txBody>
                  <a:tcPr marL="8826" marR="8826" marT="8826" marB="0" anchor="b">
                    <a:lnL>
                      <a:noFill/>
                    </a:lnL>
                    <a:lnR>
                      <a:noFill/>
                    </a:lnR>
                    <a:lnT>
                      <a:noFill/>
                    </a:lnT>
                    <a:lnB>
                      <a:noFill/>
                    </a:lnB>
                  </a:tcPr>
                </a:tc>
              </a:tr>
              <a:tr h="370478">
                <a:tc>
                  <a:txBody>
                    <a:bodyPr/>
                    <a:lstStyle/>
                    <a:p>
                      <a:pPr algn="l" fontAlgn="b"/>
                      <a:r>
                        <a:rPr lang="en-GB" sz="1400" b="0" i="0" u="none" strike="noStrike" dirty="0" smtClean="0">
                          <a:solidFill>
                            <a:srgbClr val="000000"/>
                          </a:solidFill>
                          <a:latin typeface="Arial" panose="020B0604020202020204" pitchFamily="34" charset="0"/>
                          <a:cs typeface="Arial" panose="020B0604020202020204" pitchFamily="34" charset="0"/>
                        </a:rPr>
                        <a:t>Total value of MFG protection in 2013-14</a:t>
                      </a:r>
                      <a:endParaRPr lang="en-GB" sz="1400" b="0" i="0" u="none" strike="noStrike" dirty="0">
                        <a:solidFill>
                          <a:srgbClr val="000000"/>
                        </a:solidFill>
                        <a:latin typeface="Arial" panose="020B0604020202020204" pitchFamily="34" charset="0"/>
                        <a:cs typeface="Arial" panose="020B0604020202020204" pitchFamily="34" charset="0"/>
                      </a:endParaRPr>
                    </a:p>
                  </a:txBody>
                  <a:tcPr marL="8826" marR="8826" marT="8826" marB="0" anchor="b">
                    <a:lnL>
                      <a:noFill/>
                    </a:lnL>
                    <a:lnR>
                      <a:noFill/>
                    </a:lnR>
                    <a:lnT>
                      <a:noFill/>
                    </a:lnT>
                    <a:lnB>
                      <a:noFill/>
                    </a:lnB>
                  </a:tcPr>
                </a:tc>
                <a:tc>
                  <a:txBody>
                    <a:bodyPr/>
                    <a:lstStyle/>
                    <a:p>
                      <a:pPr algn="r" fontAlgn="b"/>
                      <a:r>
                        <a:rPr lang="en-GB" sz="1400" b="0" i="0" u="none" strike="noStrike" dirty="0" smtClean="0">
                          <a:solidFill>
                            <a:srgbClr val="000000"/>
                          </a:solidFill>
                          <a:latin typeface="Arial" panose="020B0604020202020204" pitchFamily="34" charset="0"/>
                          <a:cs typeface="Arial" panose="020B0604020202020204" pitchFamily="34" charset="0"/>
                        </a:rPr>
                        <a:t>£6.7m</a:t>
                      </a:r>
                      <a:endParaRPr lang="en-GB" sz="1400" b="0" i="0" u="none" strike="noStrike" dirty="0">
                        <a:solidFill>
                          <a:srgbClr val="000000"/>
                        </a:solidFill>
                        <a:latin typeface="Arial" panose="020B0604020202020204" pitchFamily="34" charset="0"/>
                        <a:cs typeface="Arial" panose="020B0604020202020204" pitchFamily="34" charset="0"/>
                      </a:endParaRPr>
                    </a:p>
                  </a:txBody>
                  <a:tcPr marL="8826" marR="8826" marT="8826" marB="0" anchor="b">
                    <a:lnL>
                      <a:noFill/>
                    </a:lnL>
                    <a:lnR>
                      <a:noFill/>
                    </a:lnR>
                    <a:lnT>
                      <a:noFill/>
                    </a:lnT>
                    <a:lnB>
                      <a:noFill/>
                    </a:lnB>
                  </a:tcPr>
                </a:tc>
                <a:tc>
                  <a:txBody>
                    <a:bodyPr/>
                    <a:lstStyle/>
                    <a:p>
                      <a:pPr algn="r" fontAlgn="b"/>
                      <a:r>
                        <a:rPr lang="en-GB" sz="1400" b="0" i="0" u="none" strike="noStrike" dirty="0" smtClean="0">
                          <a:solidFill>
                            <a:srgbClr val="000000"/>
                          </a:solidFill>
                          <a:latin typeface="Arial" panose="020B0604020202020204" pitchFamily="34" charset="0"/>
                          <a:cs typeface="Arial" panose="020B0604020202020204" pitchFamily="34" charset="0"/>
                        </a:rPr>
                        <a:t>£5.1m</a:t>
                      </a:r>
                      <a:endParaRPr lang="en-GB" sz="1400" b="0" i="0" u="none" strike="noStrike" dirty="0">
                        <a:solidFill>
                          <a:srgbClr val="000000"/>
                        </a:solidFill>
                        <a:latin typeface="Arial" panose="020B0604020202020204" pitchFamily="34" charset="0"/>
                        <a:cs typeface="Arial" panose="020B0604020202020204" pitchFamily="34" charset="0"/>
                      </a:endParaRPr>
                    </a:p>
                  </a:txBody>
                  <a:tcPr marL="8826" marR="8826" marT="8826" marB="0" anchor="b">
                    <a:lnL>
                      <a:noFill/>
                    </a:lnL>
                    <a:lnR>
                      <a:noFill/>
                    </a:lnR>
                    <a:lnT>
                      <a:noFill/>
                    </a:lnT>
                    <a:lnB>
                      <a:noFill/>
                    </a:lnB>
                  </a:tcPr>
                </a:tc>
                <a:tc>
                  <a:txBody>
                    <a:bodyPr/>
                    <a:lstStyle/>
                    <a:p>
                      <a:pPr algn="r" fontAlgn="b"/>
                      <a:r>
                        <a:rPr lang="en-GB" sz="1400" b="0" i="0" u="none" strike="noStrike" dirty="0" smtClean="0">
                          <a:solidFill>
                            <a:srgbClr val="000000"/>
                          </a:solidFill>
                          <a:latin typeface="Arial" panose="020B0604020202020204" pitchFamily="34" charset="0"/>
                          <a:cs typeface="Arial" panose="020B0604020202020204" pitchFamily="34" charset="0"/>
                        </a:rPr>
                        <a:t>£0.6m</a:t>
                      </a:r>
                      <a:endParaRPr lang="en-GB" sz="1400" b="0" i="0" u="none" strike="noStrike" dirty="0">
                        <a:solidFill>
                          <a:srgbClr val="000000"/>
                        </a:solidFill>
                        <a:latin typeface="Arial" panose="020B0604020202020204" pitchFamily="34" charset="0"/>
                        <a:cs typeface="Arial" panose="020B0604020202020204" pitchFamily="34" charset="0"/>
                      </a:endParaRPr>
                    </a:p>
                  </a:txBody>
                  <a:tcPr marL="8826" marR="8826" marT="8826" marB="0" anchor="b">
                    <a:lnL>
                      <a:noFill/>
                    </a:lnL>
                    <a:lnR>
                      <a:noFill/>
                    </a:lnR>
                    <a:lnT>
                      <a:noFill/>
                    </a:lnT>
                    <a:lnB>
                      <a:noFill/>
                    </a:lnB>
                  </a:tcPr>
                </a:tc>
                <a:tc>
                  <a:txBody>
                    <a:bodyPr/>
                    <a:lstStyle/>
                    <a:p>
                      <a:pPr algn="r" fontAlgn="b"/>
                      <a:r>
                        <a:rPr lang="en-GB" sz="1400" b="0" i="0" u="none" strike="noStrike" dirty="0" smtClean="0">
                          <a:solidFill>
                            <a:srgbClr val="000000"/>
                          </a:solidFill>
                          <a:latin typeface="Arial" panose="020B0604020202020204" pitchFamily="34" charset="0"/>
                          <a:cs typeface="Arial" panose="020B0604020202020204" pitchFamily="34" charset="0"/>
                        </a:rPr>
                        <a:t>£12.4m</a:t>
                      </a:r>
                      <a:endParaRPr lang="en-GB" sz="1400" b="0" i="0" u="none" strike="noStrike" dirty="0">
                        <a:solidFill>
                          <a:srgbClr val="000000"/>
                        </a:solidFill>
                        <a:latin typeface="Arial" panose="020B0604020202020204" pitchFamily="34" charset="0"/>
                        <a:cs typeface="Arial" panose="020B0604020202020204" pitchFamily="34" charset="0"/>
                      </a:endParaRPr>
                    </a:p>
                  </a:txBody>
                  <a:tcPr marL="8826" marR="8826" marT="8826" marB="0" anchor="b">
                    <a:lnL>
                      <a:noFill/>
                    </a:lnL>
                    <a:lnR>
                      <a:noFill/>
                    </a:lnR>
                    <a:lnT>
                      <a:noFill/>
                    </a:lnT>
                    <a:lnB>
                      <a:noFill/>
                    </a:lnB>
                  </a:tcPr>
                </a:tc>
              </a:tr>
              <a:tr h="370478">
                <a:tc>
                  <a:txBody>
                    <a:bodyPr/>
                    <a:lstStyle/>
                    <a:p>
                      <a:pPr algn="l" fontAlgn="b"/>
                      <a:r>
                        <a:rPr lang="en-GB" sz="1400" b="0" i="0" u="none" strike="noStrike" dirty="0" smtClean="0">
                          <a:solidFill>
                            <a:srgbClr val="000000"/>
                          </a:solidFill>
                          <a:latin typeface="Arial" panose="020B0604020202020204" pitchFamily="34" charset="0"/>
                          <a:cs typeface="Arial" panose="020B0604020202020204" pitchFamily="34" charset="0"/>
                        </a:rPr>
                        <a:t>Total value of MFG protection</a:t>
                      </a:r>
                      <a:r>
                        <a:rPr lang="en-GB" sz="1400" b="0" i="0" u="none" strike="noStrike" baseline="0" dirty="0" smtClean="0">
                          <a:solidFill>
                            <a:srgbClr val="000000"/>
                          </a:solidFill>
                          <a:latin typeface="Arial" panose="020B0604020202020204" pitchFamily="34" charset="0"/>
                          <a:cs typeface="Arial" panose="020B0604020202020204" pitchFamily="34" charset="0"/>
                        </a:rPr>
                        <a:t> in 2014-15</a:t>
                      </a:r>
                      <a:endParaRPr lang="en-GB" sz="1400" b="0" i="0" u="none" strike="noStrike" dirty="0">
                        <a:solidFill>
                          <a:srgbClr val="000000"/>
                        </a:solidFill>
                        <a:latin typeface="Arial" panose="020B0604020202020204" pitchFamily="34" charset="0"/>
                        <a:cs typeface="Arial" panose="020B0604020202020204" pitchFamily="34" charset="0"/>
                      </a:endParaRPr>
                    </a:p>
                  </a:txBody>
                  <a:tcPr marL="8826" marR="8826" marT="8826" marB="0" anchor="b">
                    <a:lnL>
                      <a:noFill/>
                    </a:lnL>
                    <a:lnR>
                      <a:noFill/>
                    </a:lnR>
                    <a:lnT>
                      <a:noFill/>
                    </a:lnT>
                    <a:lnB>
                      <a:noFill/>
                    </a:lnB>
                  </a:tcPr>
                </a:tc>
                <a:tc>
                  <a:txBody>
                    <a:bodyPr/>
                    <a:lstStyle/>
                    <a:p>
                      <a:pPr algn="r" fontAlgn="b"/>
                      <a:r>
                        <a:rPr lang="en-GB" sz="1400" b="0" i="0" u="none" strike="noStrike" dirty="0" smtClean="0">
                          <a:solidFill>
                            <a:srgbClr val="000000"/>
                          </a:solidFill>
                          <a:latin typeface="Arial" panose="020B0604020202020204" pitchFamily="34" charset="0"/>
                          <a:cs typeface="Arial" panose="020B0604020202020204" pitchFamily="34" charset="0"/>
                        </a:rPr>
                        <a:t>£5.6m</a:t>
                      </a:r>
                      <a:endParaRPr lang="en-GB" sz="1400" b="0" i="0" u="none" strike="noStrike" dirty="0">
                        <a:solidFill>
                          <a:srgbClr val="000000"/>
                        </a:solidFill>
                        <a:latin typeface="Arial" panose="020B0604020202020204" pitchFamily="34" charset="0"/>
                        <a:cs typeface="Arial" panose="020B0604020202020204" pitchFamily="34" charset="0"/>
                      </a:endParaRPr>
                    </a:p>
                  </a:txBody>
                  <a:tcPr marL="8826" marR="8826" marT="8826" marB="0" anchor="b">
                    <a:lnL>
                      <a:noFill/>
                    </a:lnL>
                    <a:lnR>
                      <a:noFill/>
                    </a:lnR>
                    <a:lnT>
                      <a:noFill/>
                    </a:lnT>
                    <a:lnB>
                      <a:noFill/>
                    </a:lnB>
                  </a:tcPr>
                </a:tc>
                <a:tc>
                  <a:txBody>
                    <a:bodyPr/>
                    <a:lstStyle/>
                    <a:p>
                      <a:pPr algn="r" fontAlgn="b"/>
                      <a:r>
                        <a:rPr lang="en-GB" sz="1400" b="0" i="0" u="none" strike="noStrike" dirty="0" smtClean="0">
                          <a:solidFill>
                            <a:srgbClr val="000000"/>
                          </a:solidFill>
                          <a:latin typeface="Arial" panose="020B0604020202020204" pitchFamily="34" charset="0"/>
                          <a:cs typeface="Arial" panose="020B0604020202020204" pitchFamily="34" charset="0"/>
                        </a:rPr>
                        <a:t>£4.0m</a:t>
                      </a:r>
                      <a:endParaRPr lang="en-GB" sz="1400" b="0" i="0" u="none" strike="noStrike" dirty="0">
                        <a:solidFill>
                          <a:srgbClr val="000000"/>
                        </a:solidFill>
                        <a:latin typeface="Arial" panose="020B0604020202020204" pitchFamily="34" charset="0"/>
                        <a:cs typeface="Arial" panose="020B0604020202020204" pitchFamily="34" charset="0"/>
                      </a:endParaRPr>
                    </a:p>
                  </a:txBody>
                  <a:tcPr marL="8826" marR="8826" marT="8826" marB="0" anchor="b">
                    <a:lnL>
                      <a:noFill/>
                    </a:lnL>
                    <a:lnR>
                      <a:noFill/>
                    </a:lnR>
                    <a:lnT>
                      <a:noFill/>
                    </a:lnT>
                    <a:lnB>
                      <a:noFill/>
                    </a:lnB>
                  </a:tcPr>
                </a:tc>
                <a:tc>
                  <a:txBody>
                    <a:bodyPr/>
                    <a:lstStyle/>
                    <a:p>
                      <a:pPr algn="r" fontAlgn="b"/>
                      <a:r>
                        <a:rPr lang="en-GB" sz="1400" b="0" i="0" u="none" strike="noStrike" dirty="0" smtClean="0">
                          <a:solidFill>
                            <a:srgbClr val="000000"/>
                          </a:solidFill>
                          <a:latin typeface="Arial" panose="020B0604020202020204" pitchFamily="34" charset="0"/>
                          <a:cs typeface="Arial" panose="020B0604020202020204" pitchFamily="34" charset="0"/>
                        </a:rPr>
                        <a:t>£0.3m</a:t>
                      </a:r>
                      <a:endParaRPr lang="en-GB" sz="1400" b="0" i="0" u="none" strike="noStrike" dirty="0">
                        <a:solidFill>
                          <a:srgbClr val="000000"/>
                        </a:solidFill>
                        <a:latin typeface="Arial" panose="020B0604020202020204" pitchFamily="34" charset="0"/>
                        <a:cs typeface="Arial" panose="020B0604020202020204" pitchFamily="34" charset="0"/>
                      </a:endParaRPr>
                    </a:p>
                  </a:txBody>
                  <a:tcPr marL="8826" marR="8826" marT="8826" marB="0" anchor="b">
                    <a:lnL>
                      <a:noFill/>
                    </a:lnL>
                    <a:lnR>
                      <a:noFill/>
                    </a:lnR>
                    <a:lnT>
                      <a:noFill/>
                    </a:lnT>
                    <a:lnB>
                      <a:noFill/>
                    </a:lnB>
                  </a:tcPr>
                </a:tc>
                <a:tc>
                  <a:txBody>
                    <a:bodyPr/>
                    <a:lstStyle/>
                    <a:p>
                      <a:pPr algn="r" fontAlgn="b"/>
                      <a:r>
                        <a:rPr lang="en-GB" sz="1400" b="0" i="0" u="none" strike="noStrike" dirty="0" smtClean="0">
                          <a:solidFill>
                            <a:srgbClr val="000000"/>
                          </a:solidFill>
                          <a:latin typeface="Arial" panose="020B0604020202020204" pitchFamily="34" charset="0"/>
                          <a:cs typeface="Arial" panose="020B0604020202020204" pitchFamily="34" charset="0"/>
                        </a:rPr>
                        <a:t>£9.9m</a:t>
                      </a:r>
                      <a:endParaRPr lang="en-GB" sz="1400" b="0" i="0" u="none" strike="noStrike" dirty="0">
                        <a:solidFill>
                          <a:srgbClr val="000000"/>
                        </a:solidFill>
                        <a:latin typeface="Arial" panose="020B0604020202020204" pitchFamily="34" charset="0"/>
                        <a:cs typeface="Arial" panose="020B0604020202020204" pitchFamily="34" charset="0"/>
                      </a:endParaRPr>
                    </a:p>
                  </a:txBody>
                  <a:tcPr marL="8826" marR="8826" marT="8826" marB="0" anchor="b">
                    <a:lnL>
                      <a:noFill/>
                    </a:lnL>
                    <a:lnR>
                      <a:noFill/>
                    </a:lnR>
                    <a:lnT>
                      <a:noFill/>
                    </a:lnT>
                    <a:lnB>
                      <a:noFill/>
                    </a:lnB>
                  </a:tcPr>
                </a:tc>
              </a:tr>
              <a:tr h="370478">
                <a:tc>
                  <a:txBody>
                    <a:bodyPr/>
                    <a:lstStyle/>
                    <a:p>
                      <a:pPr marL="0" algn="l" defTabSz="914400" rtl="0" eaLnBrk="1" fontAlgn="b" latinLnBrk="0" hangingPunct="1"/>
                      <a:r>
                        <a:rPr lang="en-GB" sz="1400" b="1" i="0" u="none" strike="noStrike" kern="1200" dirty="0" smtClean="0">
                          <a:solidFill>
                            <a:srgbClr val="000000"/>
                          </a:solidFill>
                          <a:latin typeface="Arial" panose="020B0604020202020204" pitchFamily="34" charset="0"/>
                          <a:ea typeface="+mn-ea"/>
                          <a:cs typeface="Arial" panose="020B0604020202020204" pitchFamily="34" charset="0"/>
                        </a:rPr>
                        <a:t>Reduction in MFG protection </a:t>
                      </a:r>
                      <a:endParaRPr lang="en-GB" sz="1400" b="1" i="0" u="none" strike="noStrike" kern="1200" dirty="0">
                        <a:solidFill>
                          <a:srgbClr val="000000"/>
                        </a:solidFill>
                        <a:latin typeface="Arial" panose="020B0604020202020204" pitchFamily="34" charset="0"/>
                        <a:ea typeface="+mn-ea"/>
                        <a:cs typeface="Arial" panose="020B0604020202020204" pitchFamily="34" charset="0"/>
                      </a:endParaRPr>
                    </a:p>
                  </a:txBody>
                  <a:tcPr marL="8826" marR="8826" marT="8826" marB="0" anchor="b">
                    <a:lnL>
                      <a:noFill/>
                    </a:lnL>
                    <a:lnR>
                      <a:noFill/>
                    </a:lnR>
                    <a:lnT>
                      <a:noFill/>
                    </a:lnT>
                    <a:lnB>
                      <a:noFill/>
                    </a:lnB>
                  </a:tcPr>
                </a:tc>
                <a:tc>
                  <a:txBody>
                    <a:bodyPr/>
                    <a:lstStyle/>
                    <a:p>
                      <a:pPr marL="0" algn="r" defTabSz="914400" rtl="0" eaLnBrk="1" fontAlgn="b" latinLnBrk="0" hangingPunct="1"/>
                      <a:r>
                        <a:rPr lang="en-GB" sz="1400" b="1" i="0" u="none" strike="noStrike" kern="1200" dirty="0" smtClean="0">
                          <a:solidFill>
                            <a:srgbClr val="000000"/>
                          </a:solidFill>
                          <a:latin typeface="Arial" panose="020B0604020202020204" pitchFamily="34" charset="0"/>
                          <a:ea typeface="+mn-ea"/>
                          <a:cs typeface="Arial" panose="020B0604020202020204" pitchFamily="34" charset="0"/>
                        </a:rPr>
                        <a:t>-£1.1m</a:t>
                      </a:r>
                      <a:endParaRPr lang="en-GB" sz="1400" b="1" i="0" u="none" strike="noStrike" kern="1200" dirty="0">
                        <a:solidFill>
                          <a:srgbClr val="000000"/>
                        </a:solidFill>
                        <a:latin typeface="Arial" panose="020B0604020202020204" pitchFamily="34" charset="0"/>
                        <a:ea typeface="+mn-ea"/>
                        <a:cs typeface="Arial" panose="020B0604020202020204" pitchFamily="34" charset="0"/>
                      </a:endParaRPr>
                    </a:p>
                  </a:txBody>
                  <a:tcPr marL="8826" marR="8826" marT="8826" marB="0" anchor="b">
                    <a:lnL>
                      <a:noFill/>
                    </a:lnL>
                    <a:lnR>
                      <a:noFill/>
                    </a:lnR>
                    <a:lnT>
                      <a:noFill/>
                    </a:lnT>
                    <a:lnB>
                      <a:noFill/>
                    </a:lnB>
                  </a:tcPr>
                </a:tc>
                <a:tc>
                  <a:txBody>
                    <a:bodyPr/>
                    <a:lstStyle/>
                    <a:p>
                      <a:pPr marL="0" algn="r" defTabSz="914400" rtl="0" eaLnBrk="1" fontAlgn="b" latinLnBrk="0" hangingPunct="1"/>
                      <a:r>
                        <a:rPr lang="en-GB" sz="1400" b="1" i="0" u="none" strike="noStrike" kern="1200" dirty="0" smtClean="0">
                          <a:solidFill>
                            <a:srgbClr val="000000"/>
                          </a:solidFill>
                          <a:latin typeface="Arial" panose="020B0604020202020204" pitchFamily="34" charset="0"/>
                          <a:ea typeface="+mn-ea"/>
                          <a:cs typeface="Arial" panose="020B0604020202020204" pitchFamily="34" charset="0"/>
                        </a:rPr>
                        <a:t>-£1.1m</a:t>
                      </a:r>
                      <a:endParaRPr lang="en-GB" sz="1400" b="1" i="0" u="none" strike="noStrike" kern="1200" dirty="0">
                        <a:solidFill>
                          <a:srgbClr val="000000"/>
                        </a:solidFill>
                        <a:latin typeface="Arial" panose="020B0604020202020204" pitchFamily="34" charset="0"/>
                        <a:ea typeface="+mn-ea"/>
                        <a:cs typeface="Arial" panose="020B0604020202020204" pitchFamily="34" charset="0"/>
                      </a:endParaRPr>
                    </a:p>
                  </a:txBody>
                  <a:tcPr marL="8826" marR="8826" marT="8826" marB="0" anchor="b">
                    <a:lnL>
                      <a:noFill/>
                    </a:lnL>
                    <a:lnR>
                      <a:noFill/>
                    </a:lnR>
                    <a:lnT>
                      <a:noFill/>
                    </a:lnT>
                    <a:lnB>
                      <a:noFill/>
                    </a:lnB>
                  </a:tcPr>
                </a:tc>
                <a:tc>
                  <a:txBody>
                    <a:bodyPr/>
                    <a:lstStyle/>
                    <a:p>
                      <a:pPr marL="0" algn="r" defTabSz="914400" rtl="0" eaLnBrk="1" fontAlgn="b" latinLnBrk="0" hangingPunct="1"/>
                      <a:r>
                        <a:rPr lang="en-GB" sz="1400" b="1" i="0" u="none" strike="noStrike" kern="1200" dirty="0" smtClean="0">
                          <a:solidFill>
                            <a:srgbClr val="000000"/>
                          </a:solidFill>
                          <a:latin typeface="Arial" panose="020B0604020202020204" pitchFamily="34" charset="0"/>
                          <a:ea typeface="+mn-ea"/>
                          <a:cs typeface="Arial" panose="020B0604020202020204" pitchFamily="34" charset="0"/>
                        </a:rPr>
                        <a:t>-£0.3m</a:t>
                      </a:r>
                      <a:endParaRPr lang="en-GB" sz="1400" b="1" i="0" u="none" strike="noStrike" kern="1200" dirty="0">
                        <a:solidFill>
                          <a:srgbClr val="000000"/>
                        </a:solidFill>
                        <a:latin typeface="Arial" panose="020B0604020202020204" pitchFamily="34" charset="0"/>
                        <a:ea typeface="+mn-ea"/>
                        <a:cs typeface="Arial" panose="020B0604020202020204" pitchFamily="34" charset="0"/>
                      </a:endParaRPr>
                    </a:p>
                  </a:txBody>
                  <a:tcPr marL="8826" marR="8826" marT="8826" marB="0" anchor="b">
                    <a:lnL>
                      <a:noFill/>
                    </a:lnL>
                    <a:lnR>
                      <a:noFill/>
                    </a:lnR>
                    <a:lnT>
                      <a:noFill/>
                    </a:lnT>
                    <a:lnB>
                      <a:noFill/>
                    </a:lnB>
                  </a:tcPr>
                </a:tc>
                <a:tc>
                  <a:txBody>
                    <a:bodyPr/>
                    <a:lstStyle/>
                    <a:p>
                      <a:pPr marL="0" algn="r" defTabSz="914400" rtl="0" eaLnBrk="1" fontAlgn="b" latinLnBrk="0" hangingPunct="1"/>
                      <a:r>
                        <a:rPr lang="en-GB" sz="1400" b="1" i="0" u="none" strike="noStrike" kern="1200" dirty="0" smtClean="0">
                          <a:solidFill>
                            <a:srgbClr val="000000"/>
                          </a:solidFill>
                          <a:latin typeface="Arial" panose="020B0604020202020204" pitchFamily="34" charset="0"/>
                          <a:ea typeface="+mn-ea"/>
                          <a:cs typeface="Arial" panose="020B0604020202020204" pitchFamily="34" charset="0"/>
                        </a:rPr>
                        <a:t>-£2.5m</a:t>
                      </a:r>
                      <a:endParaRPr lang="en-GB" sz="1400" b="1" i="0" u="none" strike="noStrike" kern="1200" dirty="0">
                        <a:solidFill>
                          <a:srgbClr val="000000"/>
                        </a:solidFill>
                        <a:latin typeface="Arial" panose="020B0604020202020204" pitchFamily="34" charset="0"/>
                        <a:ea typeface="+mn-ea"/>
                        <a:cs typeface="Arial" panose="020B0604020202020204" pitchFamily="34" charset="0"/>
                      </a:endParaRPr>
                    </a:p>
                  </a:txBody>
                  <a:tcPr marL="8826" marR="8826" marT="8826" marB="0" anchor="b">
                    <a:lnL>
                      <a:noFill/>
                    </a:lnL>
                    <a:lnR>
                      <a:noFill/>
                    </a:lnR>
                    <a:lnT>
                      <a:noFill/>
                    </a:lnT>
                    <a:lnB>
                      <a:noFill/>
                    </a:lnB>
                  </a:tcPr>
                </a:tc>
              </a:tr>
            </a:tbl>
          </a:graphicData>
        </a:graphic>
      </p:graphicFrame>
    </p:spTree>
    <p:extLst>
      <p:ext uri="{BB962C8B-B14F-4D97-AF65-F5344CB8AC3E}">
        <p14:creationId xmlns:p14="http://schemas.microsoft.com/office/powerpoint/2010/main" val="24084326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ext Box 1"/>
          <p:cNvSpPr txBox="1">
            <a:spLocks noChangeArrowheads="1"/>
          </p:cNvSpPr>
          <p:nvPr/>
        </p:nvSpPr>
        <p:spPr bwMode="auto">
          <a:xfrm>
            <a:off x="485898" y="314609"/>
            <a:ext cx="8135937" cy="1143000"/>
          </a:xfrm>
          <a:prstGeom prst="rect">
            <a:avLst/>
          </a:prstGeom>
          <a:noFill/>
          <a:ln w="9525">
            <a:noFill/>
            <a:round/>
            <a:headEnd/>
            <a:tailEnd/>
          </a:ln>
        </p:spPr>
        <p:txBody>
          <a:bodyPr anchor="ctr"/>
          <a:lstStyle/>
          <a:p>
            <a:pPr>
              <a:buClr>
                <a:srgbClr val="376092"/>
              </a:buClr>
              <a:buSzPct val="100000"/>
              <a:buFont typeface="Calibri"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3600" b="1" dirty="0" smtClean="0">
                <a:solidFill>
                  <a:srgbClr val="4283C4"/>
                </a:solidFill>
                <a:latin typeface="Arial" charset="0"/>
                <a:cs typeface="Arial" charset="0"/>
              </a:rPr>
              <a:t>MFG continued</a:t>
            </a:r>
            <a:endParaRPr lang="en-GB" sz="3600" b="1" dirty="0">
              <a:solidFill>
                <a:srgbClr val="4283C4"/>
              </a:solidFill>
              <a:latin typeface="Arial" charset="0"/>
              <a:cs typeface="Arial" charset="0"/>
            </a:endParaRPr>
          </a:p>
        </p:txBody>
      </p:sp>
      <p:sp>
        <p:nvSpPr>
          <p:cNvPr id="17412" name="Content Placeholder 2"/>
          <p:cNvSpPr txBox="1">
            <a:spLocks/>
          </p:cNvSpPr>
          <p:nvPr/>
        </p:nvSpPr>
        <p:spPr bwMode="auto">
          <a:xfrm>
            <a:off x="412873" y="1457609"/>
            <a:ext cx="8208962" cy="3315433"/>
          </a:xfrm>
          <a:prstGeom prst="rect">
            <a:avLst/>
          </a:prstGeom>
          <a:noFill/>
          <a:ln w="9525">
            <a:noFill/>
            <a:miter lim="800000"/>
            <a:headEnd/>
            <a:tailEnd/>
          </a:ln>
        </p:spPr>
        <p:txBody>
          <a:bodyPr/>
          <a:lstStyle/>
          <a:p>
            <a:pPr marL="341313" indent="-341313" eaLnBrk="0" hangingPunct="0">
              <a:lnSpc>
                <a:spcPct val="110000"/>
              </a:lnSpc>
              <a:spcBef>
                <a:spcPts val="800"/>
              </a:spcBef>
              <a:buClr>
                <a:srgbClr val="4283C4"/>
              </a:buClr>
              <a:buSzPct val="100000"/>
              <a:buFont typeface="Calibri" pitchFamily="34" charset="0"/>
              <a:buNone/>
            </a:pPr>
            <a:r>
              <a:rPr lang="en-GB" sz="2700" u="sng" dirty="0" smtClean="0">
                <a:solidFill>
                  <a:srgbClr val="000000"/>
                </a:solidFill>
                <a:latin typeface="Arial" charset="0"/>
                <a:cs typeface="Arial" charset="0"/>
              </a:rPr>
              <a:t>Largest Cash(£) Protection</a:t>
            </a:r>
          </a:p>
          <a:p>
            <a:pPr marL="341313" indent="-341313" eaLnBrk="0" hangingPunct="0">
              <a:lnSpc>
                <a:spcPct val="110000"/>
              </a:lnSpc>
              <a:spcBef>
                <a:spcPts val="800"/>
              </a:spcBef>
              <a:buClr>
                <a:srgbClr val="4283C4"/>
              </a:buClr>
              <a:buSzPct val="100000"/>
              <a:buFont typeface="Calibri" pitchFamily="34" charset="0"/>
              <a:buNone/>
            </a:pPr>
            <a:r>
              <a:rPr lang="en-GB" sz="2700" dirty="0" smtClean="0">
                <a:solidFill>
                  <a:srgbClr val="000000"/>
                </a:solidFill>
                <a:latin typeface="Arial" charset="0"/>
                <a:cs typeface="Arial" charset="0"/>
              </a:rPr>
              <a:t>Primary = £385k or 22% of its formula budget</a:t>
            </a:r>
          </a:p>
          <a:p>
            <a:pPr marL="341313" indent="-341313" eaLnBrk="0" hangingPunct="0">
              <a:lnSpc>
                <a:spcPct val="110000"/>
              </a:lnSpc>
              <a:spcBef>
                <a:spcPts val="800"/>
              </a:spcBef>
              <a:buClr>
                <a:srgbClr val="4283C4"/>
              </a:buClr>
              <a:buSzPct val="100000"/>
              <a:buFont typeface="Calibri" pitchFamily="34" charset="0"/>
              <a:buNone/>
            </a:pPr>
            <a:r>
              <a:rPr lang="en-GB" sz="2700" dirty="0" smtClean="0">
                <a:solidFill>
                  <a:srgbClr val="000000"/>
                </a:solidFill>
                <a:latin typeface="Arial" charset="0"/>
                <a:cs typeface="Arial" charset="0"/>
              </a:rPr>
              <a:t>Secondary = £435k or 9% of its formula budget</a:t>
            </a:r>
          </a:p>
          <a:p>
            <a:pPr marL="341313" indent="-341313" eaLnBrk="0" hangingPunct="0">
              <a:lnSpc>
                <a:spcPct val="110000"/>
              </a:lnSpc>
              <a:spcBef>
                <a:spcPts val="800"/>
              </a:spcBef>
              <a:buClr>
                <a:srgbClr val="4283C4"/>
              </a:buClr>
              <a:buSzPct val="100000"/>
              <a:buFont typeface="Calibri" pitchFamily="34" charset="0"/>
              <a:buNone/>
            </a:pPr>
            <a:r>
              <a:rPr lang="en-GB" sz="2700" u="sng" dirty="0" smtClean="0">
                <a:solidFill>
                  <a:srgbClr val="000000"/>
                </a:solidFill>
                <a:latin typeface="Arial" charset="0"/>
                <a:cs typeface="Arial" charset="0"/>
              </a:rPr>
              <a:t>Largest % Protection</a:t>
            </a:r>
          </a:p>
          <a:p>
            <a:pPr marL="341313" indent="-341313" eaLnBrk="0" hangingPunct="0">
              <a:lnSpc>
                <a:spcPct val="110000"/>
              </a:lnSpc>
              <a:spcBef>
                <a:spcPts val="800"/>
              </a:spcBef>
              <a:buClr>
                <a:srgbClr val="4283C4"/>
              </a:buClr>
              <a:buSzPct val="100000"/>
              <a:buFont typeface="Calibri" pitchFamily="34" charset="0"/>
              <a:buNone/>
            </a:pPr>
            <a:r>
              <a:rPr lang="en-GB" sz="2700" dirty="0">
                <a:solidFill>
                  <a:srgbClr val="000000"/>
                </a:solidFill>
                <a:latin typeface="Arial" charset="0"/>
                <a:cs typeface="Arial" charset="0"/>
              </a:rPr>
              <a:t>Primary = </a:t>
            </a:r>
            <a:r>
              <a:rPr lang="en-GB" sz="2700" dirty="0" smtClean="0">
                <a:solidFill>
                  <a:srgbClr val="000000"/>
                </a:solidFill>
                <a:latin typeface="Arial" charset="0"/>
                <a:cs typeface="Arial" charset="0"/>
              </a:rPr>
              <a:t>same school as above</a:t>
            </a:r>
            <a:endParaRPr lang="en-GB" sz="2700" dirty="0">
              <a:solidFill>
                <a:srgbClr val="000000"/>
              </a:solidFill>
              <a:latin typeface="Arial" charset="0"/>
              <a:cs typeface="Arial" charset="0"/>
            </a:endParaRPr>
          </a:p>
          <a:p>
            <a:pPr marL="341313" indent="-341313" eaLnBrk="0" hangingPunct="0">
              <a:lnSpc>
                <a:spcPct val="110000"/>
              </a:lnSpc>
              <a:spcBef>
                <a:spcPts val="800"/>
              </a:spcBef>
              <a:buClr>
                <a:srgbClr val="4283C4"/>
              </a:buClr>
              <a:buSzPct val="100000"/>
              <a:buFont typeface="Calibri" pitchFamily="34" charset="0"/>
              <a:buNone/>
            </a:pPr>
            <a:r>
              <a:rPr lang="en-GB" sz="2700" dirty="0">
                <a:solidFill>
                  <a:srgbClr val="000000"/>
                </a:solidFill>
                <a:latin typeface="Arial" charset="0"/>
                <a:cs typeface="Arial" charset="0"/>
              </a:rPr>
              <a:t>Secondary = </a:t>
            </a:r>
            <a:r>
              <a:rPr lang="en-GB" sz="2700" dirty="0" smtClean="0">
                <a:solidFill>
                  <a:srgbClr val="000000"/>
                </a:solidFill>
                <a:latin typeface="Arial" charset="0"/>
                <a:cs typeface="Arial" charset="0"/>
              </a:rPr>
              <a:t>13% or £342k </a:t>
            </a:r>
            <a:r>
              <a:rPr lang="en-GB" sz="2700" dirty="0">
                <a:solidFill>
                  <a:srgbClr val="000000"/>
                </a:solidFill>
                <a:latin typeface="Arial" charset="0"/>
                <a:cs typeface="Arial" charset="0"/>
              </a:rPr>
              <a:t>of its formula budget</a:t>
            </a:r>
          </a:p>
          <a:p>
            <a:pPr marL="341313" indent="-341313" eaLnBrk="0" hangingPunct="0">
              <a:lnSpc>
                <a:spcPct val="110000"/>
              </a:lnSpc>
              <a:spcBef>
                <a:spcPts val="800"/>
              </a:spcBef>
              <a:buClr>
                <a:srgbClr val="4283C4"/>
              </a:buClr>
              <a:buSzPct val="100000"/>
              <a:buFont typeface="Calibri" pitchFamily="34" charset="0"/>
              <a:buNone/>
            </a:pPr>
            <a:endParaRPr lang="en-GB" sz="2700" b="1" u="sng" dirty="0">
              <a:solidFill>
                <a:srgbClr val="000000"/>
              </a:solidFill>
              <a:latin typeface="Arial" charset="0"/>
              <a:cs typeface="Arial" charset="0"/>
            </a:endParaRPr>
          </a:p>
        </p:txBody>
      </p:sp>
      <p:cxnSp>
        <p:nvCxnSpPr>
          <p:cNvPr id="17413" name="Straight Connector 6"/>
          <p:cNvCxnSpPr>
            <a:cxnSpLocks noChangeShapeType="1"/>
          </p:cNvCxnSpPr>
          <p:nvPr/>
        </p:nvCxnSpPr>
        <p:spPr bwMode="auto">
          <a:xfrm>
            <a:off x="539750" y="5661025"/>
            <a:ext cx="8027988" cy="0"/>
          </a:xfrm>
          <a:prstGeom prst="line">
            <a:avLst/>
          </a:prstGeom>
          <a:noFill/>
          <a:ln w="12700">
            <a:solidFill>
              <a:schemeClr val="tx1"/>
            </a:solidFill>
            <a:round/>
            <a:headEnd/>
            <a:tailEnd/>
          </a:ln>
        </p:spPr>
      </p:cxnSp>
      <p:pic>
        <p:nvPicPr>
          <p:cNvPr id="17414" name="Picture 2" descr="C:\Documents and Settings\PlummO01\Desktop\KCC_Logo_New_2012_Framed.jpg"/>
          <p:cNvPicPr>
            <a:picLocks noChangeAspect="1" noChangeArrowheads="1"/>
          </p:cNvPicPr>
          <p:nvPr/>
        </p:nvPicPr>
        <p:blipFill>
          <a:blip r:embed="rId3" cstate="print"/>
          <a:srcRect/>
          <a:stretch>
            <a:fillRect/>
          </a:stretch>
        </p:blipFill>
        <p:spPr bwMode="auto">
          <a:xfrm>
            <a:off x="7743825" y="5805488"/>
            <a:ext cx="860425" cy="576262"/>
          </a:xfrm>
          <a:prstGeom prst="rect">
            <a:avLst/>
          </a:prstGeom>
          <a:noFill/>
          <a:ln w="9525">
            <a:noFill/>
            <a:miter lim="800000"/>
            <a:headEnd/>
            <a:tailEnd/>
          </a:ln>
        </p:spPr>
      </p:pic>
    </p:spTree>
    <p:extLst>
      <p:ext uri="{BB962C8B-B14F-4D97-AF65-F5344CB8AC3E}">
        <p14:creationId xmlns:p14="http://schemas.microsoft.com/office/powerpoint/2010/main" val="258710594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Calibri"/>
        <a:ea typeface="MS Gothic"/>
        <a:cs typeface="MS Gothic"/>
      </a:majorFont>
      <a:minorFont>
        <a:latin typeface="Calibri"/>
        <a:ea typeface="MS Gothic"/>
        <a:cs typeface="MS Gothic"/>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93000"/>
          </a:lnSpc>
          <a:spcBef>
            <a:spcPct val="0"/>
          </a:spcBef>
          <a:spcAft>
            <a:spcPct val="0"/>
          </a:spcAft>
          <a:buClr>
            <a:srgbClr val="000000"/>
          </a:buClr>
          <a:buSzPct val="100000"/>
          <a:buFont typeface="Calibri" pitchFamily="32" charset="0"/>
          <a:buNone/>
          <a:tabLst/>
          <a:defRPr kumimoji="0" lang="en-GB" sz="1800" b="0" i="0" u="none" strike="noStrike" cap="none" normalizeH="0" baseline="0" smtClean="0">
            <a:ln>
              <a:noFill/>
            </a:ln>
            <a:solidFill>
              <a:schemeClr val="bg1"/>
            </a:solidFill>
            <a:effectLst/>
            <a:latin typeface="Calibri" pitchFamily="32"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93000"/>
          </a:lnSpc>
          <a:spcBef>
            <a:spcPct val="0"/>
          </a:spcBef>
          <a:spcAft>
            <a:spcPct val="0"/>
          </a:spcAft>
          <a:buClr>
            <a:srgbClr val="000000"/>
          </a:buClr>
          <a:buSzPct val="100000"/>
          <a:buFont typeface="Calibri" pitchFamily="32" charset="0"/>
          <a:buNone/>
          <a:tabLst/>
          <a:defRPr kumimoji="0" lang="en-GB" sz="1800" b="0" i="0" u="none" strike="noStrike" cap="none" normalizeH="0" baseline="0" smtClean="0">
            <a:ln>
              <a:noFill/>
            </a:ln>
            <a:solidFill>
              <a:schemeClr val="bg1"/>
            </a:solidFill>
            <a:effectLst/>
            <a:latin typeface="Calibri" pitchFamily="32"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42229A364E9FC4EBDE1546DFF3D65AD" ma:contentTypeVersion="8" ma:contentTypeDescription="Create a new document." ma:contentTypeScope="" ma:versionID="4928ef6badedbf988e24516e616df1b5">
  <xsd:schema xmlns:xsd="http://www.w3.org/2001/XMLSchema" xmlns:xs="http://www.w3.org/2001/XMLSchema" xmlns:p="http://schemas.microsoft.com/office/2006/metadata/properties" xmlns:ns1="http://schemas.microsoft.com/sharepoint/v3" xmlns:ns2="d3c5681a-6188-4afd-8047-4b7024f49c9f" xmlns:ns3="b607a442-3a8b-46cb-8183-2bec4a9e324b" targetNamespace="http://schemas.microsoft.com/office/2006/metadata/properties" ma:root="true" ma:fieldsID="14205e3590421195d382b3f90f61043c" ns1:_="" ns2:_="" ns3:_="">
    <xsd:import namespace="http://schemas.microsoft.com/sharepoint/v3"/>
    <xsd:import namespace="d3c5681a-6188-4afd-8047-4b7024f49c9f"/>
    <xsd:import namespace="b607a442-3a8b-46cb-8183-2bec4a9e324b"/>
    <xsd:element name="properties">
      <xsd:complexType>
        <xsd:sequence>
          <xsd:element name="documentManagement">
            <xsd:complexType>
              <xsd:all>
                <xsd:element ref="ns1:PublishingStartDate" minOccurs="0"/>
                <xsd:element ref="ns1:PublishingExpirationDate" minOccurs="0"/>
                <xsd:element ref="ns2:Directorate"/>
                <xsd:element ref="ns2:Structure_x0020_chart" minOccurs="0"/>
                <xsd:element ref="ns2:Ways_x0020_of_x0020_working" minOccurs="0"/>
                <xsd:element ref="ns2:Category" minOccurs="0"/>
                <xsd:element ref="ns3:_dlc_DocId" minOccurs="0"/>
                <xsd:element ref="ns3:_dlc_DocIdUrl" minOccurs="0"/>
                <xsd:element ref="ns3:_dlc_DocIdPersistId" minOccurs="0"/>
                <xsd:element ref="ns2:Environmental_x0020_performance_x0020_grouping"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3c5681a-6188-4afd-8047-4b7024f49c9f" elementFormDefault="qualified">
    <xsd:import namespace="http://schemas.microsoft.com/office/2006/documentManagement/types"/>
    <xsd:import namespace="http://schemas.microsoft.com/office/infopath/2007/PartnerControls"/>
    <xsd:element name="Directorate" ma:index="10" ma:displayName="Directorate" ma:default="All" ma:format="Dropdown" ma:internalName="Directorate">
      <xsd:simpleType>
        <xsd:restriction base="dms:Choice">
          <xsd:enumeration value="All"/>
          <xsd:enumeration value="Business Strategy &amp; Support (BSS)"/>
          <xsd:enumeration value="Customer &amp; Communities (CC)"/>
          <xsd:enumeration value="Education, Learning &amp; Skills (ELS)"/>
          <xsd:enumeration value="Enterprise &amp; Environment (EE)"/>
          <xsd:enumeration value="Families &amp; Social Care (FSC)"/>
        </xsd:restriction>
      </xsd:simpleType>
    </xsd:element>
    <xsd:element name="Structure_x0020_chart" ma:index="11" nillable="true" ma:displayName="Structure chart" ma:default="0" ma:internalName="Structure_x0020_chart">
      <xsd:simpleType>
        <xsd:restriction base="dms:Boolean"/>
      </xsd:simpleType>
    </xsd:element>
    <xsd:element name="Ways_x0020_of_x0020_working" ma:index="12" nillable="true" ma:displayName="Ways of working" ma:default="1" ma:internalName="Ways_x0020_of_x0020_working">
      <xsd:simpleType>
        <xsd:restriction base="dms:Boolean"/>
      </xsd:simpleType>
    </xsd:element>
    <xsd:element name="Category" ma:index="13" nillable="true" ma:displayName="Category" ma:default="Not applicable" ma:format="Dropdown" ma:internalName="Category">
      <xsd:simpleType>
        <xsd:restriction base="dms:Choice">
          <xsd:enumeration value="Not applicable"/>
          <xsd:enumeration value="Procurement"/>
          <xsd:enumeration value="iProcurement"/>
          <xsd:enumeration value="Environmental performance"/>
          <xsd:enumeration value="Communication"/>
          <xsd:enumeration value="Branding"/>
          <xsd:enumeration value="Media"/>
          <xsd:enumeration value="ICT"/>
          <xsd:enumeration value="Legal"/>
          <xsd:enumeration value="Customer service"/>
          <xsd:enumeration value="Finance"/>
          <xsd:enumeration value="Data protection"/>
          <xsd:enumeration value="Access to information"/>
          <xsd:enumeration value="Equality and diversity"/>
          <xsd:enumeration value="Facilities management"/>
          <xsd:enumeration value="Because of You"/>
          <xsd:enumeration value="Health and safety"/>
          <xsd:enumeration value="Internal audit/fraud"/>
          <xsd:enumeration value="Business continuity/emergency planning"/>
          <xsd:enumeration value="Property"/>
          <xsd:enumeration value="Change"/>
          <xsd:enumeration value="Public health"/>
        </xsd:restriction>
      </xsd:simpleType>
    </xsd:element>
    <xsd:element name="Environmental_x0020_performance_x0020_grouping" ma:index="17" nillable="true" ma:displayName="Environmental performance grouping" ma:default="Not applicable" ma:format="Dropdown" ma:internalName="Environmental_x0020_performance_x0020_grouping">
      <xsd:simpleType>
        <xsd:restriction base="dms:Choice">
          <xsd:enumeration value="Not applicable"/>
          <xsd:enumeration value="Aspects register"/>
          <xsd:enumeration value="Legal compliance"/>
          <xsd:enumeration value="EMS procedures"/>
          <xsd:enumeration value="Operational procedures"/>
          <xsd:enumeration value="How to guides"/>
          <xsd:enumeration value="Project opportunities"/>
          <xsd:enumeration value="Energy management guidance"/>
        </xsd:restriction>
      </xsd:simpleType>
    </xsd:element>
  </xsd:schema>
  <xsd:schema xmlns:xsd="http://www.w3.org/2001/XMLSchema" xmlns:xs="http://www.w3.org/2001/XMLSchema" xmlns:dms="http://schemas.microsoft.com/office/2006/documentManagement/types" xmlns:pc="http://schemas.microsoft.com/office/infopath/2007/PartnerControls" targetNamespace="b607a442-3a8b-46cb-8183-2bec4a9e324b" elementFormDefault="qualified">
    <xsd:import namespace="http://schemas.microsoft.com/office/2006/documentManagement/types"/>
    <xsd:import namespace="http://schemas.microsoft.com/office/infopath/2007/PartnerControls"/>
    <xsd:element name="_dlc_DocId" ma:index="14" nillable="true" ma:displayName="Document ID Value" ma:description="The value of the document ID assigned to this item." ma:internalName="_dlc_DocId" ma:readOnly="true">
      <xsd:simpleType>
        <xsd:restriction base="dms:Text"/>
      </xsd:simpleType>
    </xsd:element>
    <xsd:element name="_dlc_DocIdUrl" ma:index="15"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6"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Ways_x0020_of_x0020_working xmlns="d3c5681a-6188-4afd-8047-4b7024f49c9f">true</Ways_x0020_of_x0020_working>
    <Category xmlns="d3c5681a-6188-4afd-8047-4b7024f49c9f">Communication</Category>
    <PublishingStartDate xmlns="http://schemas.microsoft.com/sharepoint/v3" xsi:nil="true"/>
    <PublishingExpirationDate xmlns="http://schemas.microsoft.com/sharepoint/v3" xsi:nil="true"/>
    <Environmental_x0020_performance_x0020_grouping xmlns="d3c5681a-6188-4afd-8047-4b7024f49c9f">Not applicable</Environmental_x0020_performance_x0020_grouping>
    <_dlc_DocId xmlns="b607a442-3a8b-46cb-8183-2bec4a9e324b">HDA2S5J67HAM-54-383</_dlc_DocId>
    <Directorate xmlns="d3c5681a-6188-4afd-8047-4b7024f49c9f">All</Directorate>
    <_dlc_DocIdUrl xmlns="b607a442-3a8b-46cb-8183-2bec4a9e324b">
      <Url>http://knet/ourcouncil/_layouts/DocIdRedir.aspx?ID=HDA2S5J67HAM-54-383</Url>
      <Description>HDA2S5J67HAM-54-383</Description>
    </_dlc_DocIdUrl>
    <Structure_x0020_chart xmlns="d3c5681a-6188-4afd-8047-4b7024f49c9f">false</Structure_x0020_chart>
  </documentManagement>
</p:properties>
</file>

<file path=customXml/item3.xml><?xml version="1.0" encoding="utf-8"?>
<?mso-contentType ?>
<SharedContentType xmlns="Microsoft.SharePoint.Taxonomy.ContentTypeSync" SourceId="ca912827-bae3-40cb-8146-7920e969c222" ContentTypeId="0x0101" PreviousValue="false"/>
</file>

<file path=customXml/item4.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5.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0767FEF-86DC-4546-8884-7E4DA66810B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d3c5681a-6188-4afd-8047-4b7024f49c9f"/>
    <ds:schemaRef ds:uri="b607a442-3a8b-46cb-8183-2bec4a9e324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3B21D0A-D47A-41F9-86F5-6B10730A8D77}">
  <ds:schemaRefs>
    <ds:schemaRef ds:uri="http://purl.org/dc/terms/"/>
    <ds:schemaRef ds:uri="http://schemas.microsoft.com/office/2006/metadata/properties"/>
    <ds:schemaRef ds:uri="d3c5681a-6188-4afd-8047-4b7024f49c9f"/>
    <ds:schemaRef ds:uri="http://purl.org/dc/dcmitype/"/>
    <ds:schemaRef ds:uri="http://www.w3.org/XML/1998/namespace"/>
    <ds:schemaRef ds:uri="http://schemas.microsoft.com/office/infopath/2007/PartnerControls"/>
    <ds:schemaRef ds:uri="http://purl.org/dc/elements/1.1/"/>
    <ds:schemaRef ds:uri="http://schemas.microsoft.com/office/2006/documentManagement/types"/>
    <ds:schemaRef ds:uri="http://schemas.openxmlformats.org/package/2006/metadata/core-properties"/>
    <ds:schemaRef ds:uri="b607a442-3a8b-46cb-8183-2bec4a9e324b"/>
    <ds:schemaRef ds:uri="http://schemas.microsoft.com/sharepoint/v3"/>
  </ds:schemaRefs>
</ds:datastoreItem>
</file>

<file path=customXml/itemProps3.xml><?xml version="1.0" encoding="utf-8"?>
<ds:datastoreItem xmlns:ds="http://schemas.openxmlformats.org/officeDocument/2006/customXml" ds:itemID="{14508507-6F07-48FD-A88E-2EB4DC9050FD}">
  <ds:schemaRefs>
    <ds:schemaRef ds:uri="Microsoft.SharePoint.Taxonomy.ContentTypeSync"/>
  </ds:schemaRefs>
</ds:datastoreItem>
</file>

<file path=customXml/itemProps4.xml><?xml version="1.0" encoding="utf-8"?>
<ds:datastoreItem xmlns:ds="http://schemas.openxmlformats.org/officeDocument/2006/customXml" ds:itemID="{76B5A704-1C74-46A9-9D23-39CAF68C891B}">
  <ds:schemaRefs>
    <ds:schemaRef ds:uri="http://schemas.microsoft.com/sharepoint/events"/>
  </ds:schemaRefs>
</ds:datastoreItem>
</file>

<file path=customXml/itemProps5.xml><?xml version="1.0" encoding="utf-8"?>
<ds:datastoreItem xmlns:ds="http://schemas.openxmlformats.org/officeDocument/2006/customXml" ds:itemID="{72109A00-FA8E-4D09-B6B4-071F957C2F4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3797</TotalTime>
  <Words>1869</Words>
  <Application>Microsoft Office PowerPoint</Application>
  <PresentationFormat>On-screen Show (4:3)</PresentationFormat>
  <Paragraphs>589</Paragraphs>
  <Slides>12</Slides>
  <Notes>12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PowerPoint Presentation</vt:lpstr>
      <vt:lpstr>PowerPoint Presentation</vt:lpstr>
      <vt:lpstr>2014-15 School Budgets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KCC PowerPoint template sample slides</dc:title>
  <dc:creator>tojo</dc:creator>
  <cp:lastModifiedBy>Hamilton, Ian - BSS FP</cp:lastModifiedBy>
  <cp:revision>214</cp:revision>
  <cp:lastPrinted>2014-03-20T16:16:18Z</cp:lastPrinted>
  <dcterms:modified xsi:type="dcterms:W3CDTF">2014-04-30T14:07:15Z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0x010100D42229A364E9FC4EBDE1546DFF3D65AD</vt:lpwstr>
  </property>
  <property fmtid="{D5CDD505-2E9C-101B-9397-08002B2CF9AE}" pid="3" name="_dlc_DocIdItemGuid">
    <vt:lpwstr>a676927a-7b20-4538-a860-4c3a85e064f0</vt:lpwstr>
  </property>
  <property fmtid="{D5CDD505-2E9C-101B-9397-08002B2CF9AE}" pid="4" name="Environmental performance grouping">
    <vt:lpwstr>Not applicable</vt:lpwstr>
  </property>
  <property fmtid="{D5CDD505-2E9C-101B-9397-08002B2CF9AE}" pid="5" name="Category">
    <vt:lpwstr>Communication</vt:lpwstr>
  </property>
  <property fmtid="{D5CDD505-2E9C-101B-9397-08002B2CF9AE}" pid="6" name="Ways of working">
    <vt:lpwstr>1</vt:lpwstr>
  </property>
  <property fmtid="{D5CDD505-2E9C-101B-9397-08002B2CF9AE}" pid="7" name="PublishingExpirationDate">
    <vt:lpwstr/>
  </property>
  <property fmtid="{D5CDD505-2E9C-101B-9397-08002B2CF9AE}" pid="8" name="Directorate">
    <vt:lpwstr>All</vt:lpwstr>
  </property>
  <property fmtid="{D5CDD505-2E9C-101B-9397-08002B2CF9AE}" pid="9" name="PublishingStartDate">
    <vt:lpwstr/>
  </property>
  <property fmtid="{D5CDD505-2E9C-101B-9397-08002B2CF9AE}" pid="10" name="Structure chart">
    <vt:lpwstr>0</vt:lpwstr>
  </property>
  <property fmtid="{D5CDD505-2E9C-101B-9397-08002B2CF9AE}" pid="11" name="_dlc_DocId">
    <vt:lpwstr>HDA2S5J67HAM-54-383</vt:lpwstr>
  </property>
  <property fmtid="{D5CDD505-2E9C-101B-9397-08002B2CF9AE}" pid="12" name="_dlc_DocIdUrl">
    <vt:lpwstr>http://knet/ourcouncil/_layouts/DocIdRedir.aspx?ID=HDA2S5J67HAM-54-383, HDA2S5J67HAM-54-383</vt:lpwstr>
  </property>
</Properties>
</file>